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3" r:id="rId3"/>
    <p:sldId id="266" r:id="rId4"/>
    <p:sldId id="267" r:id="rId5"/>
    <p:sldId id="262" r:id="rId6"/>
    <p:sldId id="265" r:id="rId7"/>
    <p:sldId id="264" r:id="rId8"/>
    <p:sldId id="280" r:id="rId9"/>
    <p:sldId id="268" r:id="rId10"/>
    <p:sldId id="269" r:id="rId11"/>
    <p:sldId id="270" r:id="rId12"/>
    <p:sldId id="271" r:id="rId13"/>
    <p:sldId id="281" r:id="rId14"/>
    <p:sldId id="272" r:id="rId15"/>
    <p:sldId id="273" r:id="rId16"/>
    <p:sldId id="274" r:id="rId17"/>
    <p:sldId id="278" r:id="rId18"/>
    <p:sldId id="275" r:id="rId19"/>
    <p:sldId id="276" r:id="rId20"/>
    <p:sldId id="277" r:id="rId21"/>
    <p:sldId id="283" r:id="rId22"/>
    <p:sldId id="282" r:id="rId23"/>
    <p:sldId id="279" r:id="rId24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ＭＳ Ｐゴシック" pitchFamily="-1" charset="-128"/>
        <a:cs typeface="ＭＳ Ｐゴシック" pitchFamily="-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4C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4660"/>
  </p:normalViewPr>
  <p:slideViewPr>
    <p:cSldViewPr snapToObjects="1">
      <p:cViewPr varScale="1">
        <p:scale>
          <a:sx n="105" d="100"/>
          <a:sy n="105" d="100"/>
        </p:scale>
        <p:origin x="-1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AA6CB-625B-A043-A6F3-E7B1C428D0AC}" type="datetimeFigureOut">
              <a:rPr lang="de-DE"/>
              <a:pPr/>
              <a:t>26.02.2014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0A6FB-B37A-6540-8830-51E4FF6C3159}" type="slidenum">
              <a:rPr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9843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0A6FB-B37A-6540-8830-51E4FF6C3159}" type="slidenum">
              <a:rPr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7D826-FB05-2741-BD3E-DA903686DD17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4F23A-80AD-DA41-86C5-66091CFD8F1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4F30-D27E-AB4D-A13E-D6EE95BAB1B5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9C14E-A609-1746-BF9D-BC6406477D9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CE442-0700-D343-9672-A246306457DD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D6805-B759-584F-9B3E-29FC35A01FB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7FFB1-BB06-224B-80C4-10937DDEBB82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2477-0F1F-D044-ACE6-DE346B4A87F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4B99D-7330-6F42-ACA6-FA5D4FB14B2A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D2C9B-6ADD-4845-B4E1-AF9981D02B6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02A35-74F9-9B49-95CE-A645656A3450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F2141-BB15-FD43-BA3C-DA7223F009D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C88A-CFBD-A841-88F0-BF92EBADA13D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610C0-E8C8-B041-886D-DC35811ACC2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7075B-65D9-D24B-B66B-6EDEA3F553D3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5F28F-AAFD-9147-A449-F7E2F7B3E1F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8C7D2-139D-5B42-86FA-C56B0F40CEC7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BA71A-2054-1940-A315-594D9241A8E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BB3B7-6EE3-E941-8255-E2BE88237368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26FBC-DA1C-4347-933A-5862D91FD9E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879ED-CA90-1146-B1BC-52A65D6C7F60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6EE91-F635-0C40-996F-A8BDEB0C303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5908FD6-4B7E-3E48-8EB4-180EAC27A0DD}" type="datetime1">
              <a:rPr lang="de-DE"/>
              <a:pPr>
                <a:defRPr/>
              </a:pPr>
              <a:t>26.02.2014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F8B5F81-DE54-2C48-8277-B71CEA8C21A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>
            <a:off x="7427913" y="6637338"/>
            <a:ext cx="1804987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b="1">
                <a:solidFill>
                  <a:schemeClr val="bg1">
                    <a:lumMod val="65000"/>
                  </a:schemeClr>
                </a:solidFill>
                <a:latin typeface="Arial"/>
                <a:ea typeface="+mn-ea"/>
                <a:cs typeface="Arial"/>
              </a:rPr>
              <a:t>www.informatikzentrale.de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-1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shinetech.com/2007/08/04/how-to-close-jdbc-resources-properly-every-time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660775"/>
          </a:xfrm>
        </p:spPr>
        <p:txBody>
          <a:bodyPr/>
          <a:lstStyle/>
          <a:p>
            <a:pPr eaLnBrk="1" hangingPunct="1"/>
            <a:r>
              <a:rPr lang="de-DE" smtClean="0">
                <a:ea typeface="ＭＳ Ｐゴシック" pitchFamily="-1" charset="-128"/>
                <a:cs typeface="ＭＳ Ｐゴシック" pitchFamily="-1" charset="-128"/>
              </a:rPr>
              <a:t>Java:</a:t>
            </a:r>
            <a:br>
              <a:rPr lang="de-DE" smtClean="0">
                <a:ea typeface="ＭＳ Ｐゴシック" pitchFamily="-1" charset="-128"/>
                <a:cs typeface="ＭＳ Ｐゴシック" pitchFamily="-1" charset="-128"/>
              </a:rPr>
            </a:br>
            <a:r>
              <a:rPr lang="de-DE" smtClean="0">
                <a:ea typeface="ＭＳ Ｐゴシック" pitchFamily="-1" charset="-128"/>
                <a:cs typeface="ＭＳ Ｐゴシック" pitchFamily="-1" charset="-128"/>
              </a:rPr>
              <a:t>MySQL-Anbindung mit JDBC</a:t>
            </a:r>
            <a:r>
              <a:rPr lang="de-DE" smtClean="0">
                <a:ea typeface="ＭＳ Ｐゴシック" pitchFamily="-1" charset="-128"/>
                <a:cs typeface="ＭＳ Ｐゴシック" pitchFamily="-1" charset="-128"/>
                <a:sym typeface="Wingdings"/>
              </a:rPr>
              <a:t/>
            </a:r>
            <a:br>
              <a:rPr lang="de-DE" smtClean="0">
                <a:ea typeface="ＭＳ Ｐゴシック" pitchFamily="-1" charset="-128"/>
                <a:cs typeface="ＭＳ Ｐゴシック" pitchFamily="-1" charset="-128"/>
                <a:sym typeface="Wingdings"/>
              </a:rPr>
            </a:br>
            <a:endParaRPr lang="de-DE" i="1" smtClean="0">
              <a:latin typeface="Courier New"/>
              <a:ea typeface="ＭＳ Ｐゴシック" pitchFamily="-1" charset="-128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>
              <a:buNone/>
            </a:pPr>
            <a:r>
              <a:rPr lang="de-DE" b="1"/>
              <a:t>3) JDBC-Verbindungsurl</a:t>
            </a:r>
          </a:p>
          <a:p>
            <a:pPr>
              <a:buNone/>
            </a:pPr>
            <a:r>
              <a:rPr lang="de-DE"/>
              <a:t>Format:</a:t>
            </a:r>
          </a:p>
          <a:p>
            <a:pPr>
              <a:buNone/>
            </a:pPr>
            <a:r>
              <a:rPr lang="de-DE"/>
              <a:t>jdbc:mysql://</a:t>
            </a:r>
            <a:r>
              <a:rPr lang="de-DE">
                <a:solidFill>
                  <a:schemeClr val="tx2">
                    <a:lumMod val="60000"/>
                    <a:lumOff val="40000"/>
                  </a:schemeClr>
                </a:solidFill>
              </a:rPr>
              <a:t>localhost:3306</a:t>
            </a:r>
            <a:r>
              <a:rPr lang="de-DE">
                <a:solidFill>
                  <a:srgbClr val="FF0000"/>
                </a:solidFill>
              </a:rPr>
              <a:t>/</a:t>
            </a:r>
            <a:r>
              <a:rPr lang="de-DE">
                <a:solidFill>
                  <a:srgbClr val="008000"/>
                </a:solidFill>
              </a:rPr>
              <a:t>artikel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/>
              <a:t>Zusammenbauen mit:</a:t>
            </a:r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String url = </a:t>
            </a:r>
          </a:p>
          <a:p>
            <a:pPr>
              <a:buNone/>
            </a:pPr>
            <a:r>
              <a:rPr lang="de-DE" sz="2800" b="1">
                <a:latin typeface="Courier New"/>
                <a:cs typeface="Courier New"/>
              </a:rPr>
              <a:t>	"jdbc:mysql://"+</a:t>
            </a:r>
            <a:r>
              <a:rPr lang="de-DE" sz="2800" b="1">
                <a:solidFill>
                  <a:srgbClr val="558ED5"/>
                </a:solidFill>
                <a:latin typeface="Courier New"/>
                <a:cs typeface="Courier New"/>
              </a:rPr>
              <a:t>server</a:t>
            </a:r>
            <a:r>
              <a:rPr lang="de-DE" sz="2800" b="1">
                <a:latin typeface="Courier New"/>
                <a:cs typeface="Courier New"/>
              </a:rPr>
              <a:t>+"</a:t>
            </a:r>
            <a:r>
              <a:rPr lang="de-DE" sz="2800" b="1">
                <a:solidFill>
                  <a:srgbClr val="FF0000"/>
                </a:solidFill>
                <a:latin typeface="Courier New"/>
                <a:cs typeface="Courier New"/>
              </a:rPr>
              <a:t>/</a:t>
            </a:r>
            <a:r>
              <a:rPr lang="de-DE" sz="2800" b="1">
                <a:latin typeface="Courier New"/>
                <a:cs typeface="Courier New"/>
              </a:rPr>
              <a:t>"+</a:t>
            </a:r>
            <a:r>
              <a:rPr lang="de-DE" sz="2800" b="1">
                <a:solidFill>
                  <a:srgbClr val="008000"/>
                </a:solidFill>
                <a:latin typeface="Courier New"/>
                <a:cs typeface="Courier New"/>
              </a:rPr>
              <a:t>dbName</a:t>
            </a:r>
            <a:r>
              <a:rPr lang="de-DE" sz="2800" b="1">
                <a:latin typeface="Courier New"/>
                <a:cs typeface="Courier New"/>
              </a:rPr>
              <a:t>;</a:t>
            </a:r>
            <a:endParaRPr lang="de-DE" sz="2800"/>
          </a:p>
          <a:p>
            <a:pPr>
              <a:buNone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228600" y="1600200"/>
            <a:ext cx="8839200" cy="5105400"/>
          </a:xfrm>
        </p:spPr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>
              <a:buNone/>
            </a:pPr>
            <a:r>
              <a:rPr lang="de-DE" b="1"/>
              <a:t>4) Java-Befehl, um Verbindung herzustellen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endParaRPr lang="de-DE" sz="2400"/>
          </a:p>
          <a:p>
            <a:pPr>
              <a:buNone/>
            </a:pPr>
            <a:r>
              <a:rPr lang="de-DE" sz="2400" b="1">
                <a:latin typeface="Courier New"/>
                <a:cs typeface="Courier New"/>
              </a:rPr>
              <a:t>this.verbindung =</a:t>
            </a:r>
          </a:p>
          <a:p>
            <a:pPr>
              <a:buNone/>
            </a:pPr>
            <a:r>
              <a:rPr lang="de-DE" sz="2400" b="1">
                <a:latin typeface="Courier New"/>
                <a:cs typeface="Courier New"/>
              </a:rPr>
              <a:t>	DriverManager.getConnection(url, user, pass);</a:t>
            </a:r>
            <a:endParaRPr lang="de-DE" sz="2400" b="1">
              <a:solidFill>
                <a:srgbClr val="008000"/>
              </a:solidFill>
              <a:latin typeface="Courier New"/>
              <a:cs typeface="Courier New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555776" y="5661248"/>
            <a:ext cx="6511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>
                <a:solidFill>
                  <a:schemeClr val="accent3">
                    <a:lumMod val="75000"/>
                  </a:schemeClr>
                </a:solidFill>
              </a:rPr>
              <a:t>Achtung: Diese Zuweisung lässt sich NICHT</a:t>
            </a:r>
          </a:p>
          <a:p>
            <a:r>
              <a:rPr lang="de-DE" i="1" dirty="0" smtClean="0">
                <a:solidFill>
                  <a:schemeClr val="accent3">
                    <a:lumMod val="75000"/>
                  </a:schemeClr>
                </a:solidFill>
              </a:rPr>
              <a:t>bei der Deklaration der Attribute realisieren, weil sie mit einem</a:t>
            </a:r>
          </a:p>
          <a:p>
            <a:r>
              <a:rPr lang="de-DE" i="1" dirty="0" err="1" smtClean="0">
                <a:solidFill>
                  <a:schemeClr val="accent3">
                    <a:lumMod val="75000"/>
                  </a:schemeClr>
                </a:solidFill>
              </a:rPr>
              <a:t>try</a:t>
            </a:r>
            <a:r>
              <a:rPr lang="de-DE" i="1" dirty="0" smtClean="0">
                <a:solidFill>
                  <a:schemeClr val="accent3">
                    <a:lumMod val="75000"/>
                  </a:schemeClr>
                </a:solidFill>
              </a:rPr>
              <a:t>-catch-block umgeben werden muss!</a:t>
            </a:r>
            <a:endParaRPr lang="de-DE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de-DE" dirty="0">
                <a:solidFill>
                  <a:srgbClr val="FF0000"/>
                </a:solidFill>
              </a:rPr>
              <a:t>Zusammenfassung: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Connection </a:t>
            </a:r>
            <a:r>
              <a:rPr lang="de-DE" sz="2000" b="1" dirty="0" err="1">
                <a:latin typeface="Courier New"/>
                <a:cs typeface="Courier New"/>
              </a:rPr>
              <a:t>verbindung</a:t>
            </a:r>
            <a:r>
              <a:rPr lang="de-DE" sz="2000" b="1" dirty="0">
                <a:latin typeface="Courier New"/>
                <a:cs typeface="Courier New"/>
              </a:rPr>
              <a:t> = null;</a:t>
            </a:r>
          </a:p>
          <a:p>
            <a:pPr>
              <a:buNone/>
            </a:pPr>
            <a:endParaRPr lang="de-DE" sz="2000" b="1" dirty="0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String </a:t>
            </a:r>
            <a:r>
              <a:rPr lang="de-DE" sz="2000" b="1" dirty="0" err="1">
                <a:latin typeface="Courier New"/>
                <a:cs typeface="Courier New"/>
              </a:rPr>
              <a:t>dbName</a:t>
            </a:r>
            <a:r>
              <a:rPr lang="de-DE" sz="2000" b="1" dirty="0">
                <a:latin typeface="Courier New"/>
                <a:cs typeface="Courier New"/>
              </a:rPr>
              <a:t> = "Datenbankname";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String </a:t>
            </a:r>
            <a:r>
              <a:rPr lang="de-DE" sz="2000" b="1" dirty="0" err="1">
                <a:latin typeface="Courier New"/>
                <a:cs typeface="Courier New"/>
              </a:rPr>
              <a:t>server</a:t>
            </a:r>
            <a:r>
              <a:rPr lang="de-DE" sz="2000" b="1" dirty="0">
                <a:latin typeface="Courier New"/>
                <a:cs typeface="Courier New"/>
              </a:rPr>
              <a:t> = "localhost:3306";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String </a:t>
            </a:r>
            <a:r>
              <a:rPr lang="de-DE" sz="2000" b="1" dirty="0" err="1">
                <a:latin typeface="Courier New"/>
                <a:cs typeface="Courier New"/>
              </a:rPr>
              <a:t>user</a:t>
            </a:r>
            <a:r>
              <a:rPr lang="de-DE" sz="2000" b="1" dirty="0">
                <a:latin typeface="Courier New"/>
                <a:cs typeface="Courier New"/>
              </a:rPr>
              <a:t>	= "</a:t>
            </a:r>
            <a:r>
              <a:rPr lang="de-DE" sz="2000" b="1" dirty="0" err="1">
                <a:latin typeface="Courier New"/>
                <a:cs typeface="Courier New"/>
              </a:rPr>
              <a:t>root</a:t>
            </a:r>
            <a:r>
              <a:rPr lang="de-DE" sz="2000" b="1" dirty="0">
                <a:latin typeface="Courier New"/>
                <a:cs typeface="Courier New"/>
              </a:rPr>
              <a:t>";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String </a:t>
            </a:r>
            <a:r>
              <a:rPr lang="de-DE" sz="2000" b="1" dirty="0" err="1">
                <a:latin typeface="Courier New"/>
                <a:cs typeface="Courier New"/>
              </a:rPr>
              <a:t>passwort</a:t>
            </a:r>
            <a:r>
              <a:rPr lang="de-DE" sz="2000" b="1" dirty="0">
                <a:latin typeface="Courier New"/>
                <a:cs typeface="Courier New"/>
              </a:rPr>
              <a:t> = "";</a:t>
            </a:r>
          </a:p>
          <a:p>
            <a:pPr>
              <a:buNone/>
            </a:pPr>
            <a:endParaRPr lang="de-DE" sz="2000" b="1" dirty="0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String </a:t>
            </a:r>
            <a:r>
              <a:rPr lang="de-DE" sz="2000" b="1" dirty="0" err="1">
                <a:latin typeface="Courier New"/>
                <a:cs typeface="Courier New"/>
              </a:rPr>
              <a:t>url</a:t>
            </a:r>
            <a:r>
              <a:rPr lang="de-DE" sz="2000" b="1" dirty="0">
                <a:latin typeface="Courier New"/>
                <a:cs typeface="Courier New"/>
              </a:rPr>
              <a:t> = 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	"</a:t>
            </a:r>
            <a:r>
              <a:rPr lang="de-DE" sz="2000" b="1" dirty="0" err="1">
                <a:latin typeface="Courier New"/>
                <a:cs typeface="Courier New"/>
              </a:rPr>
              <a:t>jdbc:mysql</a:t>
            </a:r>
            <a:r>
              <a:rPr lang="de-DE" sz="2000" b="1" dirty="0">
                <a:latin typeface="Courier New"/>
                <a:cs typeface="Courier New"/>
              </a:rPr>
              <a:t>://"+</a:t>
            </a:r>
            <a:r>
              <a:rPr lang="de-DE" sz="2000" b="1" dirty="0" err="1">
                <a:solidFill>
                  <a:srgbClr val="558ED5"/>
                </a:solidFill>
                <a:latin typeface="Courier New"/>
                <a:cs typeface="Courier New"/>
              </a:rPr>
              <a:t>server</a:t>
            </a:r>
            <a:r>
              <a:rPr lang="de-DE" sz="2000" b="1" dirty="0">
                <a:latin typeface="Courier New"/>
                <a:cs typeface="Courier New"/>
              </a:rPr>
              <a:t>+"</a:t>
            </a:r>
            <a:r>
              <a:rPr lang="de-DE" sz="2000" b="1" dirty="0">
                <a:solidFill>
                  <a:srgbClr val="FF0000"/>
                </a:solidFill>
                <a:latin typeface="Courier New"/>
                <a:cs typeface="Courier New"/>
              </a:rPr>
              <a:t>/</a:t>
            </a:r>
            <a:r>
              <a:rPr lang="de-DE" sz="2000" b="1" dirty="0">
                <a:latin typeface="Courier New"/>
                <a:cs typeface="Courier New"/>
              </a:rPr>
              <a:t>"+</a:t>
            </a:r>
            <a:r>
              <a:rPr lang="de-DE" sz="2000" b="1" dirty="0" err="1">
                <a:solidFill>
                  <a:srgbClr val="008000"/>
                </a:solidFill>
                <a:latin typeface="Courier New"/>
                <a:cs typeface="Courier New"/>
              </a:rPr>
              <a:t>dbName</a:t>
            </a:r>
            <a:r>
              <a:rPr lang="de-DE" sz="2000" b="1" dirty="0">
                <a:latin typeface="Courier New"/>
                <a:cs typeface="Courier New"/>
              </a:rPr>
              <a:t>;</a:t>
            </a:r>
            <a:endParaRPr lang="de-DE" sz="2000" b="1" dirty="0"/>
          </a:p>
          <a:p>
            <a:pPr>
              <a:buNone/>
            </a:pPr>
            <a:r>
              <a:rPr lang="de-DE" sz="2000" b="1" dirty="0" smtClean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// in einer Methode dann:</a:t>
            </a:r>
            <a:endParaRPr lang="de-DE" sz="2000" b="1" dirty="0">
              <a:solidFill>
                <a:schemeClr val="accent1">
                  <a:lumMod val="75000"/>
                </a:schemeClr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this.verbindung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 =</a:t>
            </a:r>
          </a:p>
          <a:p>
            <a:pPr>
              <a:buNone/>
            </a:pP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	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DriverManager.getConnection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(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url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,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user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,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passwort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ourier New"/>
                <a:cs typeface="Courier New"/>
              </a:rPr>
              <a:t>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199" y="1600200"/>
            <a:ext cx="8548773" cy="5105400"/>
          </a:xfrm>
        </p:spPr>
        <p:txBody>
          <a:bodyPr/>
          <a:lstStyle/>
          <a:p>
            <a:pPr>
              <a:buNone/>
            </a:pPr>
            <a:r>
              <a:rPr lang="de-DE" dirty="0">
                <a:solidFill>
                  <a:srgbClr val="FF0000"/>
                </a:solidFill>
              </a:rPr>
              <a:t>Zusammenfassung:</a:t>
            </a:r>
          </a:p>
          <a:p>
            <a:pPr>
              <a:buNone/>
            </a:pPr>
            <a:r>
              <a:rPr lang="de-DE" sz="2000" b="1" dirty="0">
                <a:latin typeface="Courier New"/>
                <a:cs typeface="Courier New"/>
              </a:rPr>
              <a:t>private Connection </a:t>
            </a:r>
            <a:r>
              <a:rPr lang="de-DE" sz="2000" b="1" dirty="0" err="1">
                <a:latin typeface="Courier New"/>
                <a:cs typeface="Courier New"/>
              </a:rPr>
              <a:t>verbindung</a:t>
            </a:r>
            <a:r>
              <a:rPr lang="de-DE" sz="2000" b="1" dirty="0">
                <a:latin typeface="Courier New"/>
                <a:cs typeface="Courier New"/>
              </a:rPr>
              <a:t> = null;</a:t>
            </a:r>
          </a:p>
          <a:p>
            <a:pPr>
              <a:buNone/>
            </a:pPr>
            <a:r>
              <a:rPr lang="de-DE" sz="2000" b="1" dirty="0" err="1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this.verbindung</a:t>
            </a:r>
            <a:r>
              <a:rPr lang="de-DE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 = </a:t>
            </a:r>
            <a:r>
              <a:rPr lang="de-DE" sz="2000" b="1" dirty="0" err="1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DriverManager.getConnection</a:t>
            </a:r>
            <a:r>
              <a:rPr lang="de-DE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("</a:t>
            </a:r>
            <a:r>
              <a:rPr lang="de-DE" sz="2000" b="1" dirty="0" err="1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jdbc:mysql</a:t>
            </a:r>
            <a:r>
              <a:rPr lang="de-DE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://localhost:3306/Datenbankname", "</a:t>
            </a:r>
            <a:r>
              <a:rPr lang="de-DE" sz="2000" b="1" dirty="0" err="1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root</a:t>
            </a:r>
            <a:r>
              <a:rPr lang="de-DE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", "");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// statt: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private String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dbName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 = "Datenbankname";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private String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server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 = "localhost:3306";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private String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user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	= "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root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";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private String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passwort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 = "";</a:t>
            </a:r>
          </a:p>
          <a:p>
            <a:pPr>
              <a:buNone/>
            </a:pPr>
            <a:endParaRPr lang="de-DE" sz="1600" b="1" dirty="0">
              <a:solidFill>
                <a:schemeClr val="tx1">
                  <a:lumMod val="50000"/>
                  <a:lumOff val="50000"/>
                </a:schemeClr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String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url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 = 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	"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jdbc:mysql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://"+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server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+"/"+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dbName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;</a:t>
            </a:r>
            <a:endParaRPr lang="de-DE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None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// in einer Methode dann</a:t>
            </a:r>
            <a:endParaRPr lang="de-DE" sz="1600" b="1" dirty="0">
              <a:solidFill>
                <a:schemeClr val="tx1">
                  <a:lumMod val="50000"/>
                  <a:lumOff val="50000"/>
                </a:schemeClr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this.verbindung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 =</a:t>
            </a:r>
          </a:p>
          <a:p>
            <a:pPr>
              <a:buNone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	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DriverManager.getConnection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(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url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,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user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, </a:t>
            </a:r>
            <a:r>
              <a:rPr lang="de-D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passwort</a:t>
            </a: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);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248400" y="3505200"/>
            <a:ext cx="2757573" cy="67710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3800"/>
              <a:t>Kurzversion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6248400" y="1138535"/>
            <a:ext cx="2736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chemeClr val="accent6">
                    <a:lumMod val="75000"/>
                  </a:schemeClr>
                </a:solidFill>
              </a:rPr>
              <a:t>verbindung</a:t>
            </a:r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 = … muss</a:t>
            </a:r>
          </a:p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In einer Methode stehen!</a:t>
            </a:r>
          </a:p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(nicht bei den Attributen!)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283732"/>
          </a:xfrm>
        </p:spPr>
        <p:txBody>
          <a:bodyPr/>
          <a:lstStyle/>
          <a:p>
            <a:pPr>
              <a:buNone/>
            </a:pPr>
            <a:r>
              <a:rPr lang="de-DE"/>
              <a:t>Achtung: Exceptions abfangen</a:t>
            </a:r>
          </a:p>
          <a:p>
            <a:pPr>
              <a:buNone/>
            </a:pP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419600" y="1579602"/>
            <a:ext cx="4101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/>
              <a:t>oben aus Platzgründen nicht realisiert</a:t>
            </a:r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rcRect r="20603"/>
          <a:stretch>
            <a:fillRect/>
          </a:stretch>
        </p:blipFill>
        <p:spPr>
          <a:xfrm>
            <a:off x="-1" y="1948934"/>
            <a:ext cx="9144001" cy="291619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0" y="4865132"/>
            <a:ext cx="9144000" cy="64633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de-DE"/>
              <a:t>Mit IDE-Hilfe: Linke Maustaste auf Fehler-Markierung, "Anweisung mit try-catch umgeben":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511463"/>
            <a:ext cx="7518400" cy="128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228600" y="1102519"/>
            <a:ext cx="8686800" cy="497681"/>
          </a:xfrm>
        </p:spPr>
        <p:txBody>
          <a:bodyPr/>
          <a:lstStyle/>
          <a:p>
            <a:pPr>
              <a:buNone/>
            </a:pPr>
            <a:r>
              <a:rPr lang="de-DE" sz="2800"/>
              <a:t>Verbindung gesamt:</a:t>
            </a: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8229600" cy="540327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803621" y="2133600"/>
            <a:ext cx="2494531" cy="429348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z="2100"/>
              <a:t>1: Objekt Connection</a:t>
            </a:r>
          </a:p>
          <a:p>
            <a:endParaRPr lang="de-DE" sz="2100"/>
          </a:p>
          <a:p>
            <a:r>
              <a:rPr lang="de-DE" sz="2100"/>
              <a:t>2: Verbindungsdaten</a:t>
            </a:r>
          </a:p>
          <a:p>
            <a:endParaRPr lang="de-DE" sz="2100"/>
          </a:p>
          <a:p>
            <a:endParaRPr lang="de-DE" sz="2100"/>
          </a:p>
          <a:p>
            <a:r>
              <a:rPr lang="de-DE" sz="2100"/>
              <a:t>3: Verbindungs-URL</a:t>
            </a:r>
          </a:p>
          <a:p>
            <a:endParaRPr lang="de-DE" sz="2100"/>
          </a:p>
          <a:p>
            <a:endParaRPr lang="de-DE" sz="2100"/>
          </a:p>
          <a:p>
            <a:endParaRPr lang="de-DE" sz="2100"/>
          </a:p>
          <a:p>
            <a:endParaRPr lang="de-DE" sz="2100"/>
          </a:p>
          <a:p>
            <a:r>
              <a:rPr lang="de-DE" sz="2100"/>
              <a:t>4: Java-Befehl</a:t>
            </a:r>
          </a:p>
          <a:p>
            <a:r>
              <a:rPr lang="de-DE" sz="2100"/>
              <a:t>(DriverManager)</a:t>
            </a:r>
          </a:p>
          <a:p>
            <a:endParaRPr lang="de-DE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Abfragen ausführen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de-DE" sz="2800"/>
              <a:t>Wir brauchen:</a:t>
            </a:r>
          </a:p>
          <a:p>
            <a:pPr marL="514350" indent="-514350">
              <a:buAutoNum type="arabicParenR"/>
            </a:pPr>
            <a:r>
              <a:rPr lang="de-DE" sz="2800"/>
              <a:t>ein Objekt der Klasse Statement (beinhaltet den MySQL-Code)</a:t>
            </a:r>
          </a:p>
          <a:p>
            <a:pPr marL="514350" indent="-514350">
              <a:buAutoNum type="arabicParenR"/>
            </a:pPr>
            <a:r>
              <a:rPr lang="de-DE" sz="2800"/>
              <a:t>ein Objekt der Klasse ResultSet (speichert bei SELECT-Abfragen die Ergebnisse)</a:t>
            </a:r>
          </a:p>
          <a:p>
            <a:pPr>
              <a:buNone/>
            </a:pPr>
            <a:r>
              <a:rPr lang="de-DE" sz="2800" b="1">
                <a:solidFill>
                  <a:srgbClr val="008000"/>
                </a:solidFill>
                <a:latin typeface="Courier New"/>
                <a:cs typeface="Courier New"/>
              </a:rPr>
              <a:t>	private Statement stmt = null;</a:t>
            </a:r>
          </a:p>
          <a:p>
            <a:pPr>
              <a:buNone/>
            </a:pPr>
            <a:r>
              <a:rPr lang="de-DE" sz="2800" b="1">
                <a:solidFill>
                  <a:srgbClr val="008000"/>
                </a:solidFill>
                <a:latin typeface="Courier New"/>
                <a:cs typeface="Courier New"/>
              </a:rPr>
              <a:t>	private ResultSet ergebnismenge </a:t>
            </a:r>
          </a:p>
          <a:p>
            <a:pPr>
              <a:buNone/>
            </a:pPr>
            <a:r>
              <a:rPr lang="de-DE" sz="2800" b="1">
                <a:solidFill>
                  <a:srgbClr val="008000"/>
                </a:solidFill>
                <a:latin typeface="Courier New"/>
                <a:cs typeface="Courier New"/>
              </a:rPr>
              <a:t>						= null;</a:t>
            </a:r>
            <a:endParaRPr lang="de-DE" sz="2800" b="1">
              <a:solidFill>
                <a:schemeClr val="accent3">
                  <a:lumMod val="60000"/>
                  <a:lumOff val="40000"/>
                </a:schemeClr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800" b="1">
                <a:solidFill>
                  <a:schemeClr val="accent3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		// </a:t>
            </a:r>
            <a:r>
              <a:rPr lang="de-DE" sz="2800" b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Resultset </a:t>
            </a:r>
            <a:r>
              <a:rPr lang="de-DE" sz="2800" b="1">
                <a:solidFill>
                  <a:schemeClr val="accent3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nur bei SELECT-Abfrage nötig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Abfragen ausführen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 marL="514350" indent="-514350">
              <a:buAutoNum type="arabicParenR"/>
            </a:pPr>
            <a:r>
              <a:rPr lang="de-DE"/>
              <a:t>ein Objekt der Klasse Statement (für </a:t>
            </a:r>
            <a:r>
              <a:rPr lang="de-DE" smtClean="0"/>
              <a:t>Ausführung </a:t>
            </a:r>
            <a:r>
              <a:rPr lang="de-DE"/>
              <a:t>des MySQL-Codes)</a:t>
            </a:r>
          </a:p>
          <a:p>
            <a:pPr marL="514350" indent="-514350">
              <a:buAutoNum type="arabicParenR"/>
            </a:pPr>
            <a:r>
              <a:rPr lang="de-DE"/>
              <a:t>ein Objekt der Klasse ResultSet (speichert bei SELECT-Abfragen die Ergebnisse)</a:t>
            </a:r>
          </a:p>
          <a:p>
            <a:pPr>
              <a:buNone/>
            </a:pPr>
            <a:r>
              <a:rPr lang="de-DE" sz="2400" b="1">
                <a:solidFill>
                  <a:srgbClr val="008000"/>
                </a:solidFill>
                <a:latin typeface="Courier New"/>
                <a:cs typeface="Courier New"/>
              </a:rPr>
              <a:t>private Statement </a:t>
            </a:r>
            <a:r>
              <a:rPr lang="de-DE" sz="2400" b="1">
                <a:solidFill>
                  <a:srgbClr val="FF0000"/>
                </a:solidFill>
                <a:latin typeface="Courier New"/>
                <a:cs typeface="Courier New"/>
              </a:rPr>
              <a:t>stmt </a:t>
            </a:r>
            <a:r>
              <a:rPr lang="de-DE" sz="2400" b="1">
                <a:solidFill>
                  <a:srgbClr val="008000"/>
                </a:solidFill>
                <a:latin typeface="Courier New"/>
                <a:cs typeface="Courier New"/>
              </a:rPr>
              <a:t>= null;</a:t>
            </a:r>
          </a:p>
          <a:p>
            <a:pPr>
              <a:buNone/>
            </a:pPr>
            <a:r>
              <a:rPr lang="de-DE" sz="2400" b="1">
                <a:solidFill>
                  <a:srgbClr val="FF0000"/>
                </a:solidFill>
                <a:latin typeface="Courier New"/>
                <a:cs typeface="Courier New"/>
              </a:rPr>
              <a:t>this.stmt </a:t>
            </a:r>
            <a:r>
              <a:rPr lang="de-DE" sz="2400" b="1">
                <a:solidFill>
                  <a:srgbClr val="008000"/>
                </a:solidFill>
                <a:latin typeface="Courier New"/>
                <a:cs typeface="Courier New"/>
              </a:rPr>
              <a:t>= verbindung.createStatement();</a:t>
            </a:r>
          </a:p>
          <a:p>
            <a:pPr>
              <a:buNone/>
            </a:pPr>
            <a:endParaRPr lang="de-DE" sz="2400" b="1">
              <a:solidFill>
                <a:srgbClr val="008000"/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400" b="1">
                <a:solidFill>
                  <a:srgbClr val="008000"/>
                </a:solidFill>
                <a:latin typeface="Courier New"/>
                <a:cs typeface="Courier New"/>
              </a:rPr>
              <a:t>private ResultSet rs = null;</a:t>
            </a:r>
            <a:endParaRPr lang="de-DE" sz="2400" b="1">
              <a:solidFill>
                <a:schemeClr val="accent3">
                  <a:lumMod val="60000"/>
                  <a:lumOff val="40000"/>
                </a:schemeClr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400" b="1">
                <a:solidFill>
                  <a:schemeClr val="accent3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		// nur bei SELECT-Abfrage nötig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Abfragen ausführen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05400"/>
          </a:xfrm>
        </p:spPr>
        <p:txBody>
          <a:bodyPr/>
          <a:lstStyle/>
          <a:p>
            <a:pPr>
              <a:buNone/>
            </a:pPr>
            <a:r>
              <a:rPr lang="de-DE"/>
              <a:t>Abfragen zur Manipulation der Tabelle:</a:t>
            </a:r>
          </a:p>
          <a:p>
            <a:pPr>
              <a:buNone/>
            </a:pPr>
            <a:r>
              <a:rPr lang="de-DE"/>
              <a:t>CREATE TABLE, UPDATE, INSERT INTO</a:t>
            </a:r>
          </a:p>
          <a:p>
            <a:pPr>
              <a:buNone/>
            </a:pPr>
            <a:r>
              <a:rPr lang="de-DE" sz="1600" b="1">
                <a:solidFill>
                  <a:srgbClr val="008000"/>
                </a:solidFill>
                <a:latin typeface="Courier New"/>
                <a:cs typeface="Courier New"/>
              </a:rPr>
              <a:t>	private Statement </a:t>
            </a:r>
            <a:r>
              <a:rPr lang="de-DE" sz="1600" b="1">
                <a:solidFill>
                  <a:srgbClr val="FF0000"/>
                </a:solidFill>
                <a:latin typeface="Courier New"/>
                <a:cs typeface="Courier New"/>
              </a:rPr>
              <a:t>abfrage </a:t>
            </a:r>
            <a:r>
              <a:rPr lang="de-DE" sz="1600" b="1">
                <a:solidFill>
                  <a:srgbClr val="008000"/>
                </a:solidFill>
                <a:latin typeface="Courier New"/>
                <a:cs typeface="Courier New"/>
              </a:rPr>
              <a:t>= verbindung.createStatement();</a:t>
            </a:r>
          </a:p>
          <a:p>
            <a:pPr>
              <a:buNone/>
            </a:pPr>
            <a:r>
              <a:rPr lang="de-DE" sz="1600" b="1">
                <a:solidFill>
                  <a:srgbClr val="008000"/>
                </a:solidFill>
                <a:latin typeface="Courier New"/>
                <a:cs typeface="Courier New"/>
              </a:rPr>
              <a:t>	private ResultSet rs = null;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 sz="2800" b="1">
                <a:latin typeface="Courier New"/>
                <a:cs typeface="Courier New"/>
              </a:rPr>
              <a:t>String sqlBefehl = </a:t>
            </a:r>
          </a:p>
          <a:p>
            <a:pPr>
              <a:buNone/>
            </a:pPr>
            <a:r>
              <a:rPr lang="de-DE" sz="2800" b="1">
                <a:latin typeface="Courier New"/>
                <a:cs typeface="Courier New"/>
              </a:rPr>
              <a:t>	"</a:t>
            </a:r>
            <a:r>
              <a:rPr lang="de-DE" sz="2800" b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UPDATE bla SET name='urgh';</a:t>
            </a:r>
            <a:r>
              <a:rPr lang="de-DE" sz="2800" b="1">
                <a:latin typeface="Courier New"/>
                <a:cs typeface="Courier New"/>
              </a:rPr>
              <a:t>";</a:t>
            </a:r>
          </a:p>
          <a:p>
            <a:pPr>
              <a:buNone/>
            </a:pPr>
            <a:r>
              <a:rPr lang="de-DE" sz="2800" b="1">
                <a:latin typeface="Courier New"/>
                <a:cs typeface="Courier New"/>
              </a:rPr>
              <a:t>this.</a:t>
            </a:r>
            <a:r>
              <a:rPr lang="de-DE" sz="2800" b="1">
                <a:solidFill>
                  <a:srgbClr val="FF0000"/>
                </a:solidFill>
                <a:latin typeface="Courier New"/>
                <a:cs typeface="Courier New"/>
              </a:rPr>
              <a:t>abfrage</a:t>
            </a:r>
            <a:r>
              <a:rPr lang="de-DE" sz="2800" b="1">
                <a:latin typeface="Courier New"/>
                <a:cs typeface="Courier New"/>
              </a:rPr>
              <a:t>.executeUpdate(sqlBefehl);</a:t>
            </a:r>
          </a:p>
          <a:p>
            <a:pPr marL="514350" indent="-514350">
              <a:buNone/>
            </a:pP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09600" y="5505271"/>
            <a:ext cx="835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•"/>
            </a:pPr>
            <a:r>
              <a:rPr lang="de-DE" i="1"/>
              <a:t>executeUpdate() für insert, update, delete;</a:t>
            </a:r>
          </a:p>
          <a:p>
            <a:pPr>
              <a:buFontTx/>
              <a:buChar char="•"/>
            </a:pPr>
            <a:r>
              <a:rPr lang="de-DE" i="1"/>
              <a:t>executeQuery() für select</a:t>
            </a:r>
          </a:p>
          <a:p>
            <a:pPr>
              <a:buFontTx/>
              <a:buChar char="•"/>
            </a:pPr>
            <a:r>
              <a:rPr lang="de-DE" i="1">
                <a:sym typeface="Wingdings"/>
              </a:rPr>
              <a:t>execute()  gibt TRUE zurück, wenn Ergebnis =  ResultSet, ansonsten FALSE</a:t>
            </a:r>
            <a:endParaRPr lang="de-DE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Abfragen ausführen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3429000"/>
          </a:xfrm>
        </p:spPr>
        <p:txBody>
          <a:bodyPr/>
          <a:lstStyle/>
          <a:p>
            <a:pPr>
              <a:buNone/>
            </a:pPr>
            <a:r>
              <a:rPr lang="de-DE"/>
              <a:t>SELECT-Abfragen ... ausführen</a:t>
            </a:r>
          </a:p>
          <a:p>
            <a:pPr>
              <a:buNone/>
            </a:pPr>
            <a:endParaRPr lang="de-DE" sz="1800"/>
          </a:p>
          <a:p>
            <a:pPr>
              <a:buNone/>
            </a:pPr>
            <a:r>
              <a:rPr lang="de-DE" sz="1800" b="1">
                <a:solidFill>
                  <a:srgbClr val="008000"/>
                </a:solidFill>
                <a:latin typeface="Courier New"/>
                <a:cs typeface="Courier New"/>
              </a:rPr>
              <a:t>	private Statement 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abfrage </a:t>
            </a:r>
            <a:r>
              <a:rPr lang="de-DE" sz="1800" b="1">
                <a:solidFill>
                  <a:srgbClr val="008000"/>
                </a:solidFill>
                <a:latin typeface="Courier New"/>
                <a:cs typeface="Courier New"/>
              </a:rPr>
              <a:t>= verbindung.createStatement();</a:t>
            </a:r>
          </a:p>
          <a:p>
            <a:pPr>
              <a:buNone/>
            </a:pPr>
            <a:r>
              <a:rPr lang="de-DE" sz="1800" b="1">
                <a:solidFill>
                  <a:srgbClr val="008000"/>
                </a:solidFill>
                <a:latin typeface="Courier New"/>
                <a:cs typeface="Courier New"/>
              </a:rPr>
              <a:t>	private ResultSet rs = null;</a:t>
            </a:r>
          </a:p>
          <a:p>
            <a:pPr>
              <a:buNone/>
            </a:pPr>
            <a:endParaRPr lang="de-DE" sz="1800"/>
          </a:p>
          <a:p>
            <a:pPr>
              <a:buNone/>
            </a:pPr>
            <a:endParaRPr lang="de-DE" sz="1800"/>
          </a:p>
          <a:p>
            <a:pPr>
              <a:buNone/>
            </a:pPr>
            <a:r>
              <a:rPr lang="de-DE" sz="2200" b="1">
                <a:latin typeface="Courier New"/>
                <a:cs typeface="Courier New"/>
              </a:rPr>
              <a:t>String sqlBefehl = </a:t>
            </a:r>
          </a:p>
          <a:p>
            <a:pPr>
              <a:buNone/>
            </a:pPr>
            <a:r>
              <a:rPr lang="de-DE" sz="2200" b="1">
                <a:latin typeface="Courier New"/>
                <a:cs typeface="Courier New"/>
              </a:rPr>
              <a:t>	"</a:t>
            </a:r>
            <a:r>
              <a:rPr lang="de-DE" sz="2200" b="1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SELECT * FROM artikel</a:t>
            </a:r>
            <a:r>
              <a:rPr lang="de-DE" sz="2200" b="1">
                <a:latin typeface="Courier New"/>
                <a:cs typeface="Courier New"/>
              </a:rPr>
              <a:t>";</a:t>
            </a:r>
          </a:p>
          <a:p>
            <a:pPr>
              <a:buNone/>
            </a:pPr>
            <a:r>
              <a:rPr lang="de-DE" sz="2200" b="1">
                <a:solidFill>
                  <a:srgbClr val="E46C0A"/>
                </a:solidFill>
                <a:latin typeface="Courier New"/>
                <a:cs typeface="Courier New"/>
              </a:rPr>
              <a:t>this.rs </a:t>
            </a:r>
            <a:r>
              <a:rPr lang="de-DE" sz="2200" b="1">
                <a:latin typeface="Courier New"/>
                <a:cs typeface="Courier New"/>
              </a:rPr>
              <a:t>= </a:t>
            </a:r>
            <a:r>
              <a:rPr lang="de-DE" sz="2200" b="1">
                <a:solidFill>
                  <a:srgbClr val="FF0000"/>
                </a:solidFill>
                <a:latin typeface="Courier New"/>
                <a:cs typeface="Courier New"/>
              </a:rPr>
              <a:t>this.abfrage</a:t>
            </a:r>
            <a:r>
              <a:rPr lang="de-DE" sz="2200" b="1">
                <a:latin typeface="Courier New"/>
                <a:cs typeface="Courier New"/>
              </a:rPr>
              <a:t>.executeQuery(sqlBefehl);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838200" y="5029200"/>
            <a:ext cx="6874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>
                <a:sym typeface="Wingdings"/>
              </a:rPr>
              <a:t> Ergebnis der Abfrage wird als "ResultSet" (this.rs) gespeichert.</a:t>
            </a:r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>
              <a:buFontTx/>
              <a:buChar char="-"/>
            </a:pPr>
            <a:r>
              <a:rPr lang="de-DE"/>
              <a:t>MySQL-Server</a:t>
            </a:r>
          </a:p>
          <a:p>
            <a:pPr>
              <a:buFontTx/>
              <a:buChar char="-"/>
            </a:pPr>
            <a:r>
              <a:rPr lang="de-DE"/>
              <a:t>JDBC-Treiber</a:t>
            </a:r>
          </a:p>
          <a:p>
            <a:pPr>
              <a:buFontTx/>
              <a:buChar char="-"/>
            </a:pPr>
            <a:r>
              <a:rPr lang="de-DE"/>
              <a:t>(Import java.sql.*)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Abfragen ausführen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>
              <a:buNone/>
            </a:pPr>
            <a:r>
              <a:rPr lang="de-DE"/>
              <a:t>SELECT-Abfragen ... Ergebnisse darstellen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String sqlBefehl = 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	"SELECT * FROM artikel";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this.rs = this.abfrage.executeQuery(sqlBefehl);</a:t>
            </a:r>
          </a:p>
          <a:p>
            <a:pPr>
              <a:buNone/>
            </a:pPr>
            <a:endParaRPr lang="de-DE" sz="1800" b="1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while (this.rs.next()){</a:t>
            </a:r>
          </a:p>
          <a:p>
            <a:pPr>
              <a:buNone/>
            </a:pPr>
            <a:r>
              <a:rPr lang="de-DE" sz="1800" b="1">
                <a:solidFill>
                  <a:schemeClr val="tx1">
                    <a:lumMod val="65000"/>
                    <a:lumOff val="35000"/>
                  </a:schemeClr>
                </a:solidFill>
                <a:latin typeface="Courier New"/>
                <a:cs typeface="Courier New"/>
              </a:rPr>
              <a:t>	// so lange rs.next() true ist, gibt es noch</a:t>
            </a:r>
          </a:p>
          <a:p>
            <a:pPr>
              <a:buNone/>
            </a:pPr>
            <a:r>
              <a:rPr lang="de-DE" sz="1800" b="1">
                <a:solidFill>
                  <a:schemeClr val="tx1">
                    <a:lumMod val="65000"/>
                    <a:lumOff val="35000"/>
                  </a:schemeClr>
                </a:solidFill>
                <a:latin typeface="Courier New"/>
                <a:cs typeface="Courier New"/>
              </a:rPr>
              <a:t>	// weitere Datensätze anzuzeigen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			int id = this.rs.getInt(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"id"</a:t>
            </a:r>
            <a:r>
              <a:rPr lang="de-DE" sz="1800" b="1">
                <a:latin typeface="Courier New"/>
                <a:cs typeface="Courier New"/>
              </a:rPr>
              <a:t>);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			String name = this.rs.getString(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"name"</a:t>
            </a:r>
            <a:r>
              <a:rPr lang="de-DE" sz="1800" b="1">
                <a:latin typeface="Courier New"/>
                <a:cs typeface="Courier New"/>
              </a:rPr>
              <a:t>);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			System.out.println("ID: " + id + ", Name:" + name);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		}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09600" y="6063734"/>
            <a:ext cx="7677766" cy="4924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2600"/>
              <a:t>"</a:t>
            </a:r>
            <a:r>
              <a:rPr lang="de-DE" sz="2600">
                <a:solidFill>
                  <a:srgbClr val="FF0000"/>
                </a:solidFill>
              </a:rPr>
              <a:t>id</a:t>
            </a:r>
            <a:r>
              <a:rPr lang="de-DE" sz="2600"/>
              <a:t>" und "</a:t>
            </a:r>
            <a:r>
              <a:rPr lang="de-DE" sz="2600">
                <a:solidFill>
                  <a:srgbClr val="FF0000"/>
                </a:solidFill>
              </a:rPr>
              <a:t>name</a:t>
            </a:r>
            <a:r>
              <a:rPr lang="de-DE" sz="2600"/>
              <a:t>" = Feldnamen der befragten DB-Tabelle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Nützliche Methoden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String sqlBefehl = "SELECT * FROM artikel";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this.rs = this.abfrage.executeQuery(sqlBefehl);</a:t>
            </a:r>
          </a:p>
          <a:p>
            <a:pPr>
              <a:buNone/>
            </a:pPr>
            <a:endParaRPr lang="de-DE" sz="1800" b="1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this.rs.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beforeFirst()</a:t>
            </a:r>
            <a:r>
              <a:rPr lang="de-DE" sz="1800" b="1">
                <a:latin typeface="Courier New"/>
                <a:cs typeface="Courier New"/>
              </a:rPr>
              <a:t>;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	// Satzzeiger vor die erste Zeile setzen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this.rs.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last()</a:t>
            </a:r>
            <a:r>
              <a:rPr lang="de-DE" sz="1800" b="1">
                <a:latin typeface="Courier New"/>
                <a:cs typeface="Courier New"/>
              </a:rPr>
              <a:t>;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	// Springt zum letzten Datensatz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this.rs.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absolute(int)</a:t>
            </a:r>
            <a:r>
              <a:rPr lang="de-DE" sz="1800" b="1">
                <a:latin typeface="Courier New"/>
                <a:cs typeface="Courier New"/>
              </a:rPr>
              <a:t>;</a:t>
            </a:r>
            <a:br>
              <a:rPr lang="de-DE" sz="1800" b="1">
                <a:latin typeface="Courier New"/>
                <a:cs typeface="Courier New"/>
              </a:rPr>
            </a:br>
            <a:r>
              <a:rPr lang="de-DE" sz="1800">
                <a:latin typeface="Courier New"/>
                <a:cs typeface="Courier New"/>
              </a:rPr>
              <a:t>// Springt zum angegebenen Datensatz. Bei negativem Wert wird vom letzten Datensatz rückwärts gezählt.</a:t>
            </a:r>
          </a:p>
          <a:p>
            <a:pPr>
              <a:buNone/>
            </a:pPr>
            <a:r>
              <a:rPr lang="de-DE" sz="1800" b="1">
                <a:latin typeface="Courier New"/>
                <a:cs typeface="Courier New"/>
              </a:rPr>
              <a:t>this.rs.</a:t>
            </a:r>
            <a:r>
              <a:rPr lang="de-DE" sz="1800" b="1">
                <a:solidFill>
                  <a:srgbClr val="FF0000"/>
                </a:solidFill>
                <a:latin typeface="Courier New"/>
                <a:cs typeface="Courier New"/>
              </a:rPr>
              <a:t>relative(int)</a:t>
            </a:r>
            <a:r>
              <a:rPr lang="de-DE" sz="1800" b="1">
                <a:latin typeface="Courier New"/>
                <a:cs typeface="Courier New"/>
              </a:rPr>
              <a:t>;</a:t>
            </a:r>
          </a:p>
          <a:p>
            <a:pPr>
              <a:buNone/>
            </a:pPr>
            <a:r>
              <a:rPr lang="de-DE" sz="1800">
                <a:latin typeface="Courier New"/>
                <a:cs typeface="Courier New"/>
              </a:rPr>
              <a:t>	// Springt vom aktuellen Datensatz aus um die angegebene Zahl an Datensätzen weiter. Achtung: Es MUSS einen aktuellen Datensatz geben; nach beforeFirst() gibt es keinen ausgewählten Datensatz!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DB-Verbindung schließen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>
              <a:buNone/>
            </a:pPr>
            <a:r>
              <a:rPr lang="de-DE" sz="2000" b="1">
                <a:latin typeface="Courier New"/>
                <a:cs typeface="Courier New"/>
              </a:rPr>
              <a:t>verbindung 		= </a:t>
            </a:r>
          </a:p>
          <a:p>
            <a:pPr>
              <a:buNone/>
            </a:pPr>
            <a:r>
              <a:rPr lang="de-DE" sz="2000" b="1">
                <a:latin typeface="Courier New"/>
                <a:cs typeface="Courier New"/>
              </a:rPr>
              <a:t>		DriverManager.getConnection(url, user, pass);</a:t>
            </a:r>
          </a:p>
          <a:p>
            <a:pPr>
              <a:buNone/>
            </a:pPr>
            <a:r>
              <a:rPr lang="de-DE" sz="2000" b="1">
                <a:latin typeface="Courier New"/>
                <a:cs typeface="Courier New"/>
              </a:rPr>
              <a:t>Statement s 	= 		v.getVerbindung().createStatement();</a:t>
            </a:r>
          </a:p>
          <a:p>
            <a:pPr>
              <a:buNone/>
            </a:pPr>
            <a:endParaRPr lang="de-DE" sz="2000" b="1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000">
                <a:solidFill>
                  <a:schemeClr val="bg1">
                    <a:lumMod val="50000"/>
                  </a:schemeClr>
                </a:solidFill>
                <a:latin typeface="Courier New"/>
                <a:cs typeface="Courier New"/>
              </a:rPr>
              <a:t>	// DB-Handling ....</a:t>
            </a:r>
          </a:p>
          <a:p>
            <a:pPr>
              <a:buNone/>
            </a:pPr>
            <a:r>
              <a:rPr lang="de-DE" sz="2000">
                <a:solidFill>
                  <a:schemeClr val="bg1">
                    <a:lumMod val="50000"/>
                  </a:schemeClr>
                </a:solidFill>
                <a:latin typeface="Courier New"/>
                <a:cs typeface="Courier New"/>
              </a:rPr>
              <a:t>	// ...</a:t>
            </a:r>
          </a:p>
          <a:p>
            <a:pPr>
              <a:buNone/>
            </a:pPr>
            <a:endParaRPr lang="de-DE" sz="2000" b="1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000" b="1">
                <a:latin typeface="Courier New"/>
                <a:cs typeface="Courier New"/>
              </a:rPr>
              <a:t>verbindung.close();</a:t>
            </a:r>
          </a:p>
          <a:p>
            <a:pPr>
              <a:buNone/>
            </a:pPr>
            <a:r>
              <a:rPr lang="de-DE" sz="2000" b="1">
                <a:latin typeface="Courier New"/>
                <a:cs typeface="Courier New"/>
              </a:rPr>
              <a:t>s.close(); </a:t>
            </a:r>
          </a:p>
          <a:p>
            <a:pPr>
              <a:buNone/>
            </a:pPr>
            <a:r>
              <a:rPr lang="de-DE" sz="2000" b="1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cs typeface="Courier New"/>
              </a:rPr>
              <a:t>// Beim Schließen des Statement-Objekts wird das ResultSet ebenfalls geschlossen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762000" y="5986046"/>
            <a:ext cx="80765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>
                <a:hlinkClick r:id="rId2"/>
              </a:rPr>
              <a:t>Lesenswert dazu:</a:t>
            </a:r>
          </a:p>
          <a:p>
            <a:r>
              <a:rPr lang="de-DE" sz="1600">
                <a:hlinkClick r:id="rId2"/>
              </a:rPr>
              <a:t>http://blog.shinetech.com/2007/08/04/how-to-close-jdbc-resources-properly-every-time/</a:t>
            </a:r>
            <a:endParaRPr lang="de-DE" sz="1600"/>
          </a:p>
          <a:p>
            <a:endParaRPr lang="de-DE" sz="1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Aufgabe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de-DE" sz="2400"/>
              <a:t>Versuchen Sie mittels Java eine KLEINE Tabelle in Ihrer DB zu erstellen (3 Attribute). Fügen Sie (ebenfalls über Java) ein paar Datensätze ein.</a:t>
            </a:r>
          </a:p>
          <a:p>
            <a:pPr marL="514350" indent="-514350">
              <a:buAutoNum type="arabicParenR"/>
            </a:pPr>
            <a:r>
              <a:rPr lang="de-DE" sz="2400"/>
              <a:t>Führen Sie einige SELECT-Abfragen aus. Die Namen der Tabellenspalten kennen Sie ja von Aufgabe 1.</a:t>
            </a:r>
          </a:p>
          <a:p>
            <a:pPr marL="514350" indent="-514350">
              <a:buAutoNum type="arabicParenR"/>
            </a:pPr>
            <a:endParaRPr lang="de-DE" sz="2400"/>
          </a:p>
          <a:p>
            <a:pPr marL="514350" indent="-514350">
              <a:buNone/>
            </a:pPr>
            <a:r>
              <a:rPr lang="de-DE" sz="2400"/>
              <a:t>TIPP:</a:t>
            </a:r>
          </a:p>
          <a:p>
            <a:pPr marL="514350" indent="-514350">
              <a:buNone/>
            </a:pPr>
            <a:r>
              <a:rPr lang="de-DE" sz="2400"/>
              <a:t>Schreiben Sie Ihr Programm gleich so, dass Sie die Klasse(n) bzw. Methoden später wieder verwenden können, z.B.</a:t>
            </a:r>
          </a:p>
          <a:p>
            <a:pPr marL="514350" indent="-514350"/>
            <a:r>
              <a:rPr lang="de-DE" sz="2000" b="1">
                <a:solidFill>
                  <a:srgbClr val="FF0000"/>
                </a:solidFill>
                <a:latin typeface="Courier New"/>
                <a:cs typeface="Courier New"/>
              </a:rPr>
              <a:t>dbVerbindungAufbauen</a:t>
            </a:r>
            <a:r>
              <a:rPr lang="de-DE" sz="2000" b="1">
                <a:latin typeface="Courier New"/>
                <a:cs typeface="Courier New"/>
              </a:rPr>
              <a:t>(user:String, pass:String, dbName:String, dbServer:String)</a:t>
            </a:r>
          </a:p>
          <a:p>
            <a:pPr marL="514350" indent="-514350"/>
            <a:r>
              <a:rPr lang="de-DE" sz="2000" b="1">
                <a:solidFill>
                  <a:srgbClr val="FF0000"/>
                </a:solidFill>
                <a:latin typeface="Courier New"/>
                <a:cs typeface="Courier New"/>
              </a:rPr>
              <a:t>dbManipulieren</a:t>
            </a:r>
            <a:r>
              <a:rPr lang="de-DE" sz="2000" b="1">
                <a:latin typeface="Courier New"/>
                <a:cs typeface="Courier New"/>
              </a:rPr>
              <a:t>(sqlBefehl:String)</a:t>
            </a:r>
          </a:p>
          <a:p>
            <a:pPr marL="514350" indent="-514350"/>
            <a:r>
              <a:rPr lang="de-DE" sz="2000" b="1">
                <a:solidFill>
                  <a:srgbClr val="FF0000"/>
                </a:solidFill>
                <a:latin typeface="Courier New"/>
                <a:cs typeface="Courier New"/>
              </a:rPr>
              <a:t>dbSelectAbfrageAusfuehren</a:t>
            </a:r>
            <a:r>
              <a:rPr lang="de-DE" sz="2000" b="1">
                <a:latin typeface="Courier New"/>
                <a:cs typeface="Courier New"/>
              </a:rPr>
              <a:t>(sqlBefehl:String)</a:t>
            </a:r>
          </a:p>
          <a:p>
            <a:pPr marL="514350" indent="-514350"/>
            <a:r>
              <a:rPr lang="de-DE" sz="2000" b="1">
                <a:solidFill>
                  <a:srgbClr val="FF0000"/>
                </a:solidFill>
                <a:latin typeface="Courier New"/>
                <a:cs typeface="Courier New"/>
              </a:rPr>
              <a:t>dbSchliessen</a:t>
            </a:r>
            <a:r>
              <a:rPr lang="de-DE" sz="2000" b="1">
                <a:latin typeface="Courier New"/>
                <a:cs typeface="Courier New"/>
              </a:rPr>
              <a:t>()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>
                <a:solidFill>
                  <a:srgbClr val="FF0000"/>
                </a:solidFill>
              </a:rPr>
              <a:t>MySQL-Server</a:t>
            </a:r>
          </a:p>
          <a:p>
            <a:pPr>
              <a:buNone/>
            </a:pPr>
            <a:r>
              <a:rPr lang="de-DE"/>
              <a:t>in unserem Falle: WAMP (= Apache)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/>
              <a:t>(runterladen, installieren, starten)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>
                <a:solidFill>
                  <a:srgbClr val="FF0000"/>
                </a:solidFill>
              </a:rPr>
              <a:t>JDBC (Java Database Connectivity)-Treiber</a:t>
            </a:r>
            <a:r>
              <a:rPr lang="de-DE"/>
              <a:t> erhältlich hier:</a:t>
            </a:r>
          </a:p>
          <a:p>
            <a:pPr>
              <a:buNone/>
            </a:pPr>
            <a:r>
              <a:rPr lang="de-DE">
                <a:solidFill>
                  <a:srgbClr val="0000FF"/>
                </a:solidFill>
              </a:rPr>
              <a:t>www.mysql.de/downloads/connector/j/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/>
              <a:t>(runterladen, entpacken)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/>
              <a:t>JDBC-Treiber in die Bibliothek importieren:</a:t>
            </a:r>
          </a:p>
          <a:p>
            <a:pPr>
              <a:buFontTx/>
              <a:buChar char="-"/>
            </a:pPr>
            <a:endParaRPr lang="de-DE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55850"/>
            <a:ext cx="4241800" cy="2146300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869565"/>
            <a:ext cx="4196877" cy="326517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38200" y="5541387"/>
            <a:ext cx="4643018" cy="5847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z="3200"/>
              <a:t>JAR-Verzeichnis auswählen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>
                <a:solidFill>
                  <a:srgbClr val="FF0000"/>
                </a:solidFill>
              </a:rPr>
              <a:t>java.sql.*</a:t>
            </a:r>
            <a:r>
              <a:rPr lang="de-DE"/>
              <a:t> importieren</a:t>
            </a:r>
          </a:p>
          <a:p>
            <a:pPr>
              <a:buNone/>
            </a:pPr>
            <a:r>
              <a:rPr lang="de-DE"/>
              <a:t>am besten von Hand; automatischer Import durch IDE (Netbeans, Eclipse) kann nerven.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581400"/>
            <a:ext cx="3844324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  <a:br>
              <a:rPr lang="de-DE"/>
            </a:br>
            <a:r>
              <a:rPr lang="de-DE">
                <a:solidFill>
                  <a:srgbClr val="008000"/>
                </a:solidFill>
              </a:rPr>
              <a:t>KURZFASSUNG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0" y="1905000"/>
            <a:ext cx="9144000" cy="4648200"/>
          </a:xfrm>
        </p:spPr>
        <p:txBody>
          <a:bodyPr/>
          <a:lstStyle/>
          <a:p>
            <a:pPr>
              <a:buNone/>
            </a:pPr>
            <a:r>
              <a:rPr lang="de-DE" sz="2600" b="1">
                <a:solidFill>
                  <a:srgbClr val="FF0000"/>
                </a:solidFill>
                <a:latin typeface="Courier New"/>
                <a:cs typeface="Courier New"/>
              </a:rPr>
              <a:t>private Connection </a:t>
            </a:r>
            <a:r>
              <a:rPr lang="de-DE" sz="2600" b="1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verbindung</a:t>
            </a:r>
            <a:r>
              <a:rPr lang="de-DE" sz="2600" b="1">
                <a:solidFill>
                  <a:srgbClr val="FF0000"/>
                </a:solidFill>
                <a:latin typeface="Courier New"/>
                <a:cs typeface="Courier New"/>
              </a:rPr>
              <a:t>;</a:t>
            </a:r>
          </a:p>
          <a:p>
            <a:pPr>
              <a:buNone/>
            </a:pPr>
            <a:r>
              <a:rPr lang="de-DE" sz="2600" b="1">
                <a:latin typeface="Courier New"/>
                <a:cs typeface="Courier New"/>
              </a:rPr>
              <a:t>// Objekt der Klasse Connection</a:t>
            </a:r>
          </a:p>
          <a:p>
            <a:pPr>
              <a:buNone/>
            </a:pPr>
            <a:endParaRPr lang="de-DE" sz="2600" b="1">
              <a:solidFill>
                <a:srgbClr val="FF0000"/>
              </a:solidFill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600" b="1">
                <a:solidFill>
                  <a:srgbClr val="E46C0A"/>
                </a:solidFill>
                <a:latin typeface="Courier New"/>
                <a:cs typeface="Courier New"/>
              </a:rPr>
              <a:t>verbindung </a:t>
            </a:r>
            <a:r>
              <a:rPr lang="de-DE" sz="2600" b="1">
                <a:solidFill>
                  <a:srgbClr val="FF0000"/>
                </a:solidFill>
                <a:latin typeface="Courier New"/>
                <a:cs typeface="Courier New"/>
              </a:rPr>
              <a:t>= DriverManager.getConnection</a:t>
            </a:r>
          </a:p>
          <a:p>
            <a:pPr>
              <a:buNone/>
            </a:pPr>
            <a:r>
              <a:rPr lang="de-DE" sz="2600" b="1">
                <a:solidFill>
                  <a:srgbClr val="FF0000"/>
                </a:solidFill>
                <a:latin typeface="Courier New"/>
                <a:cs typeface="Courier New"/>
              </a:rPr>
              <a:t>									(url, username, passwort);</a:t>
            </a:r>
          </a:p>
          <a:p>
            <a:pPr>
              <a:buNone/>
            </a:pPr>
            <a:r>
              <a:rPr lang="de-DE" sz="2600" b="1">
                <a:latin typeface="Courier New"/>
                <a:cs typeface="Courier New"/>
              </a:rPr>
              <a:t>// DB-Daten (Tabellenname, DB-Server ... für url)</a:t>
            </a:r>
          </a:p>
          <a:p>
            <a:pPr>
              <a:buNone/>
            </a:pPr>
            <a:endParaRPr lang="de-DE" sz="2600" b="1">
              <a:latin typeface="Courier New"/>
              <a:cs typeface="Courier New"/>
            </a:endParaRPr>
          </a:p>
          <a:p>
            <a:pPr>
              <a:buNone/>
            </a:pPr>
            <a:r>
              <a:rPr lang="de-DE" sz="2600" b="1">
                <a:latin typeface="Courier New"/>
                <a:cs typeface="Courier New"/>
              </a:rPr>
              <a:t>// Zugangsdaten (Parameter für Methode getConnection)</a:t>
            </a:r>
          </a:p>
          <a:p>
            <a:pPr>
              <a:buNone/>
            </a:pPr>
            <a:endParaRPr lang="de-DE" sz="2600" b="1">
              <a:latin typeface="Courier New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>
              <a:buNone/>
            </a:pPr>
            <a:r>
              <a:rPr lang="de-DE" b="1"/>
              <a:t>1) Objekt der Klasse Connection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/>
              <a:t>als Attribut/Instanzvariable: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private Connection verbindung = null;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Verbindung zur DB herstellen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de-DE"/>
              <a:t>Wir brauchen:</a:t>
            </a:r>
          </a:p>
          <a:p>
            <a:pPr>
              <a:buNone/>
            </a:pPr>
            <a:r>
              <a:rPr lang="de-DE" b="1"/>
              <a:t>2) Verbindungsdaten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/>
              <a:t>als Attribute/Instanzvariablen oder Parameter an den Konstruktor: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private String dbName = "Datenbankname";</a:t>
            </a:r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private String server = "localhost:3306";</a:t>
            </a:r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private String user	= "root";</a:t>
            </a:r>
          </a:p>
          <a:p>
            <a:pPr>
              <a:buNone/>
            </a:pPr>
            <a:r>
              <a:rPr lang="de-DE" sz="2300" b="1">
                <a:latin typeface="Courier New"/>
                <a:cs typeface="Courier New"/>
              </a:rPr>
              <a:t>private String passwort = "";</a:t>
            </a:r>
          </a:p>
          <a:p>
            <a:pPr>
              <a:buNone/>
            </a:pPr>
            <a:endParaRPr lang="de-DE"/>
          </a:p>
          <a:p>
            <a:pPr>
              <a:buNone/>
            </a:pPr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6104248" y="5943600"/>
            <a:ext cx="303975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/>
              <a:t>3306 = Port für Windows</a:t>
            </a:r>
          </a:p>
          <a:p>
            <a:r>
              <a:rPr lang="de-DE"/>
              <a:t>Mac/MAMP: 8889, PW: "root"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</Words>
  <Application>Microsoft Office PowerPoint</Application>
  <PresentationFormat>Bildschirmpräsentation (4:3)</PresentationFormat>
  <Paragraphs>209</Paragraphs>
  <Slides>23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Office-Design</vt:lpstr>
      <vt:lpstr>Java: MySQL-Anbindung mit JDBC </vt:lpstr>
      <vt:lpstr>Vorarbeiten</vt:lpstr>
      <vt:lpstr>Vorarbeiten</vt:lpstr>
      <vt:lpstr>Vorarbeiten</vt:lpstr>
      <vt:lpstr>Vorarbeiten</vt:lpstr>
      <vt:lpstr>Vorarbeiten</vt:lpstr>
      <vt:lpstr>Verbindung zur DB herstellen KURZFASSUNG</vt:lpstr>
      <vt:lpstr>Verbindung zur DB herstellen</vt:lpstr>
      <vt:lpstr>Verbindung zur DB herstellen</vt:lpstr>
      <vt:lpstr>Verbindung zur DB herstellen</vt:lpstr>
      <vt:lpstr>Verbindung zur DB herstellen</vt:lpstr>
      <vt:lpstr>Verbindung zur DB herstellen</vt:lpstr>
      <vt:lpstr>Verbindung zur DB herstellen</vt:lpstr>
      <vt:lpstr>Verbindung zur DB herstellen</vt:lpstr>
      <vt:lpstr>Verbindung zur DB herstellen</vt:lpstr>
      <vt:lpstr>Abfragen ausführen</vt:lpstr>
      <vt:lpstr>Abfragen ausführen</vt:lpstr>
      <vt:lpstr>Abfragen ausführen</vt:lpstr>
      <vt:lpstr>Abfragen ausführen</vt:lpstr>
      <vt:lpstr>Abfragen ausführen</vt:lpstr>
      <vt:lpstr>Nützliche Methoden</vt:lpstr>
      <vt:lpstr>DB-Verbindung schließen</vt:lpstr>
      <vt:lpstr>Aufgabe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PHP: Klassen definieren</dc:title>
  <dc:creator>Bert</dc:creator>
  <cp:lastModifiedBy>ME</cp:lastModifiedBy>
  <cp:revision>165</cp:revision>
  <cp:lastPrinted>2013-01-13T15:02:16Z</cp:lastPrinted>
  <dcterms:created xsi:type="dcterms:W3CDTF">2013-01-12T23:08:27Z</dcterms:created>
  <dcterms:modified xsi:type="dcterms:W3CDTF">2014-02-26T13:01:20Z</dcterms:modified>
</cp:coreProperties>
</file>