
<file path=[Content_Types].xml><?xml version="1.0" encoding="utf-8"?>
<Types xmlns="http://schemas.openxmlformats.org/package/2006/content-types">
  <Override PartName="/ppt/slides/slide18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9.xml" ContentType="application/vnd.openxmlformats-officedocument.presentationml.slide+xml"/>
  <Override PartName="/ppt/slides/slide14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s/slide5.xml" ContentType="application/vnd.openxmlformats-officedocument.presentationml.slide+xml"/>
  <Override PartName="/ppt/notesSlides/notesSlide9.xml" ContentType="application/vnd.openxmlformats-officedocument.presentationml.notesSlide+xml"/>
  <Override PartName="/ppt/notesSlides/notesSlide16.xml" ContentType="application/vnd.openxmlformats-officedocument.presentationml.notesSlide+xml"/>
  <Default Extension="rels" ContentType="application/vnd.openxmlformats-package.relationships+xml"/>
  <Override PartName="/ppt/slides/slide10.xml" ContentType="application/vnd.openxmlformats-officedocument.presentationml.slide+xml"/>
  <Override PartName="/ppt/slideLayouts/slideLayout5.xml" ContentType="application/vnd.openxmlformats-officedocument.presentationml.slideLayout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6.xml" ContentType="application/vnd.openxmlformats-officedocument.presentationml.slide+xml"/>
  <Override PartName="/ppt/notesSlides/notesSlide12.xml" ContentType="application/vnd.openxmlformats-officedocument.presentationml.notesSlide+xml"/>
  <Default Extension="jpeg" ContentType="image/jpeg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22.xml" ContentType="application/vnd.openxmlformats-officedocument.presentationml.slide+xml"/>
  <Override PartName="/ppt/notesSlides/notesSlide24.xml" ContentType="application/vnd.openxmlformats-officedocument.presentationml.notesSlide+xml"/>
  <Default Extension="xml" ContentType="application/xml"/>
  <Override PartName="/ppt/slides/slide19.xml" ContentType="application/vnd.openxmlformats-officedocument.presentationml.slide+xml"/>
  <Override PartName="/ppt/notesSlides/notesSlide5.xml" ContentType="application/vnd.openxmlformats-officedocument.presentationml.notesSlide+xml"/>
  <Override PartName="/ppt/tableStyles.xml" ContentType="application/vnd.openxmlformats-officedocument.presentationml.tableStyles+xml"/>
  <Override PartName="/ppt/notesSlides/notesSlide20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17.xml" ContentType="application/vnd.openxmlformats-officedocument.presentationml.notesSlide+xml"/>
  <Override PartName="/ppt/slides/slide6.xml" ContentType="application/vnd.openxmlformats-officedocument.presentationml.slide+xml"/>
  <Override PartName="/ppt/embeddings/oleObject1.bin" ContentType="application/vnd.openxmlformats-officedocument.oleObject"/>
  <Override PartName="/docProps/core.xml" ContentType="application/vnd.openxmlformats-package.core-properties+xml"/>
  <Override PartName="/ppt/slides/slide11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s/slide27.xml" ContentType="application/vnd.openxmlformats-officedocument.presentationml.slide+xml"/>
  <Override PartName="/ppt/slides/slide2.xml" ContentType="application/vnd.openxmlformats-officedocument.presentationml.slide+xml"/>
  <Default Extension="png" ContentType="image/png"/>
  <Override PartName="/ppt/slideLayouts/slideLayout2.xml" ContentType="application/vnd.openxmlformats-officedocument.presentationml.slideLayout+xml"/>
  <Override PartName="/ppt/slides/slide23.xml" ContentType="application/vnd.openxmlformats-officedocument.presentationml.slide+xml"/>
  <Override PartName="/ppt/notesSlides/notesSlide6.xml" ContentType="application/vnd.openxmlformats-officedocument.presentationml.notesSlide+xml"/>
  <Override PartName="/ppt/notesSlides/notesSlide21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2.xml" ContentType="application/vnd.openxmlformats-officedocument.presentationml.notesSlide+xml"/>
  <Override PartName="/ppt/notesSlides/notesSlide18.xml" ContentType="application/vnd.openxmlformats-officedocument.presentationml.notesSlide+xml"/>
  <Override PartName="/ppt/slides/slide7.xml" ContentType="application/vnd.openxmlformats-officedocument.presentationml.slide+xml"/>
  <Override PartName="/ppt/presentation.xml" ContentType="application/vnd.openxmlformats-officedocument.presentationml.presentation.main+xml"/>
  <Override PartName="/ppt/slides/slide12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4.xml" ContentType="application/vnd.openxmlformats-officedocument.presentationml.notesSlide+xml"/>
  <Override PartName="/ppt/slides/slide3.xml" ContentType="application/vnd.openxmlformats-officedocument.presentationml.slide+xml"/>
  <Override PartName="/ppt/slides/slide28.xml" ContentType="application/vnd.openxmlformats-officedocument.presentationml.slide+xml"/>
  <Default Extension="vml" ContentType="application/vnd.openxmlformats-officedocument.vmlDrawing"/>
  <Override PartName="/ppt/slideLayouts/slideLayout3.xml" ContentType="application/vnd.openxmlformats-officedocument.presentationml.slideLayout+xml"/>
  <Override PartName="/ppt/slides/slide24.xml" ContentType="application/vnd.openxmlformats-officedocument.presentationml.slide+xml"/>
  <Override PartName="/ppt/slides/slide20.xml" ContentType="application/vnd.openxmlformats-officedocument.presentationml.slide+xml"/>
  <Override PartName="/ppt/notesSlides/notesSlide7.xml" ContentType="application/vnd.openxmlformats-officedocument.presentationml.notesSlide+xml"/>
  <Override PartName="/ppt/notesSlides/notesSlide22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3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19.xml" ContentType="application/vnd.openxmlformats-officedocument.presentationml.notesSlide+xml"/>
  <Override PartName="/ppt/presProps.xml" ContentType="application/vnd.openxmlformats-officedocument.presentationml.presProps+xml"/>
  <Override PartName="/ppt/slides/slide13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4.xml" ContentType="application/vnd.openxmlformats-officedocument.presentationml.slide+xml"/>
  <Override PartName="/ppt/slides/slide29.xml" ContentType="application/vnd.openxmlformats-officedocument.presentationml.slide+xml"/>
  <Override PartName="/ppt/notesSlides/notesSlide8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1.xml" ContentType="application/vnd.openxmlformats-officedocument.presentationml.notesSlide+xml"/>
  <Override PartName="/ppt/slideLayouts/slideLayout4.xml" ContentType="application/vnd.openxmlformats-officedocument.presentationml.slideLayout+xml"/>
  <Override PartName="/ppt/slides/slide25.xml" ContentType="application/vnd.openxmlformats-officedocument.presentationml.slide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s/slide21.xml" ContentType="application/vnd.openxmlformats-officedocument.presentationml.slide+xml"/>
  <Default Extension="bin" ContentType="application/vnd.openxmlformats-officedocument.presentationml.printerSettings"/>
  <Override PartName="/ppt/viewProps.xml" ContentType="application/vnd.openxmlformats-officedocument.presentationml.viewProps+xml"/>
  <Override PartName="/ppt/notesSlides/notesSlide2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notesMasterIdLst>
    <p:notesMasterId r:id="rId31"/>
  </p:notesMasterIdLst>
  <p:sldIdLst>
    <p:sldId id="344" r:id="rId2"/>
    <p:sldId id="260" r:id="rId3"/>
    <p:sldId id="269" r:id="rId4"/>
    <p:sldId id="272" r:id="rId5"/>
    <p:sldId id="275" r:id="rId6"/>
    <p:sldId id="345" r:id="rId7"/>
    <p:sldId id="321" r:id="rId8"/>
    <p:sldId id="346" r:id="rId9"/>
    <p:sldId id="302" r:id="rId10"/>
    <p:sldId id="322" r:id="rId11"/>
    <p:sldId id="306" r:id="rId12"/>
    <p:sldId id="307" r:id="rId13"/>
    <p:sldId id="303" r:id="rId14"/>
    <p:sldId id="308" r:id="rId15"/>
    <p:sldId id="342" r:id="rId16"/>
    <p:sldId id="341" r:id="rId17"/>
    <p:sldId id="347" r:id="rId18"/>
    <p:sldId id="311" r:id="rId19"/>
    <p:sldId id="312" r:id="rId20"/>
    <p:sldId id="348" r:id="rId21"/>
    <p:sldId id="349" r:id="rId22"/>
    <p:sldId id="315" r:id="rId23"/>
    <p:sldId id="318" r:id="rId24"/>
    <p:sldId id="319" r:id="rId25"/>
    <p:sldId id="350" r:id="rId26"/>
    <p:sldId id="292" r:id="rId27"/>
    <p:sldId id="327" r:id="rId28"/>
    <p:sldId id="328" r:id="rId29"/>
    <p:sldId id="351" r:id="rId30"/>
  </p:sldIdLst>
  <p:sldSz cx="9144000" cy="6858000" type="screen4x3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-1" charset="0"/>
        <a:ea typeface="ＭＳ Ｐゴシック" pitchFamily="-1" charset="-128"/>
        <a:cs typeface="ＭＳ Ｐゴシック" pitchFamily="-1" charset="-128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-1" charset="0"/>
        <a:ea typeface="ＭＳ Ｐゴシック" pitchFamily="-1" charset="-128"/>
        <a:cs typeface="ＭＳ Ｐゴシック" pitchFamily="-1" charset="-128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-1" charset="0"/>
        <a:ea typeface="ＭＳ Ｐゴシック" pitchFamily="-1" charset="-128"/>
        <a:cs typeface="ＭＳ Ｐゴシック" pitchFamily="-1" charset="-128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-1" charset="0"/>
        <a:ea typeface="ＭＳ Ｐゴシック" pitchFamily="-1" charset="-128"/>
        <a:cs typeface="ＭＳ Ｐゴシック" pitchFamily="-1" charset="-128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-1" charset="0"/>
        <a:ea typeface="ＭＳ Ｐゴシック" pitchFamily="-1" charset="-128"/>
        <a:cs typeface="ＭＳ Ｐゴシック" pitchFamily="-1" charset="-128"/>
      </a:defRPr>
    </a:lvl5pPr>
    <a:lvl6pPr marL="2286000" algn="l" defTabSz="457200" rtl="0" eaLnBrk="1" latinLnBrk="0" hangingPunct="1">
      <a:defRPr sz="2400" kern="1200">
        <a:solidFill>
          <a:schemeClr val="tx1"/>
        </a:solidFill>
        <a:latin typeface="Times New Roman" pitchFamily="-1" charset="0"/>
        <a:ea typeface="ＭＳ Ｐゴシック" pitchFamily="-1" charset="-128"/>
        <a:cs typeface="ＭＳ Ｐゴシック" pitchFamily="-1" charset="-128"/>
      </a:defRPr>
    </a:lvl6pPr>
    <a:lvl7pPr marL="2743200" algn="l" defTabSz="457200" rtl="0" eaLnBrk="1" latinLnBrk="0" hangingPunct="1">
      <a:defRPr sz="2400" kern="1200">
        <a:solidFill>
          <a:schemeClr val="tx1"/>
        </a:solidFill>
        <a:latin typeface="Times New Roman" pitchFamily="-1" charset="0"/>
        <a:ea typeface="ＭＳ Ｐゴシック" pitchFamily="-1" charset="-128"/>
        <a:cs typeface="ＭＳ Ｐゴシック" pitchFamily="-1" charset="-128"/>
      </a:defRPr>
    </a:lvl7pPr>
    <a:lvl8pPr marL="3200400" algn="l" defTabSz="457200" rtl="0" eaLnBrk="1" latinLnBrk="0" hangingPunct="1">
      <a:defRPr sz="2400" kern="1200">
        <a:solidFill>
          <a:schemeClr val="tx1"/>
        </a:solidFill>
        <a:latin typeface="Times New Roman" pitchFamily="-1" charset="0"/>
        <a:ea typeface="ＭＳ Ｐゴシック" pitchFamily="-1" charset="-128"/>
        <a:cs typeface="ＭＳ Ｐゴシック" pitchFamily="-1" charset="-128"/>
      </a:defRPr>
    </a:lvl8pPr>
    <a:lvl9pPr marL="3657600" algn="l" defTabSz="457200" rtl="0" eaLnBrk="1" latinLnBrk="0" hangingPunct="1">
      <a:defRPr sz="2400" kern="1200">
        <a:solidFill>
          <a:schemeClr val="tx1"/>
        </a:solidFill>
        <a:latin typeface="Times New Roman" pitchFamily="-1" charset="0"/>
        <a:ea typeface="ＭＳ Ｐゴシック" pitchFamily="-1" charset="-128"/>
        <a:cs typeface="ＭＳ Ｐゴシック" pitchFamily="-1" charset="-12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lrMru>
    <a:srgbClr val="0000FF"/>
    <a:srgbClr val="008000"/>
    <a:srgbClr val="9900CC"/>
    <a:srgbClr val="E6E6E6"/>
    <a:srgbClr val="008080"/>
    <a:srgbClr val="FF0000"/>
    <a:srgbClr val="FF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496" y="-11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notesMaster" Target="notesMasters/notesMaster1.xml"/><Relationship Id="rId32" Type="http://schemas.openxmlformats.org/officeDocument/2006/relationships/printerSettings" Target="printerSettings/printerSettings1.bin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presProps" Target="presProps.xml"/><Relationship Id="rId34" Type="http://schemas.openxmlformats.org/officeDocument/2006/relationships/viewProps" Target="viewProps.xml"/><Relationship Id="rId35" Type="http://schemas.openxmlformats.org/officeDocument/2006/relationships/theme" Target="theme/theme1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/>
              <a:t>Klicken Sie, um die Formate des Vorlagentextes zu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charset="0"/>
                <a:ea typeface="+mn-ea"/>
                <a:cs typeface="+mn-cs"/>
              </a:defRPr>
            </a:lvl1pPr>
          </a:lstStyle>
          <a:p>
            <a:pPr>
              <a:defRPr/>
            </a:pPr>
            <a:fld id="{E49477AF-1777-2A41-B910-395F142690D9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ＭＳ Ｐゴシック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BE2D6AC-B185-1C4F-B4C9-954EC07D1C3C}" type="slidenum">
              <a:rPr lang="de-DE">
                <a:latin typeface="Times New Roman" pitchFamily="-1" charset="0"/>
                <a:ea typeface="ＭＳ Ｐゴシック" pitchFamily="-1" charset="-128"/>
                <a:cs typeface="ＭＳ Ｐゴシック" pitchFamily="-1" charset="-128"/>
              </a:rPr>
              <a:pPr/>
              <a:t>2</a:t>
            </a:fld>
            <a:endParaRPr lang="de-DE">
              <a:latin typeface="Times New Roman" pitchFamily="-1" charset="0"/>
              <a:ea typeface="ＭＳ Ｐゴシック" pitchFamily="-1" charset="-128"/>
              <a:cs typeface="ＭＳ Ｐゴシック" pitchFamily="-1" charset="-128"/>
            </a:endParaRPr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de-DE">
                <a:latin typeface="Times New Roman" pitchFamily="-1" charset="0"/>
                <a:ea typeface="ＭＳ Ｐゴシック" pitchFamily="-1" charset="-128"/>
                <a:cs typeface="ＭＳ Ｐゴシック" pitchFamily="-1" charset="-128"/>
              </a:rPr>
              <a:t>Das Internet ist eigentlich nicht viel mehr als eine Menge miteinander vernetzter Rechner.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BA722DC-0C6A-9242-9D4C-C9E847D495D0}" type="slidenum">
              <a:rPr lang="de-DE">
                <a:latin typeface="Times New Roman" pitchFamily="-1" charset="0"/>
                <a:ea typeface="ＭＳ Ｐゴシック" pitchFamily="-1" charset="-128"/>
                <a:cs typeface="ＭＳ Ｐゴシック" pitchFamily="-1" charset="-128"/>
              </a:rPr>
              <a:pPr/>
              <a:t>3</a:t>
            </a:fld>
            <a:endParaRPr lang="de-DE">
              <a:latin typeface="Times New Roman" pitchFamily="-1" charset="0"/>
              <a:ea typeface="ＭＳ Ｐゴシック" pitchFamily="-1" charset="-128"/>
              <a:cs typeface="ＭＳ Ｐゴシック" pitchFamily="-1" charset="-128"/>
            </a:endParaRPr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de-DE">
                <a:latin typeface="Times New Roman" pitchFamily="-1" charset="0"/>
                <a:ea typeface="ＭＳ Ｐゴシック" pitchFamily="-1" charset="-128"/>
                <a:cs typeface="ＭＳ Ｐゴシック" pitchFamily="-1" charset="-128"/>
              </a:rPr>
              <a:t>In der Regel kommunizieren die Rechner in Client-Server-Strukturen.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A59581F-7371-484F-AE44-577E60C60C1A}" type="slidenum">
              <a:rPr lang="de-DE">
                <a:latin typeface="Times New Roman" pitchFamily="-1" charset="0"/>
                <a:ea typeface="ＭＳ Ｐゴシック" pitchFamily="-1" charset="-128"/>
                <a:cs typeface="ＭＳ Ｐゴシック" pitchFamily="-1" charset="-128"/>
              </a:rPr>
              <a:pPr/>
              <a:t>4</a:t>
            </a:fld>
            <a:endParaRPr lang="de-DE">
              <a:latin typeface="Times New Roman" pitchFamily="-1" charset="0"/>
              <a:ea typeface="ＭＳ Ｐゴシック" pitchFamily="-1" charset="-128"/>
              <a:cs typeface="ＭＳ Ｐゴシック" pitchFamily="-1" charset="-128"/>
            </a:endParaRPr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de-DE">
                <a:latin typeface="Times New Roman" pitchFamily="-1" charset="0"/>
                <a:ea typeface="ＭＳ Ｐゴシック" pitchFamily="-1" charset="-128"/>
                <a:cs typeface="ＭＳ Ｐゴシック" pitchFamily="-1" charset="-128"/>
              </a:rPr>
              <a:t>Beispiel WWW: Client schickt via Browser eine Anfrage an den Server (der – vereinfacht gesagt – nichts weiter ist als ein Computer, der in Karlsruhe bei web.de oder sonstwo im Keller steht); die Anfrage lautet: „Zeige mir die Seite www.web.de“. Der Server „bedient“ den Client, indem er ihm die gewünschte Seite schickt/zeigt.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27CE139-9F6A-7949-B905-B8422ECAAC9B}" type="slidenum">
              <a:rPr lang="de-DE">
                <a:latin typeface="Times New Roman" pitchFamily="-1" charset="0"/>
                <a:ea typeface="ＭＳ Ｐゴシック" pitchFamily="-1" charset="-128"/>
                <a:cs typeface="ＭＳ Ｐゴシック" pitchFamily="-1" charset="-128"/>
              </a:rPr>
              <a:pPr/>
              <a:t>5</a:t>
            </a:fld>
            <a:endParaRPr lang="de-DE">
              <a:latin typeface="Times New Roman" pitchFamily="-1" charset="0"/>
              <a:ea typeface="ＭＳ Ｐゴシック" pitchFamily="-1" charset="-128"/>
              <a:cs typeface="ＭＳ Ｐゴシック" pitchFamily="-1" charset="-128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de-DE">
                <a:latin typeface="Times New Roman" pitchFamily="-1" charset="0"/>
                <a:ea typeface="ＭＳ Ｐゴシック" pitchFamily="-1" charset="-128"/>
                <a:cs typeface="ＭＳ Ｐゴシック" pitchFamily="-1" charset="-128"/>
              </a:rPr>
              <a:t>Die Kommunikation erfolgt über verschiedene „Protokolle“; APIs (application programming interface) weglassen, nur kurz Beispiele erwähnen (z.B. Facebook-API -&gt; Like-Button)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4712F3E-6608-7044-9205-30AD68476B5A}" type="slidenum">
              <a:rPr lang="de-DE">
                <a:latin typeface="Times New Roman" pitchFamily="-1" charset="0"/>
                <a:ea typeface="ＭＳ Ｐゴシック" pitchFamily="-1" charset="-128"/>
                <a:cs typeface="ＭＳ Ｐゴシック" pitchFamily="-1" charset="-128"/>
              </a:rPr>
              <a:pPr/>
              <a:t>6</a:t>
            </a:fld>
            <a:endParaRPr lang="de-DE">
              <a:latin typeface="Times New Roman" pitchFamily="-1" charset="0"/>
              <a:ea typeface="ＭＳ Ｐゴシック" pitchFamily="-1" charset="-128"/>
              <a:cs typeface="ＭＳ Ｐゴシック" pitchFamily="-1" charset="-128"/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>
              <a:latin typeface="Times New Roman" pitchFamily="-1" charset="0"/>
              <a:ea typeface="ＭＳ Ｐゴシック" pitchFamily="-1" charset="-128"/>
              <a:cs typeface="ＭＳ Ｐゴシック" pitchFamily="-1" charset="-128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8EAAEC3-7107-9C41-AD86-017EC4FD2936}" type="slidenum">
              <a:rPr lang="de-DE">
                <a:latin typeface="Times New Roman" pitchFamily="-1" charset="0"/>
                <a:ea typeface="ＭＳ Ｐゴシック" pitchFamily="-1" charset="-128"/>
                <a:cs typeface="ＭＳ Ｐゴシック" pitchFamily="-1" charset="-128"/>
              </a:rPr>
              <a:pPr/>
              <a:t>7</a:t>
            </a:fld>
            <a:endParaRPr lang="de-DE">
              <a:latin typeface="Times New Roman" pitchFamily="-1" charset="0"/>
              <a:ea typeface="ＭＳ Ｐゴシック" pitchFamily="-1" charset="-128"/>
              <a:cs typeface="ＭＳ Ｐゴシック" pitchFamily="-1" charset="-128"/>
            </a:endParaRPr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de-DE">
                <a:latin typeface="Times New Roman" pitchFamily="-1" charset="0"/>
                <a:ea typeface="ＭＳ Ｐゴシック" pitchFamily="-1" charset="-128"/>
                <a:cs typeface="ＭＳ Ｐゴシック" pitchFamily="-1" charset="-128"/>
              </a:rPr>
              <a:t>Funktionsweise des WWW: viele Personen senden Anfragen an verschiedene Server, auf denen z.B. Webseiten gespeichert sind.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A8C5D53-A623-074D-AB52-2B6081F71380}" type="slidenum">
              <a:rPr lang="de-DE">
                <a:latin typeface="Times New Roman" pitchFamily="-1" charset="0"/>
                <a:ea typeface="ＭＳ Ｐゴシック" pitchFamily="-1" charset="-128"/>
                <a:cs typeface="ＭＳ Ｐゴシック" pitchFamily="-1" charset="-128"/>
              </a:rPr>
              <a:pPr/>
              <a:t>8</a:t>
            </a:fld>
            <a:endParaRPr lang="de-DE">
              <a:latin typeface="Times New Roman" pitchFamily="-1" charset="0"/>
              <a:ea typeface="ＭＳ Ｐゴシック" pitchFamily="-1" charset="-128"/>
              <a:cs typeface="ＭＳ Ｐゴシック" pitchFamily="-1" charset="-128"/>
            </a:endParaRPr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>
              <a:latin typeface="Times New Roman" pitchFamily="-1" charset="0"/>
              <a:ea typeface="ＭＳ Ｐゴシック" pitchFamily="-1" charset="-128"/>
              <a:cs typeface="ＭＳ Ｐゴシック" pitchFamily="-1" charset="-128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17F0AFE-5A71-F14B-95B8-94332937D2F1}" type="slidenum">
              <a:rPr lang="de-DE">
                <a:latin typeface="Times New Roman" pitchFamily="-1" charset="0"/>
                <a:ea typeface="ＭＳ Ｐゴシック" pitchFamily="-1" charset="-128"/>
                <a:cs typeface="ＭＳ Ｐゴシック" pitchFamily="-1" charset="-128"/>
              </a:rPr>
              <a:pPr/>
              <a:t>9</a:t>
            </a:fld>
            <a:endParaRPr lang="de-DE">
              <a:latin typeface="Times New Roman" pitchFamily="-1" charset="0"/>
              <a:ea typeface="ＭＳ Ｐゴシック" pitchFamily="-1" charset="-128"/>
              <a:cs typeface="ＭＳ Ｐゴシック" pitchFamily="-1" charset="-128"/>
            </a:endParaRPr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de-DE">
                <a:latin typeface="Times New Roman" pitchFamily="-1" charset="0"/>
                <a:ea typeface="ＭＳ Ｐゴシック" pitchFamily="-1" charset="-128"/>
                <a:cs typeface="ＭＳ Ｐゴシック" pitchFamily="-1" charset="-128"/>
              </a:rPr>
              <a:t>Erklärung des Aufbaus einer E-Mail-Adresse, Hinweis: Top-Level-Domain (tld) nicht mehr nur Länderkennung (.biz, .info usw.)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D3B41A1-2100-9844-876A-9C0D60B47652}" type="slidenum">
              <a:rPr lang="de-DE">
                <a:latin typeface="Times New Roman" pitchFamily="-1" charset="0"/>
                <a:ea typeface="ＭＳ Ｐゴシック" pitchFamily="-1" charset="-128"/>
                <a:cs typeface="ＭＳ Ｐゴシック" pitchFamily="-1" charset="-128"/>
              </a:rPr>
              <a:pPr/>
              <a:t>10</a:t>
            </a:fld>
            <a:endParaRPr lang="de-DE">
              <a:latin typeface="Times New Roman" pitchFamily="-1" charset="0"/>
              <a:ea typeface="ＭＳ Ｐゴシック" pitchFamily="-1" charset="-128"/>
              <a:cs typeface="ＭＳ Ｐゴシック" pitchFamily="-1" charset="-128"/>
            </a:endParaRPr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de-DE">
                <a:latin typeface="Times New Roman" pitchFamily="-1" charset="0"/>
                <a:ea typeface="ＭＳ Ｐゴシック" pitchFamily="-1" charset="-128"/>
                <a:cs typeface="ＭＳ Ｐゴシック" pitchFamily="-1" charset="-128"/>
              </a:rPr>
              <a:t>Fritz möchte Martha eine Mail schicken. Das geht aber nicht direkt, sondern über einen Mailserver.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935FF18-913C-7B41-86BF-46B10E4BCBDB}" type="slidenum">
              <a:rPr lang="de-DE">
                <a:latin typeface="Times New Roman" pitchFamily="-1" charset="0"/>
                <a:ea typeface="ＭＳ Ｐゴシック" pitchFamily="-1" charset="-128"/>
                <a:cs typeface="ＭＳ Ｐゴシック" pitchFamily="-1" charset="-128"/>
              </a:rPr>
              <a:pPr/>
              <a:t>11</a:t>
            </a:fld>
            <a:endParaRPr lang="de-DE">
              <a:latin typeface="Times New Roman" pitchFamily="-1" charset="0"/>
              <a:ea typeface="ＭＳ Ｐゴシック" pitchFamily="-1" charset="-128"/>
              <a:cs typeface="ＭＳ Ｐゴシック" pitchFamily="-1" charset="-128"/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de-DE">
                <a:latin typeface="Times New Roman" pitchFamily="-1" charset="0"/>
                <a:ea typeface="ＭＳ Ｐゴシック" pitchFamily="-1" charset="-128"/>
                <a:cs typeface="ＭＳ Ｐゴシック" pitchFamily="-1" charset="-128"/>
              </a:rPr>
              <a:t>Fritz schickt seine Mail an Martha@uni-freiburg.de. Das Protokoll sorgt dafür, dass seine Mail an den Mailserver der Uni Freiburg geschickt wird.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57C6557-ACBA-0141-AA2B-3158E73D88FD}" type="slidenum">
              <a:rPr lang="de-DE">
                <a:latin typeface="Times New Roman" pitchFamily="-1" charset="0"/>
                <a:ea typeface="ＭＳ Ｐゴシック" pitchFamily="-1" charset="-128"/>
                <a:cs typeface="ＭＳ Ｐゴシック" pitchFamily="-1" charset="-128"/>
              </a:rPr>
              <a:pPr/>
              <a:t>12</a:t>
            </a:fld>
            <a:endParaRPr lang="de-DE">
              <a:latin typeface="Times New Roman" pitchFamily="-1" charset="0"/>
              <a:ea typeface="ＭＳ Ｐゴシック" pitchFamily="-1" charset="-128"/>
              <a:cs typeface="ＭＳ Ｐゴシック" pitchFamily="-1" charset="-128"/>
            </a:endParaRPr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de-DE">
                <a:latin typeface="Times New Roman" pitchFamily="-1" charset="0"/>
                <a:ea typeface="ＭＳ Ｐゴシック" pitchFamily="-1" charset="-128"/>
                <a:cs typeface="ＭＳ Ｐゴシック" pitchFamily="-1" charset="-128"/>
              </a:rPr>
              <a:t>Dort liegt die Mail und wartet darauf, dass eine Person mit entsprechender Zugangsberechtigung sie abruft.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A1D9673-9D7C-F947-BF92-74D25A4A80AF}" type="slidenum">
              <a:rPr lang="de-DE">
                <a:latin typeface="Times New Roman" pitchFamily="-1" charset="0"/>
                <a:ea typeface="ＭＳ Ｐゴシック" pitchFamily="-1" charset="-128"/>
                <a:cs typeface="ＭＳ Ｐゴシック" pitchFamily="-1" charset="-128"/>
              </a:rPr>
              <a:pPr/>
              <a:t>13</a:t>
            </a:fld>
            <a:endParaRPr lang="de-DE">
              <a:latin typeface="Times New Roman" pitchFamily="-1" charset="0"/>
              <a:ea typeface="ＭＳ Ｐゴシック" pitchFamily="-1" charset="-128"/>
              <a:cs typeface="ＭＳ Ｐゴシック" pitchFamily="-1" charset="-128"/>
            </a:endParaRPr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de-DE">
                <a:latin typeface="Times New Roman" pitchFamily="-1" charset="0"/>
                <a:ea typeface="ＭＳ Ｐゴシック" pitchFamily="-1" charset="-128"/>
                <a:cs typeface="ＭＳ Ｐゴシック" pitchFamily="-1" charset="-128"/>
              </a:rPr>
              <a:t>Martha loggt sich in ihren Bereich (ihren Account) des Mailservers ein und kann die Mail von Fritz lesen.</a:t>
            </a: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4D57B6E-81E0-3949-8124-8520F7828AA7}" type="slidenum">
              <a:rPr lang="de-DE">
                <a:latin typeface="Times New Roman" pitchFamily="-1" charset="0"/>
                <a:ea typeface="ＭＳ Ｐゴシック" pitchFamily="-1" charset="-128"/>
                <a:cs typeface="ＭＳ Ｐゴシック" pitchFamily="-1" charset="-128"/>
              </a:rPr>
              <a:pPr/>
              <a:t>14</a:t>
            </a:fld>
            <a:endParaRPr lang="de-DE">
              <a:latin typeface="Times New Roman" pitchFamily="-1" charset="0"/>
              <a:ea typeface="ＭＳ Ｐゴシック" pitchFamily="-1" charset="-128"/>
              <a:cs typeface="ＭＳ Ｐゴシック" pitchFamily="-1" charset="-128"/>
            </a:endParaRPr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de-DE">
                <a:latin typeface="Times New Roman" pitchFamily="-1" charset="0"/>
                <a:ea typeface="ＭＳ Ｐゴシック" pitchFamily="-1" charset="-128"/>
                <a:cs typeface="ＭＳ Ｐゴシック" pitchFamily="-1" charset="-128"/>
              </a:rPr>
              <a:t>Zusammenfassung: Mail geht den Umweg über den Mailserver, *nicht* direkt von Sender zu Empfänger.</a:t>
            </a: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302C8CE-6BD5-2641-9744-306AE310D500}" type="slidenum">
              <a:rPr lang="de-DE">
                <a:latin typeface="Times New Roman" pitchFamily="-1" charset="0"/>
                <a:ea typeface="ＭＳ Ｐゴシック" pitchFamily="-1" charset="-128"/>
                <a:cs typeface="ＭＳ Ｐゴシック" pitchFamily="-1" charset="-128"/>
              </a:rPr>
              <a:pPr/>
              <a:t>15</a:t>
            </a:fld>
            <a:endParaRPr lang="de-DE">
              <a:latin typeface="Times New Roman" pitchFamily="-1" charset="0"/>
              <a:ea typeface="ＭＳ Ｐゴシック" pitchFamily="-1" charset="-128"/>
              <a:cs typeface="ＭＳ Ｐゴシック" pitchFamily="-1" charset="-128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de-DE">
                <a:latin typeface="Times New Roman" pitchFamily="-1" charset="0"/>
                <a:ea typeface="ＭＳ Ｐゴシック" pitchFamily="-1" charset="-128"/>
                <a:cs typeface="ＭＳ Ｐゴシック" pitchFamily="-1" charset="-128"/>
              </a:rPr>
              <a:t>Typisch ist ein spezielles Programm, mit dem die Mailprotokolle verarbeitet werden, ein E-Mail-Client (z.B. Outlook Express, Thunderbird)</a:t>
            </a: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D34E912-7C7B-CD4D-B18C-86873CEB61F0}" type="slidenum">
              <a:rPr lang="de-DE">
                <a:latin typeface="Times New Roman" pitchFamily="-1" charset="0"/>
                <a:ea typeface="ＭＳ Ｐゴシック" pitchFamily="-1" charset="-128"/>
                <a:cs typeface="ＭＳ Ｐゴシック" pitchFamily="-1" charset="-128"/>
              </a:rPr>
              <a:pPr/>
              <a:t>16</a:t>
            </a:fld>
            <a:endParaRPr lang="de-DE">
              <a:latin typeface="Times New Roman" pitchFamily="-1" charset="0"/>
              <a:ea typeface="ＭＳ Ｐゴシック" pitchFamily="-1" charset="-128"/>
              <a:cs typeface="ＭＳ Ｐゴシック" pitchFamily="-1" charset="-128"/>
            </a:endParaRPr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de-DE">
                <a:latin typeface="Times New Roman" pitchFamily="-1" charset="0"/>
                <a:ea typeface="ＭＳ Ｐゴシック" pitchFamily="-1" charset="-128"/>
                <a:cs typeface="ＭＳ Ｐゴシック" pitchFamily="-1" charset="-128"/>
              </a:rPr>
              <a:t>Mails können auch über das http-Protokoll abgerufen werden, von Mailanbietern gibt es dafür spezielle Software, die das erlaubt („Webmail“ – web.de, gmx.de usw.)</a:t>
            </a: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E1A6736-C91A-B44D-B5FE-C95D53B0F8D3}" type="slidenum">
              <a:rPr lang="de-DE">
                <a:latin typeface="Times New Roman" pitchFamily="-1" charset="0"/>
                <a:ea typeface="ＭＳ Ｐゴシック" pitchFamily="-1" charset="-128"/>
                <a:cs typeface="ＭＳ Ｐゴシック" pitchFamily="-1" charset="-128"/>
              </a:rPr>
              <a:pPr/>
              <a:t>17</a:t>
            </a:fld>
            <a:endParaRPr lang="de-DE">
              <a:latin typeface="Times New Roman" pitchFamily="-1" charset="0"/>
              <a:ea typeface="ＭＳ Ｐゴシック" pitchFamily="-1" charset="-128"/>
              <a:cs typeface="ＭＳ Ｐゴシック" pitchFamily="-1" charset="-128"/>
            </a:endParaRPr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>
              <a:latin typeface="Times New Roman" pitchFamily="-1" charset="0"/>
              <a:ea typeface="ＭＳ Ｐゴシック" pitchFamily="-1" charset="-128"/>
              <a:cs typeface="ＭＳ Ｐゴシック" pitchFamily="-1" charset="-128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8A6569F-1886-D84F-ADA1-569C8B1F8F49}" type="slidenum">
              <a:rPr lang="de-DE">
                <a:latin typeface="Times New Roman" pitchFamily="-1" charset="0"/>
                <a:ea typeface="ＭＳ Ｐゴシック" pitchFamily="-1" charset="-128"/>
                <a:cs typeface="ＭＳ Ｐゴシック" pitchFamily="-1" charset="-128"/>
              </a:rPr>
              <a:pPr/>
              <a:t>18</a:t>
            </a:fld>
            <a:endParaRPr lang="de-DE">
              <a:latin typeface="Times New Roman" pitchFamily="-1" charset="0"/>
              <a:ea typeface="ＭＳ Ｐゴシック" pitchFamily="-1" charset="-128"/>
              <a:cs typeface="ＭＳ Ｐゴシック" pitchFamily="-1" charset="-128"/>
            </a:endParaRPr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de-DE">
                <a:latin typeface="Times New Roman" pitchFamily="-1" charset="0"/>
                <a:ea typeface="ＭＳ Ｐゴシック" pitchFamily="-1" charset="-128"/>
                <a:cs typeface="ＭＳ Ｐゴシック" pitchFamily="-1" charset="-128"/>
              </a:rPr>
              <a:t>ftp-Protokoll: = file transfer protocol Anmerkung: Wenn Martha ihre Webseite (sozusagen: den Ordner mit den Dateien) auf den Webserver lädt, ist das das gleiche, als würde sie direkt zum Server-Computer hingehen, eine CD mit den Dateien einlegen und diese Dateien in das entsprechende Verzeichnis legen, das via WWW aufgerufen werden kann.</a:t>
            </a: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EB69F89-691E-1D48-B223-6A14F99E52F7}" type="slidenum">
              <a:rPr lang="de-DE">
                <a:latin typeface="Times New Roman" pitchFamily="-1" charset="0"/>
                <a:ea typeface="ＭＳ Ｐゴシック" pitchFamily="-1" charset="-128"/>
                <a:cs typeface="ＭＳ Ｐゴシック" pitchFamily="-1" charset="-128"/>
              </a:rPr>
              <a:pPr/>
              <a:t>21</a:t>
            </a:fld>
            <a:endParaRPr lang="de-DE">
              <a:latin typeface="Times New Roman" pitchFamily="-1" charset="0"/>
              <a:ea typeface="ＭＳ Ｐゴシック" pitchFamily="-1" charset="-128"/>
              <a:cs typeface="ＭＳ Ｐゴシック" pitchFamily="-1" charset="-128"/>
            </a:endParaRPr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>
              <a:latin typeface="Times New Roman" pitchFamily="-1" charset="0"/>
              <a:ea typeface="ＭＳ Ｐゴシック" pitchFamily="-1" charset="-128"/>
              <a:cs typeface="ＭＳ Ｐゴシック" pitchFamily="-1" charset="-128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447248E-DCF9-9F48-8E72-C397CCA58102}" type="slidenum">
              <a:rPr lang="de-DE">
                <a:latin typeface="Times New Roman" pitchFamily="-1" charset="0"/>
                <a:ea typeface="ＭＳ Ｐゴシック" pitchFamily="-1" charset="-128"/>
                <a:cs typeface="ＭＳ Ｐゴシック" pitchFamily="-1" charset="-128"/>
              </a:rPr>
              <a:pPr/>
              <a:t>22</a:t>
            </a:fld>
            <a:endParaRPr lang="de-DE">
              <a:latin typeface="Times New Roman" pitchFamily="-1" charset="0"/>
              <a:ea typeface="ＭＳ Ｐゴシック" pitchFamily="-1" charset="-128"/>
              <a:cs typeface="ＭＳ Ｐゴシック" pitchFamily="-1" charset="-128"/>
            </a:endParaRPr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de-DE">
                <a:latin typeface="Times New Roman" pitchFamily="-1" charset="0"/>
                <a:ea typeface="ＭＳ Ｐゴシック" pitchFamily="-1" charset="-128"/>
                <a:cs typeface="ＭＳ Ｐゴシック" pitchFamily="-1" charset="-128"/>
              </a:rPr>
              <a:t>Funktionsweise des Usenet: Auf Newsserver liegen Dateien, die abgerufen werden können (-&gt; spezieller Newsreader erforderlich)</a:t>
            </a: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6859E86-95B8-2142-9570-A2D309F2475E}" type="slidenum">
              <a:rPr lang="de-DE">
                <a:latin typeface="Times New Roman" pitchFamily="-1" charset="0"/>
                <a:ea typeface="ＭＳ Ｐゴシック" pitchFamily="-1" charset="-128"/>
                <a:cs typeface="ＭＳ Ｐゴシック" pitchFamily="-1" charset="-128"/>
              </a:rPr>
              <a:pPr/>
              <a:t>23</a:t>
            </a:fld>
            <a:endParaRPr lang="de-DE">
              <a:latin typeface="Times New Roman" pitchFamily="-1" charset="0"/>
              <a:ea typeface="ＭＳ Ｐゴシック" pitchFamily="-1" charset="-128"/>
              <a:cs typeface="ＭＳ Ｐゴシック" pitchFamily="-1" charset="-128"/>
            </a:endParaRPr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de-DE">
                <a:latin typeface="Times New Roman" pitchFamily="-1" charset="0"/>
                <a:ea typeface="ＭＳ Ｐゴシック" pitchFamily="-1" charset="-128"/>
                <a:cs typeface="ＭＳ Ｐゴシック" pitchFamily="-1" charset="-128"/>
              </a:rPr>
              <a:t>Viele E-Mail-Clients bieten die Möglichkeit, Newsgroups zu abonnieren.</a:t>
            </a: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C60BCCE-CD6C-B64E-85BD-95C2A64C35DC}" type="slidenum">
              <a:rPr lang="de-DE">
                <a:latin typeface="Times New Roman" pitchFamily="-1" charset="0"/>
                <a:ea typeface="ＭＳ Ｐゴシック" pitchFamily="-1" charset="-128"/>
                <a:cs typeface="ＭＳ Ｐゴシック" pitchFamily="-1" charset="-128"/>
              </a:rPr>
              <a:pPr/>
              <a:t>24</a:t>
            </a:fld>
            <a:endParaRPr lang="de-DE">
              <a:latin typeface="Times New Roman" pitchFamily="-1" charset="0"/>
              <a:ea typeface="ＭＳ Ｐゴシック" pitchFamily="-1" charset="-128"/>
              <a:cs typeface="ＭＳ Ｐゴシック" pitchFamily="-1" charset="-128"/>
            </a:endParaRPr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de-DE">
                <a:latin typeface="Times New Roman" pitchFamily="-1" charset="0"/>
                <a:ea typeface="ＭＳ Ｐゴシック" pitchFamily="-1" charset="-128"/>
                <a:cs typeface="ＭＳ Ｐゴシック" pitchFamily="-1" charset="-128"/>
              </a:rPr>
              <a:t>News können (wie Mail) über http-Protokoll aufgerufen werden. Z.B. Google stellt ein solches Interface bereit (groups.google.com)</a:t>
            </a: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DDD02A6-EBCD-094D-A46E-A447D138B115}" type="slidenum">
              <a:rPr lang="de-DE">
                <a:latin typeface="Times New Roman" pitchFamily="-1" charset="0"/>
                <a:ea typeface="ＭＳ Ｐゴシック" pitchFamily="-1" charset="-128"/>
                <a:cs typeface="ＭＳ Ｐゴシック" pitchFamily="-1" charset="-128"/>
              </a:rPr>
              <a:pPr/>
              <a:t>25</a:t>
            </a:fld>
            <a:endParaRPr lang="de-DE">
              <a:latin typeface="Times New Roman" pitchFamily="-1" charset="0"/>
              <a:ea typeface="ＭＳ Ｐゴシック" pitchFamily="-1" charset="-128"/>
              <a:cs typeface="ＭＳ Ｐゴシック" pitchFamily="-1" charset="-128"/>
            </a:endParaRPr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>
              <a:latin typeface="Times New Roman" pitchFamily="-1" charset="0"/>
              <a:ea typeface="ＭＳ Ｐゴシック" pitchFamily="-1" charset="-128"/>
              <a:cs typeface="ＭＳ Ｐゴシック" pitchFamily="-1" charset="-128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D5DB49E-5A0B-A243-B4D3-542C4BF23EB6}" type="slidenum">
              <a:rPr lang="de-DE">
                <a:latin typeface="Times New Roman" pitchFamily="-1" charset="0"/>
                <a:ea typeface="ＭＳ Ｐゴシック" pitchFamily="-1" charset="-128"/>
                <a:cs typeface="ＭＳ Ｐゴシック" pitchFamily="-1" charset="-128"/>
              </a:rPr>
              <a:pPr/>
              <a:t>27</a:t>
            </a:fld>
            <a:endParaRPr lang="de-DE">
              <a:latin typeface="Times New Roman" pitchFamily="-1" charset="0"/>
              <a:ea typeface="ＭＳ Ｐゴシック" pitchFamily="-1" charset="-128"/>
              <a:cs typeface="ＭＳ Ｐゴシック" pitchFamily="-1" charset="-128"/>
            </a:endParaRPr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de-DE">
                <a:latin typeface="Times New Roman" pitchFamily="-1" charset="0"/>
                <a:ea typeface="ＭＳ Ｐゴシック" pitchFamily="-1" charset="-128"/>
                <a:cs typeface="ＭＳ Ｐゴシック" pitchFamily="-1" charset="-128"/>
              </a:rPr>
              <a:t>Zusammenfassung</a:t>
            </a: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04FFA16-A200-B54D-BDC8-1B8CDDA2B5A6}" type="slidenum">
              <a:rPr lang="de-DE">
                <a:latin typeface="Times New Roman" pitchFamily="-1" charset="0"/>
                <a:ea typeface="ＭＳ Ｐゴシック" pitchFamily="-1" charset="-128"/>
                <a:cs typeface="ＭＳ Ｐゴシック" pitchFamily="-1" charset="-128"/>
              </a:rPr>
              <a:pPr/>
              <a:t>28</a:t>
            </a:fld>
            <a:endParaRPr lang="de-DE">
              <a:latin typeface="Times New Roman" pitchFamily="-1" charset="0"/>
              <a:ea typeface="ＭＳ Ｐゴシック" pitchFamily="-1" charset="-128"/>
              <a:cs typeface="ＭＳ Ｐゴシック" pitchFamily="-1" charset="-128"/>
            </a:endParaRPr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de-DE">
                <a:latin typeface="Times New Roman" pitchFamily="-1" charset="0"/>
                <a:ea typeface="ＭＳ Ｐゴシック" pitchFamily="-1" charset="-128"/>
                <a:cs typeface="ＭＳ Ｐゴシック" pitchFamily="-1" charset="-128"/>
              </a:rPr>
              <a:t>Zusammenfassung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028"/>
            <a:ext cx="7772400" cy="1470422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Times New Roman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fld id="{B9D5608A-9ED9-644F-A8BB-BBA4457B9D62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Times New Roman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fld id="{48F2BCA2-2256-5049-BB0C-6B71F9BFB556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1784" y="440650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1784" y="2906316"/>
            <a:ext cx="7772400" cy="1500188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Times New Roman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fld id="{C8E9D683-29C4-8A4E-BE0B-68B6E8F85E77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784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73600" y="1981200"/>
            <a:ext cx="3784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Times New Roman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fld id="{8AF976CF-9756-1B4C-A855-CF7602AF99F5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5035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4716"/>
            <a:ext cx="4040717" cy="64055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5272"/>
            <a:ext cx="4040717" cy="395049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6085" y="1534716"/>
            <a:ext cx="4040716" cy="64055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6085" y="2175272"/>
            <a:ext cx="4040716" cy="395049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Times New Roman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fld id="{DFD68530-E5B6-D648-9242-B577AF2C559D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Times New Roman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fld id="{744DE75E-A933-D34F-9625-89887D200458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Times New Roman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fld id="{32DCFCFF-1365-634A-AC7A-432C1F80DE9D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2654"/>
            <a:ext cx="30077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1" y="272653"/>
            <a:ext cx="511174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4703"/>
            <a:ext cx="30077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Times New Roman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fld id="{D66449A3-7BB0-C842-9516-57963B9A1FB1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817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817" y="613172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817" y="5367337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Times New Roman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fld id="{491FE330-481E-1C4E-BAFF-BE42BA909A11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Times New Roman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fld id="{2FCB1272-6128-6D47-85DC-0320A0EBCC5C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15101" y="609600"/>
            <a:ext cx="1943100" cy="5486400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685801" y="609600"/>
            <a:ext cx="5626100" cy="5486400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Times New Roman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fld id="{ECFDF01E-307A-024B-BE45-C4E68B19A868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Mastertitelformat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Times New Roman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Times New Roman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Textfeld 6"/>
          <p:cNvSpPr txBox="1"/>
          <p:nvPr userDrawn="1"/>
        </p:nvSpPr>
        <p:spPr>
          <a:xfrm>
            <a:off x="7427913" y="6637338"/>
            <a:ext cx="1804987" cy="2460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1000" b="1">
                <a:solidFill>
                  <a:schemeClr val="bg1">
                    <a:lumMod val="65000"/>
                  </a:schemeClr>
                </a:solidFill>
                <a:latin typeface="Arial"/>
                <a:ea typeface="+mn-ea"/>
                <a:cs typeface="Arial"/>
              </a:rPr>
              <a:t>www.informatikzentrale.de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1.png"/><Relationship Id="rId5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5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4" Type="http://schemas.openxmlformats.org/officeDocument/2006/relationships/oleObject" Target="../embeddings/oleObject1.bin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0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lickr.com/photos/76029035@N02/6829342681" TargetMode="External"/><Relationship Id="rId4" Type="http://schemas.openxmlformats.org/officeDocument/2006/relationships/image" Target="../media/image3.png"/><Relationship Id="rId5" Type="http://schemas.openxmlformats.org/officeDocument/2006/relationships/image" Target="../media/image1.png"/><Relationship Id="rId6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flickr.com/photos/beglendc/330353975/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el 1"/>
          <p:cNvSpPr>
            <a:spLocks noGrp="1"/>
          </p:cNvSpPr>
          <p:nvPr>
            <p:ph type="title"/>
          </p:nvPr>
        </p:nvSpPr>
        <p:spPr>
          <a:xfrm>
            <a:off x="1752600" y="609600"/>
            <a:ext cx="6705600" cy="4114800"/>
          </a:xfrm>
        </p:spPr>
        <p:txBody>
          <a:bodyPr/>
          <a:lstStyle/>
          <a:p>
            <a:pPr algn="l" eaLnBrk="1" hangingPunct="1"/>
            <a:r>
              <a:rPr lang="de-DE" b="1">
                <a:ea typeface="ＭＳ Ｐゴシック" pitchFamily="-1" charset="-128"/>
                <a:cs typeface="ＭＳ Ｐゴシック" pitchFamily="-1" charset="-128"/>
              </a:rPr>
              <a:t>Das Internet: Grundlagen</a:t>
            </a:r>
            <a:br>
              <a:rPr lang="de-DE" b="1">
                <a:ea typeface="ＭＳ Ｐゴシック" pitchFamily="-1" charset="-128"/>
                <a:cs typeface="ＭＳ Ｐゴシック" pitchFamily="-1" charset="-128"/>
              </a:rPr>
            </a:br>
            <a:r>
              <a:rPr lang="de-DE" sz="2800">
                <a:ea typeface="ＭＳ Ｐゴシック" pitchFamily="-1" charset="-128"/>
                <a:cs typeface="ＭＳ Ｐゴシック" pitchFamily="-1" charset="-128"/>
              </a:rPr>
              <a:t/>
            </a:r>
            <a:br>
              <a:rPr lang="de-DE" sz="2800">
                <a:ea typeface="ＭＳ Ｐゴシック" pitchFamily="-1" charset="-128"/>
                <a:cs typeface="ＭＳ Ｐゴシック" pitchFamily="-1" charset="-128"/>
              </a:rPr>
            </a:br>
            <a:r>
              <a:rPr lang="de-DE" sz="2800">
                <a:ea typeface="ＭＳ Ｐゴシック" pitchFamily="-1" charset="-128"/>
                <a:cs typeface="ＭＳ Ｐゴシック" pitchFamily="-1" charset="-128"/>
              </a:rPr>
              <a:t>* Was ist das Internet?</a:t>
            </a:r>
            <a:br>
              <a:rPr lang="de-DE" sz="2800">
                <a:ea typeface="ＭＳ Ｐゴシック" pitchFamily="-1" charset="-128"/>
                <a:cs typeface="ＭＳ Ｐゴシック" pitchFamily="-1" charset="-128"/>
              </a:rPr>
            </a:br>
            <a:r>
              <a:rPr lang="de-DE" sz="2800">
                <a:ea typeface="ＭＳ Ｐゴシック" pitchFamily="-1" charset="-128"/>
                <a:cs typeface="ＭＳ Ｐゴシック" pitchFamily="-1" charset="-128"/>
              </a:rPr>
              <a:t>* Welche Funktionen können Rechner in Netzwerken haben?</a:t>
            </a:r>
            <a:br>
              <a:rPr lang="de-DE" sz="2800">
                <a:ea typeface="ＭＳ Ｐゴシック" pitchFamily="-1" charset="-128"/>
                <a:cs typeface="ＭＳ Ｐゴシック" pitchFamily="-1" charset="-128"/>
              </a:rPr>
            </a:br>
            <a:r>
              <a:rPr lang="de-DE" sz="2800">
                <a:ea typeface="ＭＳ Ｐゴシック" pitchFamily="-1" charset="-128"/>
                <a:cs typeface="ＭＳ Ｐゴシック" pitchFamily="-1" charset="-128"/>
              </a:rPr>
              <a:t>* Wie kommunizieren Rechner im Internet?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76" name="Group 46"/>
          <p:cNvGrpSpPr>
            <a:grpSpLocks/>
          </p:cNvGrpSpPr>
          <p:nvPr/>
        </p:nvGrpSpPr>
        <p:grpSpPr bwMode="auto">
          <a:xfrm>
            <a:off x="1308100" y="1511300"/>
            <a:ext cx="6851650" cy="3790950"/>
            <a:chOff x="618" y="1269"/>
            <a:chExt cx="3237" cy="3184"/>
          </a:xfrm>
        </p:grpSpPr>
        <p:cxnSp>
          <p:nvCxnSpPr>
            <p:cNvPr id="15377" name="AutoShape 22"/>
            <p:cNvCxnSpPr>
              <a:cxnSpLocks noChangeShapeType="1"/>
            </p:cNvCxnSpPr>
            <p:nvPr/>
          </p:nvCxnSpPr>
          <p:spPr bwMode="auto">
            <a:xfrm rot="10800000" flipV="1">
              <a:off x="661" y="1355"/>
              <a:ext cx="587" cy="565"/>
            </a:xfrm>
            <a:prstGeom prst="curvedConnector2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5378" name="AutoShape 23"/>
            <p:cNvCxnSpPr>
              <a:cxnSpLocks noChangeShapeType="1"/>
            </p:cNvCxnSpPr>
            <p:nvPr/>
          </p:nvCxnSpPr>
          <p:spPr bwMode="auto">
            <a:xfrm rot="10800000" flipV="1">
              <a:off x="852" y="2199"/>
              <a:ext cx="540" cy="1259"/>
            </a:xfrm>
            <a:prstGeom prst="curved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5379" name="AutoShape 24"/>
            <p:cNvCxnSpPr>
              <a:cxnSpLocks noChangeShapeType="1"/>
            </p:cNvCxnSpPr>
            <p:nvPr/>
          </p:nvCxnSpPr>
          <p:spPr bwMode="auto">
            <a:xfrm rot="5400000">
              <a:off x="234" y="2788"/>
              <a:ext cx="812" cy="43"/>
            </a:xfrm>
            <a:prstGeom prst="curved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5380" name="AutoShape 25"/>
            <p:cNvCxnSpPr>
              <a:cxnSpLocks noChangeShapeType="1"/>
            </p:cNvCxnSpPr>
            <p:nvPr/>
          </p:nvCxnSpPr>
          <p:spPr bwMode="auto">
            <a:xfrm>
              <a:off x="890" y="2162"/>
              <a:ext cx="790" cy="1486"/>
            </a:xfrm>
            <a:prstGeom prst="curved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5381" name="AutoShape 26"/>
            <p:cNvCxnSpPr>
              <a:cxnSpLocks noChangeShapeType="1"/>
            </p:cNvCxnSpPr>
            <p:nvPr/>
          </p:nvCxnSpPr>
          <p:spPr bwMode="auto">
            <a:xfrm flipV="1">
              <a:off x="890" y="1269"/>
              <a:ext cx="1894" cy="893"/>
            </a:xfrm>
            <a:prstGeom prst="curved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5382" name="AutoShape 27"/>
            <p:cNvCxnSpPr>
              <a:cxnSpLocks noChangeShapeType="1"/>
            </p:cNvCxnSpPr>
            <p:nvPr/>
          </p:nvCxnSpPr>
          <p:spPr bwMode="auto">
            <a:xfrm rot="16200000" flipH="1">
              <a:off x="1213" y="1923"/>
              <a:ext cx="1947" cy="1312"/>
            </a:xfrm>
            <a:prstGeom prst="curvedConnector3">
              <a:avLst>
                <a:gd name="adj1" fmla="val 49972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5383" name="AutoShape 28"/>
            <p:cNvCxnSpPr>
              <a:cxnSpLocks noChangeShapeType="1"/>
            </p:cNvCxnSpPr>
            <p:nvPr/>
          </p:nvCxnSpPr>
          <p:spPr bwMode="auto">
            <a:xfrm>
              <a:off x="1813" y="1355"/>
              <a:ext cx="1017" cy="757"/>
            </a:xfrm>
            <a:prstGeom prst="curvedConnector2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5384" name="AutoShape 29"/>
            <p:cNvCxnSpPr>
              <a:cxnSpLocks noChangeShapeType="1"/>
            </p:cNvCxnSpPr>
            <p:nvPr/>
          </p:nvCxnSpPr>
          <p:spPr bwMode="auto">
            <a:xfrm>
              <a:off x="1813" y="1355"/>
              <a:ext cx="1680" cy="1861"/>
            </a:xfrm>
            <a:prstGeom prst="curvedConnector2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5385" name="AutoShape 30"/>
            <p:cNvCxnSpPr>
              <a:cxnSpLocks noChangeShapeType="1"/>
            </p:cNvCxnSpPr>
            <p:nvPr/>
          </p:nvCxnSpPr>
          <p:spPr bwMode="auto">
            <a:xfrm rot="-5400000">
              <a:off x="1496" y="1576"/>
              <a:ext cx="2032" cy="2687"/>
            </a:xfrm>
            <a:prstGeom prst="curvedConnector4">
              <a:avLst>
                <a:gd name="adj1" fmla="val 43306"/>
                <a:gd name="adj2" fmla="val 105361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5386" name="AutoShape 31"/>
            <p:cNvCxnSpPr>
              <a:cxnSpLocks noChangeShapeType="1"/>
            </p:cNvCxnSpPr>
            <p:nvPr/>
          </p:nvCxnSpPr>
          <p:spPr bwMode="auto">
            <a:xfrm rot="5400000" flipH="1" flipV="1">
              <a:off x="1636" y="1964"/>
              <a:ext cx="2304" cy="1640"/>
            </a:xfrm>
            <a:prstGeom prst="curvedConnector5">
              <a:avLst>
                <a:gd name="adj1" fmla="val -6250"/>
                <a:gd name="adj2" fmla="val 51218"/>
                <a:gd name="adj3" fmla="val 10625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5387" name="AutoShape 32"/>
            <p:cNvCxnSpPr>
              <a:cxnSpLocks noChangeShapeType="1"/>
            </p:cNvCxnSpPr>
            <p:nvPr/>
          </p:nvCxnSpPr>
          <p:spPr bwMode="auto">
            <a:xfrm rot="10800000">
              <a:off x="890" y="2162"/>
              <a:ext cx="1606" cy="252"/>
            </a:xfrm>
            <a:prstGeom prst="curved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5388" name="AutoShape 33"/>
            <p:cNvCxnSpPr>
              <a:cxnSpLocks noChangeShapeType="1"/>
            </p:cNvCxnSpPr>
            <p:nvPr/>
          </p:nvCxnSpPr>
          <p:spPr bwMode="auto">
            <a:xfrm rot="16200000" flipH="1">
              <a:off x="1327" y="2719"/>
              <a:ext cx="978" cy="304"/>
            </a:xfrm>
            <a:prstGeom prst="curved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5389" name="AutoShape 34"/>
            <p:cNvCxnSpPr>
              <a:cxnSpLocks noChangeShapeType="1"/>
            </p:cNvCxnSpPr>
            <p:nvPr/>
          </p:nvCxnSpPr>
          <p:spPr bwMode="auto">
            <a:xfrm flipV="1">
              <a:off x="1936" y="1269"/>
              <a:ext cx="1413" cy="930"/>
            </a:xfrm>
            <a:prstGeom prst="curvedConnector3">
              <a:avLst>
                <a:gd name="adj1" fmla="val 11019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5390" name="AutoShape 35"/>
            <p:cNvCxnSpPr>
              <a:cxnSpLocks noChangeShapeType="1"/>
            </p:cNvCxnSpPr>
            <p:nvPr/>
          </p:nvCxnSpPr>
          <p:spPr bwMode="auto">
            <a:xfrm rot="5400000">
              <a:off x="2786" y="2883"/>
              <a:ext cx="1530" cy="115"/>
            </a:xfrm>
            <a:prstGeom prst="curvedConnector5">
              <a:avLst>
                <a:gd name="adj1" fmla="val 33986"/>
                <a:gd name="adj2" fmla="val 424347"/>
                <a:gd name="adj3" fmla="val 109412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5391" name="AutoShape 36"/>
            <p:cNvCxnSpPr>
              <a:cxnSpLocks noChangeShapeType="1"/>
            </p:cNvCxnSpPr>
            <p:nvPr/>
          </p:nvCxnSpPr>
          <p:spPr bwMode="auto">
            <a:xfrm rot="5400000" flipH="1" flipV="1">
              <a:off x="1841" y="3450"/>
              <a:ext cx="330" cy="1675"/>
            </a:xfrm>
            <a:prstGeom prst="curvedConnector3">
              <a:avLst>
                <a:gd name="adj1" fmla="val -43634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5392" name="AutoShape 37"/>
            <p:cNvCxnSpPr>
              <a:cxnSpLocks noChangeShapeType="1"/>
            </p:cNvCxnSpPr>
            <p:nvPr/>
          </p:nvCxnSpPr>
          <p:spPr bwMode="auto">
            <a:xfrm rot="5400000" flipH="1" flipV="1">
              <a:off x="1123" y="3143"/>
              <a:ext cx="52" cy="1062"/>
            </a:xfrm>
            <a:prstGeom prst="curvedConnector4">
              <a:avLst>
                <a:gd name="adj1" fmla="val -276921"/>
                <a:gd name="adj2" fmla="val 61019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</p:cxnSp>
      </p:grpSp>
      <p:sp>
        <p:nvSpPr>
          <p:cNvPr id="15362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endParaRPr lang="de-DE"/>
          </a:p>
        </p:txBody>
      </p:sp>
      <p:sp>
        <p:nvSpPr>
          <p:cNvPr id="15363" name="Text Box 8"/>
          <p:cNvSpPr txBox="1">
            <a:spLocks noChangeArrowheads="1"/>
          </p:cNvSpPr>
          <p:nvPr/>
        </p:nvSpPr>
        <p:spPr bwMode="auto">
          <a:xfrm>
            <a:off x="9021763" y="0"/>
            <a:ext cx="1841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sp>
        <p:nvSpPr>
          <p:cNvPr id="15365" name="Text Box 11"/>
          <p:cNvSpPr txBox="1">
            <a:spLocks noChangeArrowheads="1"/>
          </p:cNvSpPr>
          <p:nvPr/>
        </p:nvSpPr>
        <p:spPr bwMode="auto">
          <a:xfrm>
            <a:off x="2667000" y="304800"/>
            <a:ext cx="40767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b="1">
                <a:latin typeface="Courier New" pitchFamily="-1" charset="0"/>
              </a:rPr>
              <a:t>Was ist das Internet?</a:t>
            </a:r>
          </a:p>
        </p:txBody>
      </p:sp>
      <p:pic>
        <p:nvPicPr>
          <p:cNvPr id="44" name="Bild 4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0" y="990600"/>
            <a:ext cx="1046285" cy="914400"/>
          </a:xfrm>
          <a:prstGeom prst="rect">
            <a:avLst/>
          </a:prstGeom>
        </p:spPr>
      </p:pic>
      <p:pic>
        <p:nvPicPr>
          <p:cNvPr id="45" name="Bild 4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200" y="914400"/>
            <a:ext cx="1511300" cy="1320800"/>
          </a:xfrm>
          <a:prstGeom prst="rect">
            <a:avLst/>
          </a:prstGeom>
        </p:spPr>
      </p:pic>
      <p:pic>
        <p:nvPicPr>
          <p:cNvPr id="46" name="Bild 4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9000" y="3810000"/>
            <a:ext cx="1191602" cy="1041400"/>
          </a:xfrm>
          <a:prstGeom prst="rect">
            <a:avLst/>
          </a:prstGeom>
        </p:spPr>
      </p:pic>
      <p:pic>
        <p:nvPicPr>
          <p:cNvPr id="47" name="Bild 4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6400" y="4191000"/>
            <a:ext cx="697523" cy="609600"/>
          </a:xfrm>
          <a:prstGeom prst="rect">
            <a:avLst/>
          </a:prstGeom>
        </p:spPr>
      </p:pic>
      <p:pic>
        <p:nvPicPr>
          <p:cNvPr id="48" name="Bild 4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3200" y="1066800"/>
            <a:ext cx="901700" cy="788040"/>
          </a:xfrm>
          <a:prstGeom prst="rect">
            <a:avLst/>
          </a:prstGeom>
        </p:spPr>
      </p:pic>
      <p:pic>
        <p:nvPicPr>
          <p:cNvPr id="49" name="Bild 4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1400" y="1828800"/>
            <a:ext cx="871904" cy="762000"/>
          </a:xfrm>
          <a:prstGeom prst="rect">
            <a:avLst/>
          </a:prstGeom>
        </p:spPr>
      </p:pic>
      <p:pic>
        <p:nvPicPr>
          <p:cNvPr id="50" name="Bild 4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0400" y="3581400"/>
            <a:ext cx="1511300" cy="1320800"/>
          </a:xfrm>
          <a:prstGeom prst="rect">
            <a:avLst/>
          </a:prstGeom>
        </p:spPr>
      </p:pic>
      <p:pic>
        <p:nvPicPr>
          <p:cNvPr id="51" name="Bild 5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3810000"/>
            <a:ext cx="813777" cy="711200"/>
          </a:xfrm>
          <a:prstGeom prst="rect">
            <a:avLst/>
          </a:prstGeom>
        </p:spPr>
      </p:pic>
      <p:pic>
        <p:nvPicPr>
          <p:cNvPr id="52" name="Bild 5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2600" y="4419600"/>
            <a:ext cx="1511300" cy="1320800"/>
          </a:xfrm>
          <a:prstGeom prst="rect">
            <a:avLst/>
          </a:prstGeom>
        </p:spPr>
      </p:pic>
      <p:pic>
        <p:nvPicPr>
          <p:cNvPr id="53" name="Bild 5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2057400"/>
            <a:ext cx="1104412" cy="965200"/>
          </a:xfrm>
          <a:prstGeom prst="rect">
            <a:avLst/>
          </a:prstGeom>
        </p:spPr>
      </p:pic>
      <p:pic>
        <p:nvPicPr>
          <p:cNvPr id="54" name="Bild 5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9000" y="2323780"/>
            <a:ext cx="886802" cy="775020"/>
          </a:xfrm>
          <a:prstGeom prst="rect">
            <a:avLst/>
          </a:prstGeom>
        </p:spPr>
      </p:pic>
      <p:pic>
        <p:nvPicPr>
          <p:cNvPr id="55" name="Bild 5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0" y="2438400"/>
            <a:ext cx="1191602" cy="1041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endParaRPr lang="de-DE"/>
          </a:p>
        </p:txBody>
      </p:sp>
      <p:sp>
        <p:nvSpPr>
          <p:cNvPr id="17411" name="Text Box 8"/>
          <p:cNvSpPr txBox="1">
            <a:spLocks noChangeArrowheads="1"/>
          </p:cNvSpPr>
          <p:nvPr/>
        </p:nvSpPr>
        <p:spPr bwMode="auto">
          <a:xfrm>
            <a:off x="9021763" y="0"/>
            <a:ext cx="1841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sp>
        <p:nvSpPr>
          <p:cNvPr id="17412" name="Text Box 10"/>
          <p:cNvSpPr txBox="1">
            <a:spLocks noChangeArrowheads="1"/>
          </p:cNvSpPr>
          <p:nvPr/>
        </p:nvSpPr>
        <p:spPr bwMode="auto">
          <a:xfrm>
            <a:off x="1525588" y="457200"/>
            <a:ext cx="6094412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b="1">
                <a:latin typeface="Courier New" pitchFamily="-1" charset="0"/>
              </a:rPr>
              <a:t>Welche Funktionen können</a:t>
            </a:r>
          </a:p>
          <a:p>
            <a:pPr algn="ctr"/>
            <a:r>
              <a:rPr lang="de-DE" b="1">
                <a:latin typeface="Courier New" pitchFamily="-1" charset="0"/>
              </a:rPr>
              <a:t>die Rechner im Netzwerk ausüben?</a:t>
            </a:r>
          </a:p>
        </p:txBody>
      </p:sp>
      <p:sp>
        <p:nvSpPr>
          <p:cNvPr id="17422" name="Text Box 13"/>
          <p:cNvSpPr txBox="1">
            <a:spLocks noChangeArrowheads="1"/>
          </p:cNvSpPr>
          <p:nvPr/>
        </p:nvSpPr>
        <p:spPr bwMode="auto">
          <a:xfrm>
            <a:off x="6400800" y="4075795"/>
            <a:ext cx="1015556" cy="369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800" b="1">
                <a:latin typeface="Courier New" pitchFamily="-1" charset="0"/>
              </a:rPr>
              <a:t>Client</a:t>
            </a:r>
          </a:p>
        </p:txBody>
      </p:sp>
      <p:sp>
        <p:nvSpPr>
          <p:cNvPr id="17420" name="Text Box 16"/>
          <p:cNvSpPr txBox="1">
            <a:spLocks noChangeArrowheads="1"/>
          </p:cNvSpPr>
          <p:nvPr/>
        </p:nvSpPr>
        <p:spPr bwMode="auto">
          <a:xfrm>
            <a:off x="1016000" y="4085332"/>
            <a:ext cx="1015556" cy="369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800" b="1">
                <a:latin typeface="Courier New" pitchFamily="-1" charset="0"/>
              </a:rPr>
              <a:t>Server</a:t>
            </a:r>
          </a:p>
        </p:txBody>
      </p:sp>
      <p:cxnSp>
        <p:nvCxnSpPr>
          <p:cNvPr id="17415" name="AutoShape 17"/>
          <p:cNvCxnSpPr>
            <a:cxnSpLocks noChangeShapeType="1"/>
          </p:cNvCxnSpPr>
          <p:nvPr/>
        </p:nvCxnSpPr>
        <p:spPr bwMode="auto">
          <a:xfrm>
            <a:off x="2224088" y="3789363"/>
            <a:ext cx="4303712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</p:cxnSp>
      <p:sp>
        <p:nvSpPr>
          <p:cNvPr id="17416" name="Text Box 18"/>
          <p:cNvSpPr txBox="1">
            <a:spLocks noChangeArrowheads="1"/>
          </p:cNvSpPr>
          <p:nvPr/>
        </p:nvSpPr>
        <p:spPr bwMode="auto">
          <a:xfrm>
            <a:off x="3505200" y="4572000"/>
            <a:ext cx="56388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de-DE" sz="1600" b="1">
                <a:solidFill>
                  <a:srgbClr val="000000"/>
                </a:solidFill>
                <a:latin typeface="Courier New" pitchFamily="-1" charset="0"/>
              </a:rPr>
              <a:t>CLIENT</a:t>
            </a:r>
          </a:p>
          <a:p>
            <a:pPr>
              <a:buFontTx/>
              <a:buChar char="-"/>
            </a:pPr>
            <a:r>
              <a:rPr lang="de-DE" sz="1600">
                <a:solidFill>
                  <a:srgbClr val="000000"/>
                </a:solidFill>
                <a:latin typeface="Courier New" pitchFamily="-1" charset="0"/>
              </a:rPr>
              <a:t> nimmt Dienste des Servers in Anspruch;</a:t>
            </a:r>
          </a:p>
          <a:p>
            <a:pPr>
              <a:buFontTx/>
              <a:buChar char="-"/>
            </a:pPr>
            <a:r>
              <a:rPr lang="de-DE" sz="1600">
                <a:solidFill>
                  <a:srgbClr val="000000"/>
                </a:solidFill>
                <a:latin typeface="Courier New" pitchFamily="-1" charset="0"/>
              </a:rPr>
              <a:t> schickt Anfragen der Benutzer/in an den Server</a:t>
            </a:r>
          </a:p>
          <a:p>
            <a:pPr>
              <a:buFontTx/>
              <a:buChar char="-"/>
            </a:pPr>
            <a:r>
              <a:rPr lang="de-DE" sz="1600">
                <a:solidFill>
                  <a:srgbClr val="000000"/>
                </a:solidFill>
                <a:latin typeface="Courier New" pitchFamily="-1" charset="0"/>
              </a:rPr>
              <a:t> präsentiert der Benutzer/in die Ergebnisse dieser Anfrage</a:t>
            </a:r>
          </a:p>
        </p:txBody>
      </p:sp>
      <p:sp>
        <p:nvSpPr>
          <p:cNvPr id="17417" name="Text Box 19"/>
          <p:cNvSpPr txBox="1">
            <a:spLocks noChangeArrowheads="1"/>
          </p:cNvSpPr>
          <p:nvPr/>
        </p:nvSpPr>
        <p:spPr bwMode="auto">
          <a:xfrm>
            <a:off x="533400" y="1600200"/>
            <a:ext cx="53340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de-DE" sz="1600" b="1">
                <a:solidFill>
                  <a:srgbClr val="000000"/>
                </a:solidFill>
                <a:latin typeface="Courier New" pitchFamily="-1" charset="0"/>
              </a:rPr>
              <a:t>SERVER</a:t>
            </a:r>
          </a:p>
          <a:p>
            <a:r>
              <a:rPr lang="de-DE" sz="1600">
                <a:solidFill>
                  <a:srgbClr val="000000"/>
                </a:solidFill>
                <a:latin typeface="Courier New" pitchFamily="-1" charset="0"/>
              </a:rPr>
              <a:t>- von engl. „to serve“ = „dienen“</a:t>
            </a:r>
          </a:p>
          <a:p>
            <a:pPr>
              <a:buFontTx/>
              <a:buChar char="-"/>
            </a:pPr>
            <a:r>
              <a:rPr lang="de-DE" sz="1600">
                <a:solidFill>
                  <a:srgbClr val="000000"/>
                </a:solidFill>
                <a:latin typeface="Courier New" pitchFamily="-1" charset="0"/>
              </a:rPr>
              <a:t> stellt Daten, Berechnungen, Ressourcen und/oder Speicherplatz zur Verfügung</a:t>
            </a:r>
          </a:p>
          <a:p>
            <a:r>
              <a:rPr lang="de-DE" sz="1600">
                <a:solidFill>
                  <a:srgbClr val="000000"/>
                </a:solidFill>
                <a:latin typeface="Courier New" pitchFamily="-1" charset="0"/>
              </a:rPr>
              <a:t>- verwaltet die Daten (vs. "Fileserver")</a:t>
            </a:r>
          </a:p>
        </p:txBody>
      </p:sp>
      <p:sp>
        <p:nvSpPr>
          <p:cNvPr id="17418" name="Text Box 20"/>
          <p:cNvSpPr txBox="1">
            <a:spLocks noChangeArrowheads="1"/>
          </p:cNvSpPr>
          <p:nvPr/>
        </p:nvSpPr>
        <p:spPr bwMode="auto">
          <a:xfrm>
            <a:off x="2667000" y="1295400"/>
            <a:ext cx="32861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800" b="1" i="1">
                <a:solidFill>
                  <a:srgbClr val="FF0000"/>
                </a:solidFill>
                <a:latin typeface="Courier New" pitchFamily="-1" charset="0"/>
              </a:rPr>
              <a:t>Client-Server-Struktur</a:t>
            </a:r>
          </a:p>
        </p:txBody>
      </p:sp>
      <p:pic>
        <p:nvPicPr>
          <p:cNvPr id="15" name="Bild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0600" y="3124200"/>
            <a:ext cx="1206500" cy="1054420"/>
          </a:xfrm>
          <a:prstGeom prst="rect">
            <a:avLst/>
          </a:prstGeom>
        </p:spPr>
      </p:pic>
      <p:pic>
        <p:nvPicPr>
          <p:cNvPr id="16" name="Bild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0" y="3048000"/>
            <a:ext cx="1206500" cy="10544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endParaRPr lang="de-DE"/>
          </a:p>
        </p:txBody>
      </p:sp>
      <p:sp>
        <p:nvSpPr>
          <p:cNvPr id="19460" name="Text Box 8"/>
          <p:cNvSpPr txBox="1">
            <a:spLocks noChangeArrowheads="1"/>
          </p:cNvSpPr>
          <p:nvPr/>
        </p:nvSpPr>
        <p:spPr bwMode="auto">
          <a:xfrm>
            <a:off x="9021763" y="0"/>
            <a:ext cx="1841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sp>
        <p:nvSpPr>
          <p:cNvPr id="19474" name="Text Box 13"/>
          <p:cNvSpPr txBox="1">
            <a:spLocks noChangeArrowheads="1"/>
          </p:cNvSpPr>
          <p:nvPr/>
        </p:nvSpPr>
        <p:spPr bwMode="auto">
          <a:xfrm>
            <a:off x="1016000" y="3524164"/>
            <a:ext cx="1015556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de-DE" sz="1800" b="1">
                <a:latin typeface="Courier New" pitchFamily="-1" charset="0"/>
              </a:rPr>
              <a:t>Server</a:t>
            </a:r>
          </a:p>
        </p:txBody>
      </p:sp>
      <p:sp>
        <p:nvSpPr>
          <p:cNvPr id="19462" name="Text Box 16"/>
          <p:cNvSpPr txBox="1">
            <a:spLocks noChangeArrowheads="1"/>
          </p:cNvSpPr>
          <p:nvPr/>
        </p:nvSpPr>
        <p:spPr bwMode="auto">
          <a:xfrm>
            <a:off x="6604000" y="3600450"/>
            <a:ext cx="1016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800" b="1">
                <a:latin typeface="Courier New" pitchFamily="-1" charset="0"/>
              </a:rPr>
              <a:t>Client</a:t>
            </a:r>
          </a:p>
        </p:txBody>
      </p:sp>
      <p:sp>
        <p:nvSpPr>
          <p:cNvPr id="19463" name="Text Box 17"/>
          <p:cNvSpPr txBox="1">
            <a:spLocks noChangeArrowheads="1"/>
          </p:cNvSpPr>
          <p:nvPr/>
        </p:nvSpPr>
        <p:spPr bwMode="auto">
          <a:xfrm>
            <a:off x="3200400" y="1905000"/>
            <a:ext cx="28940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600" b="1">
                <a:solidFill>
                  <a:srgbClr val="FF0000"/>
                </a:solidFill>
                <a:latin typeface="Courier New" pitchFamily="-1" charset="0"/>
              </a:rPr>
              <a:t>1.Anfrage des Clients:</a:t>
            </a:r>
          </a:p>
          <a:p>
            <a:r>
              <a:rPr lang="de-DE" sz="1600" b="1">
                <a:solidFill>
                  <a:srgbClr val="FF0000"/>
                </a:solidFill>
                <a:latin typeface="Courier New" pitchFamily="-1" charset="0"/>
              </a:rPr>
              <a:t>„http://www.chs-em.de“</a:t>
            </a:r>
          </a:p>
        </p:txBody>
      </p:sp>
      <p:cxnSp>
        <p:nvCxnSpPr>
          <p:cNvPr id="19464" name="AutoShape 18"/>
          <p:cNvCxnSpPr>
            <a:cxnSpLocks noChangeShapeType="1"/>
          </p:cNvCxnSpPr>
          <p:nvPr/>
        </p:nvCxnSpPr>
        <p:spPr bwMode="auto">
          <a:xfrm flipV="1">
            <a:off x="2224088" y="3328988"/>
            <a:ext cx="4278312" cy="4762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19465" name="AutoShape 20"/>
          <p:cNvCxnSpPr>
            <a:cxnSpLocks noChangeShapeType="1"/>
            <a:endCxn id="19463" idx="3"/>
          </p:cNvCxnSpPr>
          <p:nvPr/>
        </p:nvCxnSpPr>
        <p:spPr bwMode="auto">
          <a:xfrm rot="16200000" flipV="1">
            <a:off x="6088857" y="2202656"/>
            <a:ext cx="546100" cy="534987"/>
          </a:xfrm>
          <a:prstGeom prst="curvedConnector2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</p:cxnSp>
      <p:cxnSp>
        <p:nvCxnSpPr>
          <p:cNvPr id="19466" name="AutoShape 21"/>
          <p:cNvCxnSpPr>
            <a:cxnSpLocks noChangeShapeType="1"/>
            <a:stCxn id="19463" idx="1"/>
          </p:cNvCxnSpPr>
          <p:nvPr/>
        </p:nvCxnSpPr>
        <p:spPr bwMode="auto">
          <a:xfrm rot="10800000" flipV="1">
            <a:off x="2133600" y="2197100"/>
            <a:ext cx="1066800" cy="774700"/>
          </a:xfrm>
          <a:prstGeom prst="curvedConnector3">
            <a:avLst>
              <a:gd name="adj1" fmla="val 50000"/>
            </a:avLst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</p:cxnSp>
      <p:cxnSp>
        <p:nvCxnSpPr>
          <p:cNvPr id="19467" name="AutoShape 29"/>
          <p:cNvCxnSpPr>
            <a:cxnSpLocks noChangeShapeType="1"/>
            <a:stCxn id="19474" idx="2"/>
          </p:cNvCxnSpPr>
          <p:nvPr/>
        </p:nvCxnSpPr>
        <p:spPr bwMode="auto">
          <a:xfrm rot="16200000" flipH="1">
            <a:off x="1320800" y="4097338"/>
            <a:ext cx="1549400" cy="1143000"/>
          </a:xfrm>
          <a:prstGeom prst="curvedConnector2">
            <a:avLst/>
          </a:prstGeom>
          <a:noFill/>
          <a:ln w="9525">
            <a:solidFill>
              <a:srgbClr val="008080"/>
            </a:solidFill>
            <a:round/>
            <a:headEnd/>
            <a:tailEnd type="triangle" w="med" len="med"/>
          </a:ln>
        </p:spPr>
      </p:cxnSp>
      <p:cxnSp>
        <p:nvCxnSpPr>
          <p:cNvPr id="19468" name="AutoShape 30"/>
          <p:cNvCxnSpPr>
            <a:cxnSpLocks noChangeShapeType="1"/>
            <a:endCxn id="19462" idx="2"/>
          </p:cNvCxnSpPr>
          <p:nvPr/>
        </p:nvCxnSpPr>
        <p:spPr bwMode="auto">
          <a:xfrm flipV="1">
            <a:off x="6096000" y="3970338"/>
            <a:ext cx="1016000" cy="1473200"/>
          </a:xfrm>
          <a:prstGeom prst="curvedConnector2">
            <a:avLst/>
          </a:prstGeom>
          <a:noFill/>
          <a:ln w="9525">
            <a:solidFill>
              <a:srgbClr val="008080"/>
            </a:solidFill>
            <a:round/>
            <a:headEnd/>
            <a:tailEnd type="triangle" w="med" len="med"/>
          </a:ln>
        </p:spPr>
      </p:cxnSp>
      <p:sp>
        <p:nvSpPr>
          <p:cNvPr id="19469" name="Text Box 22"/>
          <p:cNvSpPr txBox="1">
            <a:spLocks noChangeArrowheads="1"/>
          </p:cNvSpPr>
          <p:nvPr/>
        </p:nvSpPr>
        <p:spPr bwMode="auto">
          <a:xfrm>
            <a:off x="2514600" y="3733800"/>
            <a:ext cx="37338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de-DE" sz="1600" b="1">
                <a:solidFill>
                  <a:srgbClr val="008080"/>
                </a:solidFill>
                <a:latin typeface="Courier New" pitchFamily="-1" charset="0"/>
              </a:rPr>
              <a:t>2.Server sendet Antwort:</a:t>
            </a:r>
          </a:p>
        </p:txBody>
      </p:sp>
      <p:sp>
        <p:nvSpPr>
          <p:cNvPr id="19470" name="Text Box 10"/>
          <p:cNvSpPr txBox="1">
            <a:spLocks noChangeArrowheads="1"/>
          </p:cNvSpPr>
          <p:nvPr/>
        </p:nvSpPr>
        <p:spPr bwMode="auto">
          <a:xfrm>
            <a:off x="1525588" y="457200"/>
            <a:ext cx="6094412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b="1">
                <a:latin typeface="Courier New" pitchFamily="-1" charset="0"/>
              </a:rPr>
              <a:t>Welche Funktionen können</a:t>
            </a:r>
          </a:p>
          <a:p>
            <a:pPr algn="ctr"/>
            <a:r>
              <a:rPr lang="de-DE" b="1">
                <a:latin typeface="Courier New" pitchFamily="-1" charset="0"/>
              </a:rPr>
              <a:t>die Rechner im Netzwerk ausüben?</a:t>
            </a:r>
          </a:p>
        </p:txBody>
      </p:sp>
      <p:sp>
        <p:nvSpPr>
          <p:cNvPr id="19471" name="Text Box 20"/>
          <p:cNvSpPr txBox="1">
            <a:spLocks noChangeArrowheads="1"/>
          </p:cNvSpPr>
          <p:nvPr/>
        </p:nvSpPr>
        <p:spPr bwMode="auto">
          <a:xfrm>
            <a:off x="1752600" y="1295400"/>
            <a:ext cx="52260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800" b="1" i="1">
                <a:solidFill>
                  <a:srgbClr val="FF0000"/>
                </a:solidFill>
                <a:latin typeface="Courier New" pitchFamily="-1" charset="0"/>
              </a:rPr>
              <a:t>Client-Server-Struktur, Beispiel WWW</a:t>
            </a:r>
          </a:p>
        </p:txBody>
      </p:sp>
      <p:pic>
        <p:nvPicPr>
          <p:cNvPr id="19472" name="Bild 2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4029075"/>
            <a:ext cx="3429000" cy="282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Bild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600" y="2438400"/>
            <a:ext cx="1206500" cy="1054420"/>
          </a:xfrm>
          <a:prstGeom prst="rect">
            <a:avLst/>
          </a:prstGeom>
        </p:spPr>
      </p:pic>
      <p:pic>
        <p:nvPicPr>
          <p:cNvPr id="21" name="Bild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05600" y="2819400"/>
            <a:ext cx="1079500" cy="7974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endParaRPr lang="de-DE"/>
          </a:p>
        </p:txBody>
      </p:sp>
      <p:sp>
        <p:nvSpPr>
          <p:cNvPr id="21507" name="Text Box 10"/>
          <p:cNvSpPr txBox="1">
            <a:spLocks noChangeArrowheads="1"/>
          </p:cNvSpPr>
          <p:nvPr/>
        </p:nvSpPr>
        <p:spPr bwMode="auto">
          <a:xfrm>
            <a:off x="1905000" y="381000"/>
            <a:ext cx="498633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b="1">
                <a:latin typeface="Courier New" pitchFamily="-1" charset="0"/>
              </a:rPr>
              <a:t>Wie kommunizieren Rechner</a:t>
            </a:r>
          </a:p>
          <a:p>
            <a:pPr algn="ctr"/>
            <a:r>
              <a:rPr lang="de-DE" b="1">
                <a:latin typeface="Courier New" pitchFamily="-1" charset="0"/>
              </a:rPr>
              <a:t>im Internet miteinander?</a:t>
            </a:r>
          </a:p>
        </p:txBody>
      </p:sp>
      <p:sp>
        <p:nvSpPr>
          <p:cNvPr id="21508" name="Text Box 11"/>
          <p:cNvSpPr txBox="1">
            <a:spLocks noChangeArrowheads="1"/>
          </p:cNvSpPr>
          <p:nvPr/>
        </p:nvSpPr>
        <p:spPr bwMode="auto">
          <a:xfrm>
            <a:off x="0" y="1219200"/>
            <a:ext cx="89154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de-DE" sz="1700" b="1">
                <a:latin typeface="Courier New" pitchFamily="-1" charset="0"/>
              </a:rPr>
              <a:t>Das Internet bietet verschiedene </a:t>
            </a:r>
            <a:r>
              <a:rPr lang="de-DE" sz="1700" b="1">
                <a:solidFill>
                  <a:srgbClr val="FF0000"/>
                </a:solidFill>
                <a:latin typeface="Courier New" pitchFamily="-1" charset="0"/>
              </a:rPr>
              <a:t>Dienste </a:t>
            </a:r>
            <a:r>
              <a:rPr lang="de-DE" sz="1700" b="1">
                <a:latin typeface="Courier New" pitchFamily="-1" charset="0"/>
              </a:rPr>
              <a:t>an;</a:t>
            </a:r>
            <a:endParaRPr lang="de-DE" sz="1700" b="1">
              <a:solidFill>
                <a:srgbClr val="FF0000"/>
              </a:solidFill>
              <a:latin typeface="Courier New" pitchFamily="-1" charset="0"/>
            </a:endParaRPr>
          </a:p>
          <a:p>
            <a:r>
              <a:rPr lang="de-DE" sz="1700" b="1">
                <a:latin typeface="Courier New" pitchFamily="-1" charset="0"/>
              </a:rPr>
              <a:t>Diese benutzen unterschiedliche </a:t>
            </a:r>
            <a:r>
              <a:rPr lang="de-DE" sz="1700" b="1">
                <a:solidFill>
                  <a:srgbClr val="FF0000"/>
                </a:solidFill>
                <a:latin typeface="Courier New" pitchFamily="-1" charset="0"/>
              </a:rPr>
              <a:t>Protokolle</a:t>
            </a:r>
            <a:r>
              <a:rPr lang="de-DE" sz="1700" b="1">
                <a:latin typeface="Courier New" pitchFamily="-1" charset="0"/>
              </a:rPr>
              <a:t> („Sprachen“):</a:t>
            </a:r>
          </a:p>
        </p:txBody>
      </p:sp>
      <p:graphicFrame>
        <p:nvGraphicFramePr>
          <p:cNvPr id="23599" name="Group 47"/>
          <p:cNvGraphicFramePr>
            <a:graphicFrameLocks noGrp="1"/>
          </p:cNvGraphicFramePr>
          <p:nvPr/>
        </p:nvGraphicFramePr>
        <p:xfrm>
          <a:off x="609600" y="2000250"/>
          <a:ext cx="7924800" cy="2667000"/>
        </p:xfrm>
        <a:graphic>
          <a:graphicData uri="http://schemas.openxmlformats.org/drawingml/2006/table">
            <a:tbl>
              <a:tblPr/>
              <a:tblGrid>
                <a:gridCol w="5384800"/>
                <a:gridCol w="2540000"/>
              </a:tblGrid>
              <a:tr h="381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urier New" charset="0"/>
                        </a:rPr>
                        <a:t>Dienst</a:t>
                      </a:r>
                    </a:p>
                  </a:txBody>
                  <a:tcPr marL="121920" marR="121920"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urier New" charset="0"/>
                        </a:rPr>
                        <a:t>Protokoll</a:t>
                      </a:r>
                    </a:p>
                  </a:txBody>
                  <a:tcPr marL="121920" marR="121920"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WWW (World Wide Web)</a:t>
                      </a:r>
                    </a:p>
                  </a:txBody>
                  <a:tcPr marL="121920" marR="121920"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HTTP</a:t>
                      </a:r>
                    </a:p>
                  </a:txBody>
                  <a:tcPr marL="121920" marR="121920"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E-Mail</a:t>
                      </a:r>
                    </a:p>
                  </a:txBody>
                  <a:tcPr marL="121920" marR="121920"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SMTP/POP3/IMAP</a:t>
                      </a:r>
                    </a:p>
                  </a:txBody>
                  <a:tcPr marL="121920" marR="121920"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FTP (File Transfer Protocol)</a:t>
                      </a:r>
                    </a:p>
                  </a:txBody>
                  <a:tcPr marL="121920" marR="121920"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FTP</a:t>
                      </a:r>
                    </a:p>
                  </a:txBody>
                  <a:tcPr marL="121920" marR="121920"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News</a:t>
                      </a:r>
                    </a:p>
                  </a:txBody>
                  <a:tcPr marL="121920" marR="121920"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NNTP</a:t>
                      </a:r>
                    </a:p>
                  </a:txBody>
                  <a:tcPr marL="121920" marR="121920"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SSH</a:t>
                      </a:r>
                    </a:p>
                  </a:txBody>
                  <a:tcPr marL="121920" marR="121920"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SSH</a:t>
                      </a:r>
                    </a:p>
                  </a:txBody>
                  <a:tcPr marL="121920" marR="121920"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(..., z.B. APIs)</a:t>
                      </a:r>
                    </a:p>
                  </a:txBody>
                  <a:tcPr marL="121920" marR="121920"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urier New" charset="0"/>
                      </a:endParaRPr>
                    </a:p>
                  </a:txBody>
                  <a:tcPr marL="121920" marR="121920"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endParaRPr lang="de-DE"/>
          </a:p>
        </p:txBody>
      </p:sp>
      <p:sp>
        <p:nvSpPr>
          <p:cNvPr id="23555" name="Text Box 10"/>
          <p:cNvSpPr txBox="1">
            <a:spLocks noChangeArrowheads="1"/>
          </p:cNvSpPr>
          <p:nvPr/>
        </p:nvSpPr>
        <p:spPr bwMode="auto">
          <a:xfrm>
            <a:off x="1905000" y="381000"/>
            <a:ext cx="498633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b="1">
                <a:latin typeface="Courier New" pitchFamily="-1" charset="0"/>
              </a:rPr>
              <a:t>Wie kommunizieren Rechner</a:t>
            </a:r>
          </a:p>
          <a:p>
            <a:pPr algn="ctr"/>
            <a:r>
              <a:rPr lang="de-DE" b="1">
                <a:latin typeface="Courier New" pitchFamily="-1" charset="0"/>
              </a:rPr>
              <a:t>im Internet miteinander?</a:t>
            </a:r>
          </a:p>
        </p:txBody>
      </p:sp>
      <p:sp>
        <p:nvSpPr>
          <p:cNvPr id="23556" name="Text Box 11"/>
          <p:cNvSpPr txBox="1">
            <a:spLocks noChangeArrowheads="1"/>
          </p:cNvSpPr>
          <p:nvPr/>
        </p:nvSpPr>
        <p:spPr bwMode="auto">
          <a:xfrm>
            <a:off x="0" y="1219200"/>
            <a:ext cx="89154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de-DE" sz="1700" b="1">
                <a:latin typeface="Courier New" pitchFamily="-1" charset="0"/>
              </a:rPr>
              <a:t>Das Internet bietet verschiedene </a:t>
            </a:r>
            <a:r>
              <a:rPr lang="de-DE" sz="1700" b="1">
                <a:solidFill>
                  <a:srgbClr val="FF0000"/>
                </a:solidFill>
                <a:latin typeface="Courier New" pitchFamily="-1" charset="0"/>
              </a:rPr>
              <a:t>Dienste </a:t>
            </a:r>
            <a:r>
              <a:rPr lang="de-DE" sz="1700" b="1">
                <a:latin typeface="Courier New" pitchFamily="-1" charset="0"/>
              </a:rPr>
              <a:t>an;</a:t>
            </a:r>
            <a:endParaRPr lang="de-DE" sz="1700" b="1">
              <a:solidFill>
                <a:srgbClr val="FF0000"/>
              </a:solidFill>
              <a:latin typeface="Courier New" pitchFamily="-1" charset="0"/>
            </a:endParaRPr>
          </a:p>
          <a:p>
            <a:r>
              <a:rPr lang="de-DE" sz="1700" b="1">
                <a:latin typeface="Courier New" pitchFamily="-1" charset="0"/>
              </a:rPr>
              <a:t>Diese benutzen unterschiedliche </a:t>
            </a:r>
            <a:r>
              <a:rPr lang="de-DE" sz="1700" b="1">
                <a:solidFill>
                  <a:srgbClr val="FF0000"/>
                </a:solidFill>
                <a:latin typeface="Courier New" pitchFamily="-1" charset="0"/>
              </a:rPr>
              <a:t>Protokolle</a:t>
            </a:r>
            <a:r>
              <a:rPr lang="de-DE" sz="1700" b="1">
                <a:latin typeface="Courier New" pitchFamily="-1" charset="0"/>
              </a:rPr>
              <a:t> („Sprachen“):</a:t>
            </a:r>
          </a:p>
        </p:txBody>
      </p:sp>
      <p:graphicFrame>
        <p:nvGraphicFramePr>
          <p:cNvPr id="23599" name="Group 47"/>
          <p:cNvGraphicFramePr>
            <a:graphicFrameLocks noGrp="1"/>
          </p:cNvGraphicFramePr>
          <p:nvPr/>
        </p:nvGraphicFramePr>
        <p:xfrm>
          <a:off x="609600" y="2000250"/>
          <a:ext cx="7924800" cy="2667000"/>
        </p:xfrm>
        <a:graphic>
          <a:graphicData uri="http://schemas.openxmlformats.org/drawingml/2006/table">
            <a:tbl>
              <a:tblPr/>
              <a:tblGrid>
                <a:gridCol w="5384800"/>
                <a:gridCol w="2540000"/>
              </a:tblGrid>
              <a:tr h="381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urier New" charset="0"/>
                        </a:rPr>
                        <a:t>Dienst</a:t>
                      </a:r>
                    </a:p>
                  </a:txBody>
                  <a:tcPr marL="121920" marR="121920"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urier New" charset="0"/>
                        </a:rPr>
                        <a:t>Protokoll</a:t>
                      </a:r>
                    </a:p>
                  </a:txBody>
                  <a:tcPr marL="121920" marR="121920"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WWW (World Wide Web)</a:t>
                      </a:r>
                    </a:p>
                  </a:txBody>
                  <a:tcPr marL="121920" marR="121920"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HTTP</a:t>
                      </a:r>
                    </a:p>
                  </a:txBody>
                  <a:tcPr marL="121920" marR="121920"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E-Mail</a:t>
                      </a:r>
                    </a:p>
                  </a:txBody>
                  <a:tcPr marL="121920" marR="121920"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SMTP/POP3/IMAP</a:t>
                      </a:r>
                    </a:p>
                  </a:txBody>
                  <a:tcPr marL="121920" marR="121920"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FTP (File Transfer Protocol)</a:t>
                      </a:r>
                    </a:p>
                  </a:txBody>
                  <a:tcPr marL="121920" marR="121920"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FTP</a:t>
                      </a:r>
                    </a:p>
                  </a:txBody>
                  <a:tcPr marL="121920" marR="121920"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News</a:t>
                      </a:r>
                    </a:p>
                  </a:txBody>
                  <a:tcPr marL="121920" marR="121920"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NNTP</a:t>
                      </a:r>
                    </a:p>
                  </a:txBody>
                  <a:tcPr marL="121920" marR="121920"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SSH</a:t>
                      </a:r>
                    </a:p>
                  </a:txBody>
                  <a:tcPr marL="121920" marR="121920"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SSH</a:t>
                      </a:r>
                    </a:p>
                  </a:txBody>
                  <a:tcPr marL="121920" marR="121920"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(..., z.B. APIs)</a:t>
                      </a:r>
                    </a:p>
                  </a:txBody>
                  <a:tcPr marL="121920" marR="121920"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urier New" charset="0"/>
                      </a:endParaRPr>
                    </a:p>
                  </a:txBody>
                  <a:tcPr marL="121920" marR="121920"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</a:tr>
            </a:tbl>
          </a:graphicData>
        </a:graphic>
      </p:graphicFrame>
      <p:sp>
        <p:nvSpPr>
          <p:cNvPr id="23577" name="Rechteck 5"/>
          <p:cNvSpPr>
            <a:spLocks noChangeArrowheads="1"/>
          </p:cNvSpPr>
          <p:nvPr/>
        </p:nvSpPr>
        <p:spPr bwMode="auto">
          <a:xfrm>
            <a:off x="533400" y="2374900"/>
            <a:ext cx="8077200" cy="419100"/>
          </a:xfrm>
          <a:prstGeom prst="rect">
            <a:avLst/>
          </a:prstGeom>
          <a:noFill/>
          <a:ln w="73025">
            <a:solidFill>
              <a:srgbClr val="FF0000"/>
            </a:solidFill>
            <a:round/>
            <a:headEnd type="triangle" w="lg" len="lg"/>
            <a:tailEnd type="triangle" w="lg" len="lg"/>
          </a:ln>
        </p:spPr>
        <p:txBody>
          <a:bodyPr>
            <a:prstTxWarp prst="textNoShape">
              <a:avLst/>
            </a:prstTxWarp>
          </a:bodyPr>
          <a:lstStyle/>
          <a:p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7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endParaRPr lang="de-DE"/>
          </a:p>
        </p:txBody>
      </p:sp>
      <p:sp>
        <p:nvSpPr>
          <p:cNvPr id="25608" name="Text Box 8"/>
          <p:cNvSpPr txBox="1">
            <a:spLocks noChangeArrowheads="1"/>
          </p:cNvSpPr>
          <p:nvPr/>
        </p:nvSpPr>
        <p:spPr bwMode="auto">
          <a:xfrm>
            <a:off x="9021763" y="0"/>
            <a:ext cx="1841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sp>
        <p:nvSpPr>
          <p:cNvPr id="25609" name="Text Box 11"/>
          <p:cNvSpPr txBox="1">
            <a:spLocks noChangeArrowheads="1"/>
          </p:cNvSpPr>
          <p:nvPr/>
        </p:nvSpPr>
        <p:spPr bwMode="auto">
          <a:xfrm>
            <a:off x="533400" y="1219200"/>
            <a:ext cx="74676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de-DE" sz="1800" b="1">
                <a:solidFill>
                  <a:schemeClr val="bg2"/>
                </a:solidFill>
                <a:latin typeface="Courier New" pitchFamily="-1" charset="0"/>
              </a:rPr>
              <a:t>Dienst: WWW (World Wide Web)</a:t>
            </a:r>
          </a:p>
        </p:txBody>
      </p:sp>
      <p:cxnSp>
        <p:nvCxnSpPr>
          <p:cNvPr id="25610" name="AutoShape 24"/>
          <p:cNvCxnSpPr>
            <a:cxnSpLocks noChangeShapeType="1"/>
          </p:cNvCxnSpPr>
          <p:nvPr/>
        </p:nvCxnSpPr>
        <p:spPr bwMode="auto">
          <a:xfrm flipH="1">
            <a:off x="2097088" y="4672013"/>
            <a:ext cx="4405312" cy="6350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 type="triangle" w="lg" len="lg"/>
            <a:tailEnd type="triangle" w="lg" len="lg"/>
          </a:ln>
        </p:spPr>
      </p:cxnSp>
      <p:cxnSp>
        <p:nvCxnSpPr>
          <p:cNvPr id="25611" name="AutoShape 25"/>
          <p:cNvCxnSpPr>
            <a:cxnSpLocks noChangeShapeType="1"/>
          </p:cNvCxnSpPr>
          <p:nvPr/>
        </p:nvCxnSpPr>
        <p:spPr bwMode="auto">
          <a:xfrm flipH="1" flipV="1">
            <a:off x="2235200" y="4914900"/>
            <a:ext cx="4267200" cy="671513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 type="triangle" w="lg" len="lg"/>
            <a:tailEnd type="triangle" w="lg" len="lg"/>
          </a:ln>
        </p:spPr>
      </p:cxnSp>
      <p:sp>
        <p:nvSpPr>
          <p:cNvPr id="25612" name="Text Box 26"/>
          <p:cNvSpPr txBox="1">
            <a:spLocks noChangeArrowheads="1"/>
          </p:cNvSpPr>
          <p:nvPr/>
        </p:nvSpPr>
        <p:spPr bwMode="auto">
          <a:xfrm>
            <a:off x="4141788" y="2114550"/>
            <a:ext cx="6477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200">
                <a:latin typeface="Courier New" pitchFamily="-1" charset="0"/>
              </a:rPr>
              <a:t>Daten</a:t>
            </a:r>
          </a:p>
        </p:txBody>
      </p:sp>
      <p:sp>
        <p:nvSpPr>
          <p:cNvPr id="25613" name="Text Box 27"/>
          <p:cNvSpPr txBox="1">
            <a:spLocks noChangeArrowheads="1"/>
          </p:cNvSpPr>
          <p:nvPr/>
        </p:nvSpPr>
        <p:spPr bwMode="auto">
          <a:xfrm>
            <a:off x="4141788" y="3143250"/>
            <a:ext cx="6477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200">
                <a:latin typeface="Courier New" pitchFamily="-1" charset="0"/>
              </a:rPr>
              <a:t>Daten</a:t>
            </a:r>
          </a:p>
        </p:txBody>
      </p:sp>
      <p:sp>
        <p:nvSpPr>
          <p:cNvPr id="25614" name="Text Box 28"/>
          <p:cNvSpPr txBox="1">
            <a:spLocks noChangeArrowheads="1"/>
          </p:cNvSpPr>
          <p:nvPr/>
        </p:nvSpPr>
        <p:spPr bwMode="auto">
          <a:xfrm>
            <a:off x="4141788" y="3714750"/>
            <a:ext cx="6477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200">
                <a:latin typeface="Courier New" pitchFamily="-1" charset="0"/>
              </a:rPr>
              <a:t>Daten</a:t>
            </a:r>
          </a:p>
        </p:txBody>
      </p:sp>
      <p:sp>
        <p:nvSpPr>
          <p:cNvPr id="25615" name="Text Box 29"/>
          <p:cNvSpPr txBox="1">
            <a:spLocks noChangeArrowheads="1"/>
          </p:cNvSpPr>
          <p:nvPr/>
        </p:nvSpPr>
        <p:spPr bwMode="auto">
          <a:xfrm>
            <a:off x="4141788" y="4400550"/>
            <a:ext cx="6477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200">
                <a:latin typeface="Courier New" pitchFamily="-1" charset="0"/>
              </a:rPr>
              <a:t>Daten</a:t>
            </a:r>
          </a:p>
        </p:txBody>
      </p:sp>
      <p:sp>
        <p:nvSpPr>
          <p:cNvPr id="25616" name="Text Box 30"/>
          <p:cNvSpPr txBox="1">
            <a:spLocks noChangeArrowheads="1"/>
          </p:cNvSpPr>
          <p:nvPr/>
        </p:nvSpPr>
        <p:spPr bwMode="auto">
          <a:xfrm>
            <a:off x="4141788" y="5051425"/>
            <a:ext cx="64770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200">
                <a:latin typeface="Courier New" pitchFamily="-1" charset="0"/>
              </a:rPr>
              <a:t>Daten</a:t>
            </a:r>
          </a:p>
        </p:txBody>
      </p:sp>
      <p:sp>
        <p:nvSpPr>
          <p:cNvPr id="25631" name="Text Box 36"/>
          <p:cNvSpPr txBox="1">
            <a:spLocks noChangeArrowheads="1"/>
          </p:cNvSpPr>
          <p:nvPr/>
        </p:nvSpPr>
        <p:spPr bwMode="auto">
          <a:xfrm>
            <a:off x="609600" y="5039626"/>
            <a:ext cx="1570038" cy="368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800" b="1">
                <a:latin typeface="Courier New" pitchFamily="-1" charset="0"/>
              </a:rPr>
              <a:t>WWW-Server</a:t>
            </a:r>
          </a:p>
        </p:txBody>
      </p:sp>
      <p:sp>
        <p:nvSpPr>
          <p:cNvPr id="25618" name="Line 38"/>
          <p:cNvSpPr>
            <a:spLocks noChangeShapeType="1"/>
          </p:cNvSpPr>
          <p:nvPr/>
        </p:nvSpPr>
        <p:spPr bwMode="auto">
          <a:xfrm flipH="1">
            <a:off x="2032000" y="3771900"/>
            <a:ext cx="4470400" cy="7429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lg" len="lg"/>
            <a:tailEnd type="triangle" w="lg" len="lg"/>
          </a:ln>
        </p:spPr>
        <p:txBody>
          <a:bodyPr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619" name="Line 39"/>
          <p:cNvSpPr>
            <a:spLocks noChangeShapeType="1"/>
          </p:cNvSpPr>
          <p:nvPr/>
        </p:nvSpPr>
        <p:spPr bwMode="auto">
          <a:xfrm flipH="1">
            <a:off x="2032000" y="2857500"/>
            <a:ext cx="4470400" cy="15430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lg" len="lg"/>
            <a:tailEnd type="triangle" w="lg" len="lg"/>
          </a:ln>
        </p:spPr>
        <p:txBody>
          <a:bodyPr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620" name="Line 40"/>
          <p:cNvSpPr>
            <a:spLocks noChangeShapeType="1"/>
          </p:cNvSpPr>
          <p:nvPr/>
        </p:nvSpPr>
        <p:spPr bwMode="auto">
          <a:xfrm flipH="1">
            <a:off x="1930400" y="1943100"/>
            <a:ext cx="4572000" cy="23431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lg" len="lg"/>
            <a:tailEnd type="triangle" w="lg" len="lg"/>
          </a:ln>
        </p:spPr>
        <p:txBody>
          <a:bodyPr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629" name="Text Box 43"/>
          <p:cNvSpPr txBox="1">
            <a:spLocks noChangeArrowheads="1"/>
          </p:cNvSpPr>
          <p:nvPr/>
        </p:nvSpPr>
        <p:spPr bwMode="auto">
          <a:xfrm>
            <a:off x="914400" y="2618792"/>
            <a:ext cx="1570038" cy="368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800" b="1">
                <a:latin typeface="Courier New" pitchFamily="-1" charset="0"/>
              </a:rPr>
              <a:t>WWW-Server</a:t>
            </a:r>
          </a:p>
        </p:txBody>
      </p:sp>
      <p:sp>
        <p:nvSpPr>
          <p:cNvPr id="25622" name="Line 44"/>
          <p:cNvSpPr>
            <a:spLocks noChangeShapeType="1"/>
          </p:cNvSpPr>
          <p:nvPr/>
        </p:nvSpPr>
        <p:spPr bwMode="auto">
          <a:xfrm flipH="1" flipV="1">
            <a:off x="2436813" y="2857500"/>
            <a:ext cx="4064000" cy="25717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lg" len="lg"/>
            <a:tailEnd type="triangle" w="lg" len="lg"/>
          </a:ln>
        </p:spPr>
        <p:txBody>
          <a:bodyPr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623" name="Line 45"/>
          <p:cNvSpPr>
            <a:spLocks noChangeShapeType="1"/>
          </p:cNvSpPr>
          <p:nvPr/>
        </p:nvSpPr>
        <p:spPr bwMode="auto">
          <a:xfrm flipH="1" flipV="1">
            <a:off x="2540000" y="2571750"/>
            <a:ext cx="4064000" cy="18859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lg" len="lg"/>
            <a:tailEnd type="triangle" w="lg" len="lg"/>
          </a:ln>
        </p:spPr>
        <p:txBody>
          <a:bodyPr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624" name="Line 46"/>
          <p:cNvSpPr>
            <a:spLocks noChangeShapeType="1"/>
          </p:cNvSpPr>
          <p:nvPr/>
        </p:nvSpPr>
        <p:spPr bwMode="auto">
          <a:xfrm flipH="1" flipV="1">
            <a:off x="2540000" y="2400300"/>
            <a:ext cx="3962400" cy="12001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lg" len="lg"/>
            <a:tailEnd type="triangle" w="lg" len="lg"/>
          </a:ln>
        </p:spPr>
        <p:txBody>
          <a:bodyPr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625" name="Line 47"/>
          <p:cNvSpPr>
            <a:spLocks noChangeShapeType="1"/>
          </p:cNvSpPr>
          <p:nvPr/>
        </p:nvSpPr>
        <p:spPr bwMode="auto">
          <a:xfrm flipH="1" flipV="1">
            <a:off x="2540000" y="2286000"/>
            <a:ext cx="38608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lg" len="lg"/>
            <a:tailEnd type="triangle" w="lg" len="lg"/>
          </a:ln>
        </p:spPr>
        <p:txBody>
          <a:bodyPr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626" name="Line 48"/>
          <p:cNvSpPr>
            <a:spLocks noChangeShapeType="1"/>
          </p:cNvSpPr>
          <p:nvPr/>
        </p:nvSpPr>
        <p:spPr bwMode="auto">
          <a:xfrm flipH="1">
            <a:off x="2438400" y="1885950"/>
            <a:ext cx="3962400" cy="2857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lg" len="lg"/>
            <a:tailEnd type="triangle" w="lg" len="lg"/>
          </a:ln>
        </p:spPr>
        <p:txBody>
          <a:bodyPr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627" name="Text Box 10"/>
          <p:cNvSpPr txBox="1">
            <a:spLocks noChangeArrowheads="1"/>
          </p:cNvSpPr>
          <p:nvPr/>
        </p:nvSpPr>
        <p:spPr bwMode="auto">
          <a:xfrm>
            <a:off x="1905000" y="381000"/>
            <a:ext cx="498633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b="1">
                <a:latin typeface="Courier New" pitchFamily="-1" charset="0"/>
              </a:rPr>
              <a:t>Wie kommunizieren Rechner</a:t>
            </a:r>
          </a:p>
          <a:p>
            <a:pPr algn="ctr"/>
            <a:r>
              <a:rPr lang="de-DE" b="1">
                <a:latin typeface="Courier New" pitchFamily="-1" charset="0"/>
              </a:rPr>
              <a:t>im Internet miteinander?</a:t>
            </a:r>
          </a:p>
        </p:txBody>
      </p:sp>
      <p:pic>
        <p:nvPicPr>
          <p:cNvPr id="32" name="Bild 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1524000"/>
            <a:ext cx="1206500" cy="1054420"/>
          </a:xfrm>
          <a:prstGeom prst="rect">
            <a:avLst/>
          </a:prstGeom>
        </p:spPr>
      </p:pic>
      <p:pic>
        <p:nvPicPr>
          <p:cNvPr id="33" name="Bild 3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4038600"/>
            <a:ext cx="1206500" cy="1054420"/>
          </a:xfrm>
          <a:prstGeom prst="rect">
            <a:avLst/>
          </a:prstGeom>
        </p:spPr>
      </p:pic>
      <p:pic>
        <p:nvPicPr>
          <p:cNvPr id="34" name="Bild 3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5600" y="1447800"/>
            <a:ext cx="1138205" cy="840785"/>
          </a:xfrm>
          <a:prstGeom prst="rect">
            <a:avLst/>
          </a:prstGeom>
        </p:spPr>
      </p:pic>
      <p:pic>
        <p:nvPicPr>
          <p:cNvPr id="35" name="Bild 3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29400" y="2362200"/>
            <a:ext cx="1138205" cy="840785"/>
          </a:xfrm>
          <a:prstGeom prst="rect">
            <a:avLst/>
          </a:prstGeom>
        </p:spPr>
      </p:pic>
      <p:pic>
        <p:nvPicPr>
          <p:cNvPr id="36" name="Bild 3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29400" y="3276600"/>
            <a:ext cx="1138205" cy="840785"/>
          </a:xfrm>
          <a:prstGeom prst="rect">
            <a:avLst/>
          </a:prstGeom>
        </p:spPr>
      </p:pic>
      <p:pic>
        <p:nvPicPr>
          <p:cNvPr id="37" name="Bild 3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29400" y="4191000"/>
            <a:ext cx="1138205" cy="840785"/>
          </a:xfrm>
          <a:prstGeom prst="rect">
            <a:avLst/>
          </a:prstGeom>
        </p:spPr>
      </p:pic>
      <p:pic>
        <p:nvPicPr>
          <p:cNvPr id="38" name="Bild 3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29400" y="5105400"/>
            <a:ext cx="1138205" cy="8407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endParaRPr lang="de-DE"/>
          </a:p>
        </p:txBody>
      </p:sp>
      <p:sp>
        <p:nvSpPr>
          <p:cNvPr id="27651" name="Text Box 10"/>
          <p:cNvSpPr txBox="1">
            <a:spLocks noChangeArrowheads="1"/>
          </p:cNvSpPr>
          <p:nvPr/>
        </p:nvSpPr>
        <p:spPr bwMode="auto">
          <a:xfrm>
            <a:off x="1905000" y="381000"/>
            <a:ext cx="498633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b="1">
                <a:latin typeface="Courier New" pitchFamily="-1" charset="0"/>
              </a:rPr>
              <a:t>Wie kommunizieren Rechner</a:t>
            </a:r>
          </a:p>
          <a:p>
            <a:pPr algn="ctr"/>
            <a:r>
              <a:rPr lang="de-DE" b="1">
                <a:latin typeface="Courier New" pitchFamily="-1" charset="0"/>
              </a:rPr>
              <a:t>im Internet miteinander?</a:t>
            </a:r>
          </a:p>
        </p:txBody>
      </p:sp>
      <p:sp>
        <p:nvSpPr>
          <p:cNvPr id="27652" name="Text Box 11"/>
          <p:cNvSpPr txBox="1">
            <a:spLocks noChangeArrowheads="1"/>
          </p:cNvSpPr>
          <p:nvPr/>
        </p:nvSpPr>
        <p:spPr bwMode="auto">
          <a:xfrm>
            <a:off x="0" y="1219200"/>
            <a:ext cx="89154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de-DE" sz="1700" b="1">
                <a:latin typeface="Courier New" pitchFamily="-1" charset="0"/>
              </a:rPr>
              <a:t>Das Internet bietet verschiedene </a:t>
            </a:r>
            <a:r>
              <a:rPr lang="de-DE" sz="1700" b="1">
                <a:solidFill>
                  <a:srgbClr val="FF0000"/>
                </a:solidFill>
                <a:latin typeface="Courier New" pitchFamily="-1" charset="0"/>
              </a:rPr>
              <a:t>Dienste </a:t>
            </a:r>
            <a:r>
              <a:rPr lang="de-DE" sz="1700" b="1">
                <a:latin typeface="Courier New" pitchFamily="-1" charset="0"/>
              </a:rPr>
              <a:t>an;</a:t>
            </a:r>
            <a:endParaRPr lang="de-DE" sz="1700" b="1">
              <a:solidFill>
                <a:srgbClr val="FF0000"/>
              </a:solidFill>
              <a:latin typeface="Courier New" pitchFamily="-1" charset="0"/>
            </a:endParaRPr>
          </a:p>
          <a:p>
            <a:r>
              <a:rPr lang="de-DE" sz="1700" b="1">
                <a:latin typeface="Courier New" pitchFamily="-1" charset="0"/>
              </a:rPr>
              <a:t>Diese benutzen unterschiedliche </a:t>
            </a:r>
            <a:r>
              <a:rPr lang="de-DE" sz="1700" b="1">
                <a:solidFill>
                  <a:srgbClr val="FF0000"/>
                </a:solidFill>
                <a:latin typeface="Courier New" pitchFamily="-1" charset="0"/>
              </a:rPr>
              <a:t>Protokolle</a:t>
            </a:r>
            <a:r>
              <a:rPr lang="de-DE" sz="1700" b="1">
                <a:latin typeface="Courier New" pitchFamily="-1" charset="0"/>
              </a:rPr>
              <a:t> („Sprachen“):</a:t>
            </a:r>
          </a:p>
        </p:txBody>
      </p:sp>
      <p:graphicFrame>
        <p:nvGraphicFramePr>
          <p:cNvPr id="23599" name="Group 47"/>
          <p:cNvGraphicFramePr>
            <a:graphicFrameLocks noGrp="1"/>
          </p:cNvGraphicFramePr>
          <p:nvPr/>
        </p:nvGraphicFramePr>
        <p:xfrm>
          <a:off x="609600" y="2000250"/>
          <a:ext cx="7924800" cy="2667000"/>
        </p:xfrm>
        <a:graphic>
          <a:graphicData uri="http://schemas.openxmlformats.org/drawingml/2006/table">
            <a:tbl>
              <a:tblPr/>
              <a:tblGrid>
                <a:gridCol w="5384800"/>
                <a:gridCol w="2540000"/>
              </a:tblGrid>
              <a:tr h="381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urier New" charset="0"/>
                        </a:rPr>
                        <a:t>Dienst</a:t>
                      </a:r>
                    </a:p>
                  </a:txBody>
                  <a:tcPr marL="121920" marR="121920"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urier New" charset="0"/>
                        </a:rPr>
                        <a:t>Protokoll</a:t>
                      </a:r>
                    </a:p>
                  </a:txBody>
                  <a:tcPr marL="121920" marR="121920"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WWW (World Wide Web)</a:t>
                      </a:r>
                    </a:p>
                  </a:txBody>
                  <a:tcPr marL="121920" marR="121920"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HTTP</a:t>
                      </a:r>
                    </a:p>
                  </a:txBody>
                  <a:tcPr marL="121920" marR="121920"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E-Mail</a:t>
                      </a:r>
                    </a:p>
                  </a:txBody>
                  <a:tcPr marL="121920" marR="121920"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SMTP/POP3/IMAP</a:t>
                      </a:r>
                    </a:p>
                  </a:txBody>
                  <a:tcPr marL="121920" marR="121920"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FTP (File Transfer Protocol)</a:t>
                      </a:r>
                    </a:p>
                  </a:txBody>
                  <a:tcPr marL="121920" marR="121920"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FTP</a:t>
                      </a:r>
                    </a:p>
                  </a:txBody>
                  <a:tcPr marL="121920" marR="121920"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News</a:t>
                      </a:r>
                    </a:p>
                  </a:txBody>
                  <a:tcPr marL="121920" marR="121920"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NNTP</a:t>
                      </a:r>
                    </a:p>
                  </a:txBody>
                  <a:tcPr marL="121920" marR="121920"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SSH</a:t>
                      </a:r>
                    </a:p>
                  </a:txBody>
                  <a:tcPr marL="121920" marR="121920"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SSH</a:t>
                      </a:r>
                    </a:p>
                  </a:txBody>
                  <a:tcPr marL="121920" marR="121920"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(..., z.B. APIs)</a:t>
                      </a:r>
                    </a:p>
                  </a:txBody>
                  <a:tcPr marL="121920" marR="121920"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urier New" charset="0"/>
                      </a:endParaRPr>
                    </a:p>
                  </a:txBody>
                  <a:tcPr marL="121920" marR="121920"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</a:tr>
            </a:tbl>
          </a:graphicData>
        </a:graphic>
      </p:graphicFrame>
      <p:sp>
        <p:nvSpPr>
          <p:cNvPr id="27673" name="Rechteck 5"/>
          <p:cNvSpPr>
            <a:spLocks noChangeArrowheads="1"/>
          </p:cNvSpPr>
          <p:nvPr/>
        </p:nvSpPr>
        <p:spPr bwMode="auto">
          <a:xfrm>
            <a:off x="533400" y="2743200"/>
            <a:ext cx="8077200" cy="419100"/>
          </a:xfrm>
          <a:prstGeom prst="rect">
            <a:avLst/>
          </a:prstGeom>
          <a:noFill/>
          <a:ln w="73025">
            <a:solidFill>
              <a:srgbClr val="FF0000"/>
            </a:solidFill>
            <a:round/>
            <a:headEnd type="triangle" w="lg" len="lg"/>
            <a:tailEnd type="triangle" w="lg" len="lg"/>
          </a:ln>
        </p:spPr>
        <p:txBody>
          <a:bodyPr>
            <a:prstTxWarp prst="textNoShape">
              <a:avLst/>
            </a:prstTxWarp>
          </a:bodyPr>
          <a:lstStyle/>
          <a:p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endParaRPr lang="de-DE"/>
          </a:p>
        </p:txBody>
      </p:sp>
      <p:sp>
        <p:nvSpPr>
          <p:cNvPr id="29700" name="Text Box 8"/>
          <p:cNvSpPr txBox="1">
            <a:spLocks noChangeArrowheads="1"/>
          </p:cNvSpPr>
          <p:nvPr/>
        </p:nvSpPr>
        <p:spPr bwMode="auto">
          <a:xfrm>
            <a:off x="9021763" y="0"/>
            <a:ext cx="1841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sp>
        <p:nvSpPr>
          <p:cNvPr id="29719" name="Text Box 14"/>
          <p:cNvSpPr txBox="1">
            <a:spLocks noChangeArrowheads="1"/>
          </p:cNvSpPr>
          <p:nvPr/>
        </p:nvSpPr>
        <p:spPr bwMode="auto">
          <a:xfrm>
            <a:off x="985838" y="3496358"/>
            <a:ext cx="2678112" cy="553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sz="1800" b="1">
                <a:latin typeface="Courier New" pitchFamily="-1" charset="0"/>
              </a:rPr>
              <a:t>Mail-Server</a:t>
            </a:r>
          </a:p>
          <a:p>
            <a:pPr algn="ctr"/>
            <a:r>
              <a:rPr lang="de-DE" sz="1200">
                <a:latin typeface="Courier New" pitchFamily="-1" charset="0"/>
              </a:rPr>
              <a:t>z.B. bei web.de, gmx.de ...</a:t>
            </a:r>
          </a:p>
        </p:txBody>
      </p:sp>
      <p:sp>
        <p:nvSpPr>
          <p:cNvPr id="29702" name="Text Box 16"/>
          <p:cNvSpPr txBox="1">
            <a:spLocks noChangeArrowheads="1"/>
          </p:cNvSpPr>
          <p:nvPr/>
        </p:nvSpPr>
        <p:spPr bwMode="auto">
          <a:xfrm>
            <a:off x="7315200" y="2286000"/>
            <a:ext cx="8778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800" b="1">
                <a:latin typeface="Courier New" pitchFamily="-1" charset="0"/>
              </a:rPr>
              <a:t>Fritz</a:t>
            </a:r>
          </a:p>
        </p:txBody>
      </p:sp>
      <p:sp>
        <p:nvSpPr>
          <p:cNvPr id="29703" name="Text Box 17"/>
          <p:cNvSpPr txBox="1">
            <a:spLocks noChangeArrowheads="1"/>
          </p:cNvSpPr>
          <p:nvPr/>
        </p:nvSpPr>
        <p:spPr bwMode="auto">
          <a:xfrm>
            <a:off x="914400" y="4953000"/>
            <a:ext cx="1108075" cy="461963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b="1">
                <a:solidFill>
                  <a:srgbClr val="FF0000"/>
                </a:solidFill>
                <a:latin typeface="Courier New" pitchFamily="-1" charset="0"/>
              </a:rPr>
              <a:t>fritz</a:t>
            </a:r>
          </a:p>
        </p:txBody>
      </p:sp>
      <p:sp>
        <p:nvSpPr>
          <p:cNvPr id="29704" name="Text Box 18"/>
          <p:cNvSpPr txBox="1">
            <a:spLocks noChangeArrowheads="1"/>
          </p:cNvSpPr>
          <p:nvPr/>
        </p:nvSpPr>
        <p:spPr bwMode="auto">
          <a:xfrm>
            <a:off x="3962400" y="4914900"/>
            <a:ext cx="738188" cy="461963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b="1">
                <a:solidFill>
                  <a:srgbClr val="008000"/>
                </a:solidFill>
                <a:latin typeface="Courier New" pitchFamily="-1" charset="0"/>
              </a:rPr>
              <a:t>gmx</a:t>
            </a:r>
          </a:p>
        </p:txBody>
      </p:sp>
      <p:sp>
        <p:nvSpPr>
          <p:cNvPr id="29705" name="Text Box 19"/>
          <p:cNvSpPr txBox="1">
            <a:spLocks noChangeArrowheads="1"/>
          </p:cNvSpPr>
          <p:nvPr/>
        </p:nvSpPr>
        <p:spPr bwMode="auto">
          <a:xfrm>
            <a:off x="2844800" y="4914900"/>
            <a:ext cx="484188" cy="461963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b="1">
                <a:solidFill>
                  <a:srgbClr val="9900CC"/>
                </a:solidFill>
                <a:latin typeface="Arial" pitchFamily="-1" charset="0"/>
              </a:rPr>
              <a:t>@</a:t>
            </a:r>
          </a:p>
        </p:txBody>
      </p:sp>
      <p:sp>
        <p:nvSpPr>
          <p:cNvPr id="29706" name="Text Box 20"/>
          <p:cNvSpPr txBox="1">
            <a:spLocks noChangeArrowheads="1"/>
          </p:cNvSpPr>
          <p:nvPr/>
        </p:nvSpPr>
        <p:spPr bwMode="auto">
          <a:xfrm>
            <a:off x="7620000" y="4914900"/>
            <a:ext cx="554038" cy="461963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b="1">
                <a:solidFill>
                  <a:srgbClr val="0000FF"/>
                </a:solidFill>
                <a:latin typeface="Courier New" pitchFamily="-1" charset="0"/>
              </a:rPr>
              <a:t>de</a:t>
            </a:r>
          </a:p>
        </p:txBody>
      </p:sp>
      <p:sp>
        <p:nvSpPr>
          <p:cNvPr id="29707" name="Text Box 21"/>
          <p:cNvSpPr txBox="1">
            <a:spLocks noChangeArrowheads="1"/>
          </p:cNvSpPr>
          <p:nvPr/>
        </p:nvSpPr>
        <p:spPr bwMode="auto">
          <a:xfrm>
            <a:off x="7010400" y="4914900"/>
            <a:ext cx="369888" cy="461963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b="1">
                <a:latin typeface="Courier New" pitchFamily="-1" charset="0"/>
              </a:rPr>
              <a:t>.</a:t>
            </a:r>
          </a:p>
        </p:txBody>
      </p:sp>
      <p:sp>
        <p:nvSpPr>
          <p:cNvPr id="29708" name="Oval 22"/>
          <p:cNvSpPr>
            <a:spLocks noChangeArrowheads="1"/>
          </p:cNvSpPr>
          <p:nvPr/>
        </p:nvSpPr>
        <p:spPr bwMode="auto">
          <a:xfrm>
            <a:off x="6705600" y="1219200"/>
            <a:ext cx="2235200" cy="1466850"/>
          </a:xfrm>
          <a:prstGeom prst="ellipse">
            <a:avLst/>
          </a:prstGeom>
          <a:noFill/>
          <a:ln w="31750">
            <a:solidFill>
              <a:srgbClr val="FF0000"/>
            </a:solidFill>
            <a:round/>
            <a:headEnd/>
            <a:tailEnd type="none" w="lg" len="lg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de-DE"/>
          </a:p>
        </p:txBody>
      </p:sp>
      <p:cxnSp>
        <p:nvCxnSpPr>
          <p:cNvPr id="29709" name="AutoShape 23"/>
          <p:cNvCxnSpPr>
            <a:cxnSpLocks noChangeShapeType="1"/>
            <a:stCxn id="29703" idx="3"/>
            <a:endCxn id="29708" idx="2"/>
          </p:cNvCxnSpPr>
          <p:nvPr/>
        </p:nvCxnSpPr>
        <p:spPr bwMode="auto">
          <a:xfrm flipV="1">
            <a:off x="2022475" y="1952625"/>
            <a:ext cx="4683125" cy="3230563"/>
          </a:xfrm>
          <a:prstGeom prst="curvedConnector3">
            <a:avLst>
              <a:gd name="adj1" fmla="val 50000"/>
            </a:avLst>
          </a:prstGeom>
          <a:noFill/>
          <a:ln w="9525">
            <a:solidFill>
              <a:srgbClr val="FF0000"/>
            </a:solidFill>
            <a:round/>
            <a:headEnd/>
            <a:tailEnd type="none" w="lg" len="lg"/>
          </a:ln>
        </p:spPr>
      </p:cxnSp>
      <p:sp>
        <p:nvSpPr>
          <p:cNvPr id="29710" name="Text Box 24"/>
          <p:cNvSpPr txBox="1">
            <a:spLocks noChangeArrowheads="1"/>
          </p:cNvSpPr>
          <p:nvPr/>
        </p:nvSpPr>
        <p:spPr bwMode="auto">
          <a:xfrm>
            <a:off x="1238250" y="5829300"/>
            <a:ext cx="2954338" cy="369888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800" b="1">
                <a:solidFill>
                  <a:srgbClr val="9900CC"/>
                </a:solidFill>
                <a:latin typeface="Courier New" pitchFamily="-1" charset="0"/>
              </a:rPr>
              <a:t>„at“ (engl.) = „bei“</a:t>
            </a:r>
          </a:p>
        </p:txBody>
      </p:sp>
      <p:cxnSp>
        <p:nvCxnSpPr>
          <p:cNvPr id="29711" name="AutoShape 25"/>
          <p:cNvCxnSpPr>
            <a:cxnSpLocks noChangeShapeType="1"/>
            <a:stCxn id="29705" idx="2"/>
            <a:endCxn id="29710" idx="0"/>
          </p:cNvCxnSpPr>
          <p:nvPr/>
        </p:nvCxnSpPr>
        <p:spPr bwMode="auto">
          <a:xfrm rot="5400000">
            <a:off x="2675732" y="5417344"/>
            <a:ext cx="452437" cy="371475"/>
          </a:xfrm>
          <a:prstGeom prst="straightConnector1">
            <a:avLst/>
          </a:prstGeom>
          <a:noFill/>
          <a:ln w="9525">
            <a:solidFill>
              <a:srgbClr val="9900CC"/>
            </a:solidFill>
            <a:round/>
            <a:headEnd/>
            <a:tailEnd type="none" w="lg" len="lg"/>
          </a:ln>
        </p:spPr>
      </p:cxnSp>
      <p:sp>
        <p:nvSpPr>
          <p:cNvPr id="29712" name="Text Box 26"/>
          <p:cNvSpPr txBox="1">
            <a:spLocks noChangeArrowheads="1"/>
          </p:cNvSpPr>
          <p:nvPr/>
        </p:nvSpPr>
        <p:spPr bwMode="auto">
          <a:xfrm>
            <a:off x="3657600" y="4457700"/>
            <a:ext cx="3924300" cy="369888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800" b="1">
                <a:solidFill>
                  <a:srgbClr val="008000"/>
                </a:solidFill>
                <a:latin typeface="Courier New" pitchFamily="-1" charset="0"/>
              </a:rPr>
              <a:t>„Domain“ (engl.) = „Gebiet“</a:t>
            </a:r>
          </a:p>
        </p:txBody>
      </p:sp>
      <p:sp>
        <p:nvSpPr>
          <p:cNvPr id="29713" name="AutoShape 27"/>
          <p:cNvSpPr>
            <a:spLocks/>
          </p:cNvSpPr>
          <p:nvPr/>
        </p:nvSpPr>
        <p:spPr bwMode="auto">
          <a:xfrm rot="-5400000">
            <a:off x="6031706" y="2774157"/>
            <a:ext cx="230187" cy="4165600"/>
          </a:xfrm>
          <a:prstGeom prst="rightBrace">
            <a:avLst>
              <a:gd name="adj1" fmla="val 84786"/>
              <a:gd name="adj2" fmla="val 50000"/>
            </a:avLst>
          </a:prstGeom>
          <a:noFill/>
          <a:ln w="9525">
            <a:solidFill>
              <a:srgbClr val="008000"/>
            </a:solidFill>
            <a:round/>
            <a:headEnd/>
            <a:tailEnd type="none" w="lg" len="lg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714" name="Text Box 28"/>
          <p:cNvSpPr txBox="1">
            <a:spLocks noChangeArrowheads="1"/>
          </p:cNvSpPr>
          <p:nvPr/>
        </p:nvSpPr>
        <p:spPr bwMode="auto">
          <a:xfrm>
            <a:off x="5959475" y="5829300"/>
            <a:ext cx="2686050" cy="646113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sz="1800" b="1">
                <a:solidFill>
                  <a:srgbClr val="0000FF"/>
                </a:solidFill>
                <a:latin typeface="Courier New" pitchFamily="-1" charset="0"/>
              </a:rPr>
              <a:t>Top-Level-Domain</a:t>
            </a:r>
          </a:p>
          <a:p>
            <a:pPr algn="ctr"/>
            <a:r>
              <a:rPr lang="de-DE" sz="1800" b="1">
                <a:solidFill>
                  <a:srgbClr val="0000FF"/>
                </a:solidFill>
                <a:latin typeface="Courier New" pitchFamily="-1" charset="0"/>
              </a:rPr>
              <a:t>oft: Länderkennung</a:t>
            </a:r>
          </a:p>
        </p:txBody>
      </p:sp>
      <p:sp>
        <p:nvSpPr>
          <p:cNvPr id="29715" name="Line 30"/>
          <p:cNvSpPr>
            <a:spLocks noChangeShapeType="1"/>
          </p:cNvSpPr>
          <p:nvPr/>
        </p:nvSpPr>
        <p:spPr bwMode="auto">
          <a:xfrm>
            <a:off x="8026400" y="5257800"/>
            <a:ext cx="0" cy="628650"/>
          </a:xfrm>
          <a:prstGeom prst="line">
            <a:avLst/>
          </a:prstGeom>
          <a:noFill/>
          <a:ln w="9525">
            <a:solidFill>
              <a:srgbClr val="0000FF"/>
            </a:solidFill>
            <a:round/>
            <a:headEnd/>
            <a:tailEnd type="none" w="lg" len="lg"/>
          </a:ln>
        </p:spPr>
        <p:txBody>
          <a:bodyPr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716" name="Text Box 11"/>
          <p:cNvSpPr txBox="1">
            <a:spLocks noChangeArrowheads="1"/>
          </p:cNvSpPr>
          <p:nvPr/>
        </p:nvSpPr>
        <p:spPr bwMode="auto">
          <a:xfrm>
            <a:off x="533400" y="1219200"/>
            <a:ext cx="74676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de-DE" sz="1800" b="1">
                <a:solidFill>
                  <a:schemeClr val="bg2"/>
                </a:solidFill>
                <a:latin typeface="Courier New" pitchFamily="-1" charset="0"/>
              </a:rPr>
              <a:t>Dienst: E-Mail</a:t>
            </a:r>
          </a:p>
        </p:txBody>
      </p:sp>
      <p:sp>
        <p:nvSpPr>
          <p:cNvPr id="29717" name="Text Box 10"/>
          <p:cNvSpPr txBox="1">
            <a:spLocks noChangeArrowheads="1"/>
          </p:cNvSpPr>
          <p:nvPr/>
        </p:nvSpPr>
        <p:spPr bwMode="auto">
          <a:xfrm>
            <a:off x="1905000" y="381000"/>
            <a:ext cx="498633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b="1">
                <a:latin typeface="Courier New" pitchFamily="-1" charset="0"/>
              </a:rPr>
              <a:t>Wie kommunizieren Rechner</a:t>
            </a:r>
          </a:p>
          <a:p>
            <a:pPr algn="ctr"/>
            <a:r>
              <a:rPr lang="de-DE" b="1">
                <a:latin typeface="Courier New" pitchFamily="-1" charset="0"/>
              </a:rPr>
              <a:t>im Internet miteinander?</a:t>
            </a:r>
          </a:p>
        </p:txBody>
      </p:sp>
      <p:pic>
        <p:nvPicPr>
          <p:cNvPr id="24" name="Bild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0200" y="2438400"/>
            <a:ext cx="1206500" cy="1054420"/>
          </a:xfrm>
          <a:prstGeom prst="rect">
            <a:avLst/>
          </a:prstGeom>
        </p:spPr>
      </p:pic>
      <p:pic>
        <p:nvPicPr>
          <p:cNvPr id="25" name="Bild 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86600" y="1371600"/>
            <a:ext cx="1366805" cy="10096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endParaRPr lang="de-DE"/>
          </a:p>
        </p:txBody>
      </p:sp>
      <p:sp>
        <p:nvSpPr>
          <p:cNvPr id="31748" name="Text Box 8"/>
          <p:cNvSpPr txBox="1">
            <a:spLocks noChangeArrowheads="1"/>
          </p:cNvSpPr>
          <p:nvPr/>
        </p:nvSpPr>
        <p:spPr bwMode="auto">
          <a:xfrm>
            <a:off x="9021763" y="0"/>
            <a:ext cx="1841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sp>
        <p:nvSpPr>
          <p:cNvPr id="31761" name="Text Box 18"/>
          <p:cNvSpPr txBox="1">
            <a:spLocks noChangeArrowheads="1"/>
          </p:cNvSpPr>
          <p:nvPr/>
        </p:nvSpPr>
        <p:spPr bwMode="auto">
          <a:xfrm>
            <a:off x="7086611" y="5791583"/>
            <a:ext cx="1028689" cy="369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800" b="1">
                <a:latin typeface="Courier New" pitchFamily="-1" charset="0"/>
              </a:rPr>
              <a:t>Martha</a:t>
            </a:r>
          </a:p>
        </p:txBody>
      </p:sp>
      <p:sp>
        <p:nvSpPr>
          <p:cNvPr id="31750" name="Line 20"/>
          <p:cNvSpPr>
            <a:spLocks noChangeShapeType="1"/>
          </p:cNvSpPr>
          <p:nvPr/>
        </p:nvSpPr>
        <p:spPr bwMode="auto">
          <a:xfrm>
            <a:off x="7721600" y="2571750"/>
            <a:ext cx="0" cy="2286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lg" len="lg"/>
            <a:tailEnd type="triangle" w="lg" len="lg"/>
          </a:ln>
        </p:spPr>
        <p:txBody>
          <a:bodyPr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1751" name="Line 21"/>
          <p:cNvSpPr>
            <a:spLocks noChangeShapeType="1"/>
          </p:cNvSpPr>
          <p:nvPr/>
        </p:nvSpPr>
        <p:spPr bwMode="auto">
          <a:xfrm flipV="1">
            <a:off x="7112000" y="3371850"/>
            <a:ext cx="1219200" cy="2286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 type="none" w="lg" len="lg"/>
            <a:tailEnd type="none" w="lg" len="lg"/>
          </a:ln>
        </p:spPr>
        <p:txBody>
          <a:bodyPr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1752" name="Line 22"/>
          <p:cNvSpPr>
            <a:spLocks noChangeShapeType="1"/>
          </p:cNvSpPr>
          <p:nvPr/>
        </p:nvSpPr>
        <p:spPr bwMode="auto">
          <a:xfrm flipV="1">
            <a:off x="7112000" y="3714750"/>
            <a:ext cx="1219200" cy="2286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 type="none" w="lg" len="lg"/>
            <a:tailEnd type="none" w="lg" len="lg"/>
          </a:ln>
        </p:spPr>
        <p:txBody>
          <a:bodyPr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1753" name="Text Box 11"/>
          <p:cNvSpPr txBox="1">
            <a:spLocks noChangeArrowheads="1"/>
          </p:cNvSpPr>
          <p:nvPr/>
        </p:nvSpPr>
        <p:spPr bwMode="auto">
          <a:xfrm>
            <a:off x="533400" y="1219200"/>
            <a:ext cx="74676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de-DE" sz="1800" b="1">
                <a:solidFill>
                  <a:schemeClr val="bg2"/>
                </a:solidFill>
                <a:latin typeface="Courier New" pitchFamily="-1" charset="0"/>
              </a:rPr>
              <a:t>Dienst: E-Mail</a:t>
            </a:r>
          </a:p>
        </p:txBody>
      </p:sp>
      <p:sp>
        <p:nvSpPr>
          <p:cNvPr id="31754" name="Text Box 10"/>
          <p:cNvSpPr txBox="1">
            <a:spLocks noChangeArrowheads="1"/>
          </p:cNvSpPr>
          <p:nvPr/>
        </p:nvSpPr>
        <p:spPr bwMode="auto">
          <a:xfrm>
            <a:off x="1905000" y="381000"/>
            <a:ext cx="498633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b="1">
                <a:latin typeface="Courier New" pitchFamily="-1" charset="0"/>
              </a:rPr>
              <a:t>Wie kommunizieren Rechner</a:t>
            </a:r>
          </a:p>
          <a:p>
            <a:pPr algn="ctr"/>
            <a:r>
              <a:rPr lang="de-DE" b="1">
                <a:latin typeface="Courier New" pitchFamily="-1" charset="0"/>
              </a:rPr>
              <a:t>im Internet miteinander?</a:t>
            </a:r>
          </a:p>
        </p:txBody>
      </p:sp>
      <p:sp>
        <p:nvSpPr>
          <p:cNvPr id="31757" name="Text Box 16"/>
          <p:cNvSpPr txBox="1">
            <a:spLocks noChangeArrowheads="1"/>
          </p:cNvSpPr>
          <p:nvPr/>
        </p:nvSpPr>
        <p:spPr bwMode="auto">
          <a:xfrm>
            <a:off x="7315200" y="2286405"/>
            <a:ext cx="877276" cy="3694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800" b="1">
                <a:latin typeface="Courier New" pitchFamily="-1" charset="0"/>
              </a:rPr>
              <a:t>Fritz</a:t>
            </a:r>
          </a:p>
        </p:txBody>
      </p:sp>
      <p:grpSp>
        <p:nvGrpSpPr>
          <p:cNvPr id="19" name="Gruppierung 18"/>
          <p:cNvGrpSpPr/>
          <p:nvPr/>
        </p:nvGrpSpPr>
        <p:grpSpPr>
          <a:xfrm>
            <a:off x="985838" y="2438400"/>
            <a:ext cx="2678112" cy="1611313"/>
            <a:chOff x="985838" y="2438400"/>
            <a:chExt cx="2678112" cy="1611313"/>
          </a:xfrm>
        </p:grpSpPr>
        <p:sp>
          <p:nvSpPr>
            <p:cNvPr id="31759" name="Text Box 14"/>
            <p:cNvSpPr txBox="1">
              <a:spLocks noChangeArrowheads="1"/>
            </p:cNvSpPr>
            <p:nvPr/>
          </p:nvSpPr>
          <p:spPr bwMode="auto">
            <a:xfrm>
              <a:off x="985838" y="3496358"/>
              <a:ext cx="2678112" cy="553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de-DE" sz="1800" b="1">
                  <a:latin typeface="Courier New" pitchFamily="-1" charset="0"/>
                </a:rPr>
                <a:t>Mail-Server</a:t>
              </a:r>
            </a:p>
            <a:p>
              <a:pPr algn="ctr"/>
              <a:r>
                <a:rPr lang="de-DE" sz="1200">
                  <a:latin typeface="Courier New" pitchFamily="-1" charset="0"/>
                </a:rPr>
                <a:t>z.B. bei web.de, gmx.de ...</a:t>
              </a:r>
            </a:p>
          </p:txBody>
        </p:sp>
        <p:pic>
          <p:nvPicPr>
            <p:cNvPr id="18" name="Bild 1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676400" y="2438400"/>
              <a:ext cx="1206500" cy="1054420"/>
            </a:xfrm>
            <a:prstGeom prst="rect">
              <a:avLst/>
            </a:prstGeom>
          </p:spPr>
        </p:pic>
      </p:grpSp>
      <p:pic>
        <p:nvPicPr>
          <p:cNvPr id="20" name="Bild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0400" y="1295400"/>
            <a:ext cx="1416050" cy="1046027"/>
          </a:xfrm>
          <a:prstGeom prst="rect">
            <a:avLst/>
          </a:prstGeom>
        </p:spPr>
      </p:pic>
      <p:pic>
        <p:nvPicPr>
          <p:cNvPr id="21" name="Bild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86600" y="4648200"/>
            <a:ext cx="1460500" cy="115170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endParaRPr lang="de-DE"/>
          </a:p>
        </p:txBody>
      </p:sp>
      <p:sp>
        <p:nvSpPr>
          <p:cNvPr id="33796" name="Text Box 8"/>
          <p:cNvSpPr txBox="1">
            <a:spLocks noChangeArrowheads="1"/>
          </p:cNvSpPr>
          <p:nvPr/>
        </p:nvSpPr>
        <p:spPr bwMode="auto">
          <a:xfrm>
            <a:off x="9021763" y="0"/>
            <a:ext cx="1841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cxnSp>
        <p:nvCxnSpPr>
          <p:cNvPr id="33797" name="AutoShape 19"/>
          <p:cNvCxnSpPr>
            <a:cxnSpLocks noChangeShapeType="1"/>
          </p:cNvCxnSpPr>
          <p:nvPr/>
        </p:nvCxnSpPr>
        <p:spPr bwMode="auto">
          <a:xfrm rot="10800000" flipV="1">
            <a:off x="2384425" y="1900238"/>
            <a:ext cx="4625975" cy="614362"/>
          </a:xfrm>
          <a:prstGeom prst="curvedConnector2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lg" len="lg"/>
          </a:ln>
        </p:spPr>
      </p:cxnSp>
      <p:sp>
        <p:nvSpPr>
          <p:cNvPr id="33798" name="Text Box 21"/>
          <p:cNvSpPr txBox="1">
            <a:spLocks noChangeArrowheads="1"/>
          </p:cNvSpPr>
          <p:nvPr/>
        </p:nvSpPr>
        <p:spPr bwMode="auto">
          <a:xfrm>
            <a:off x="3733800" y="2057400"/>
            <a:ext cx="23161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800" b="1" i="1">
                <a:solidFill>
                  <a:srgbClr val="FF0000"/>
                </a:solidFill>
                <a:latin typeface="Courier New" pitchFamily="-1" charset="0"/>
              </a:rPr>
              <a:t>Schickt Mail an</a:t>
            </a:r>
          </a:p>
          <a:p>
            <a:r>
              <a:rPr lang="de-DE" sz="1800" b="1" i="1">
                <a:solidFill>
                  <a:srgbClr val="FF0000"/>
                </a:solidFill>
                <a:latin typeface="Courier New" pitchFamily="-1" charset="0"/>
              </a:rPr>
              <a:t>Martha@gmx.de</a:t>
            </a:r>
          </a:p>
        </p:txBody>
      </p:sp>
      <p:sp>
        <p:nvSpPr>
          <p:cNvPr id="33808" name="Text Box 18"/>
          <p:cNvSpPr txBox="1">
            <a:spLocks noChangeArrowheads="1"/>
          </p:cNvSpPr>
          <p:nvPr/>
        </p:nvSpPr>
        <p:spPr bwMode="auto">
          <a:xfrm>
            <a:off x="7086611" y="5791583"/>
            <a:ext cx="1028689" cy="369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800" b="1">
                <a:latin typeface="Courier New" pitchFamily="-1" charset="0"/>
              </a:rPr>
              <a:t>Martha</a:t>
            </a:r>
          </a:p>
        </p:txBody>
      </p:sp>
      <p:sp>
        <p:nvSpPr>
          <p:cNvPr id="33806" name="Text Box 16"/>
          <p:cNvSpPr txBox="1">
            <a:spLocks noChangeArrowheads="1"/>
          </p:cNvSpPr>
          <p:nvPr/>
        </p:nvSpPr>
        <p:spPr bwMode="auto">
          <a:xfrm>
            <a:off x="7315200" y="2286405"/>
            <a:ext cx="877276" cy="3694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800" b="1">
                <a:latin typeface="Courier New" pitchFamily="-1" charset="0"/>
              </a:rPr>
              <a:t>Fritz</a:t>
            </a:r>
          </a:p>
        </p:txBody>
      </p:sp>
      <p:sp>
        <p:nvSpPr>
          <p:cNvPr id="33802" name="Text Box 11"/>
          <p:cNvSpPr txBox="1">
            <a:spLocks noChangeArrowheads="1"/>
          </p:cNvSpPr>
          <p:nvPr/>
        </p:nvSpPr>
        <p:spPr bwMode="auto">
          <a:xfrm>
            <a:off x="533400" y="1219200"/>
            <a:ext cx="74676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de-DE" sz="1800" b="1">
                <a:solidFill>
                  <a:schemeClr val="bg2"/>
                </a:solidFill>
                <a:latin typeface="Courier New" pitchFamily="-1" charset="0"/>
              </a:rPr>
              <a:t>Dienst: E-Mail</a:t>
            </a:r>
          </a:p>
        </p:txBody>
      </p:sp>
      <p:sp>
        <p:nvSpPr>
          <p:cNvPr id="33803" name="Text Box 10"/>
          <p:cNvSpPr txBox="1">
            <a:spLocks noChangeArrowheads="1"/>
          </p:cNvSpPr>
          <p:nvPr/>
        </p:nvSpPr>
        <p:spPr bwMode="auto">
          <a:xfrm>
            <a:off x="1905000" y="381000"/>
            <a:ext cx="498633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b="1">
                <a:latin typeface="Courier New" pitchFamily="-1" charset="0"/>
              </a:rPr>
              <a:t>Wie kommunizieren Rechner</a:t>
            </a:r>
          </a:p>
          <a:p>
            <a:pPr algn="ctr"/>
            <a:r>
              <a:rPr lang="de-DE" b="1">
                <a:latin typeface="Courier New" pitchFamily="-1" charset="0"/>
              </a:rPr>
              <a:t>im Internet miteinander?</a:t>
            </a:r>
          </a:p>
        </p:txBody>
      </p:sp>
      <p:grpSp>
        <p:nvGrpSpPr>
          <p:cNvPr id="17" name="Gruppierung 16"/>
          <p:cNvGrpSpPr/>
          <p:nvPr/>
        </p:nvGrpSpPr>
        <p:grpSpPr>
          <a:xfrm>
            <a:off x="985838" y="2503487"/>
            <a:ext cx="2678112" cy="1611313"/>
            <a:chOff x="985838" y="2438400"/>
            <a:chExt cx="2678112" cy="1611313"/>
          </a:xfrm>
        </p:grpSpPr>
        <p:sp>
          <p:nvSpPr>
            <p:cNvPr id="18" name="Text Box 14"/>
            <p:cNvSpPr txBox="1">
              <a:spLocks noChangeArrowheads="1"/>
            </p:cNvSpPr>
            <p:nvPr/>
          </p:nvSpPr>
          <p:spPr bwMode="auto">
            <a:xfrm>
              <a:off x="985838" y="3496358"/>
              <a:ext cx="2678112" cy="553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de-DE" sz="1800" b="1">
                  <a:latin typeface="Courier New" pitchFamily="-1" charset="0"/>
                </a:rPr>
                <a:t>Mail-Server</a:t>
              </a:r>
            </a:p>
            <a:p>
              <a:pPr algn="ctr"/>
              <a:r>
                <a:rPr lang="de-DE" sz="1200">
                  <a:latin typeface="Courier New" pitchFamily="-1" charset="0"/>
                </a:rPr>
                <a:t>z.B. bei web.de, gmx.de ...</a:t>
              </a:r>
            </a:p>
          </p:txBody>
        </p:sp>
        <p:pic>
          <p:nvPicPr>
            <p:cNvPr id="19" name="Bild 1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676400" y="2438400"/>
              <a:ext cx="1206500" cy="1054420"/>
            </a:xfrm>
            <a:prstGeom prst="rect">
              <a:avLst/>
            </a:prstGeom>
          </p:spPr>
        </p:pic>
      </p:grpSp>
      <p:pic>
        <p:nvPicPr>
          <p:cNvPr id="21" name="Bild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86600" y="4648200"/>
            <a:ext cx="1460500" cy="1151709"/>
          </a:xfrm>
          <a:prstGeom prst="rect">
            <a:avLst/>
          </a:prstGeom>
        </p:spPr>
      </p:pic>
      <p:pic>
        <p:nvPicPr>
          <p:cNvPr id="22" name="Bild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86600" y="1371600"/>
            <a:ext cx="1366805" cy="10096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endParaRPr lang="de-DE"/>
          </a:p>
        </p:txBody>
      </p:sp>
      <p:sp>
        <p:nvSpPr>
          <p:cNvPr id="35844" name="Text Box 8"/>
          <p:cNvSpPr txBox="1">
            <a:spLocks noChangeArrowheads="1"/>
          </p:cNvSpPr>
          <p:nvPr/>
        </p:nvSpPr>
        <p:spPr bwMode="auto">
          <a:xfrm>
            <a:off x="9021763" y="0"/>
            <a:ext cx="1841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sp>
        <p:nvSpPr>
          <p:cNvPr id="35845" name="Text Box 21"/>
          <p:cNvSpPr txBox="1">
            <a:spLocks noChangeArrowheads="1"/>
          </p:cNvSpPr>
          <p:nvPr/>
        </p:nvSpPr>
        <p:spPr bwMode="auto">
          <a:xfrm>
            <a:off x="4572000" y="2835275"/>
            <a:ext cx="2968625" cy="922338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800" b="1">
                <a:latin typeface="Courier New" pitchFamily="-1" charset="0"/>
              </a:rPr>
              <a:t>Mail liegt auf der </a:t>
            </a:r>
          </a:p>
          <a:p>
            <a:r>
              <a:rPr lang="de-DE" sz="1800" b="1">
                <a:latin typeface="Courier New" pitchFamily="-1" charset="0"/>
              </a:rPr>
              <a:t>Festplatte des Mail-</a:t>
            </a:r>
          </a:p>
          <a:p>
            <a:r>
              <a:rPr lang="de-DE" sz="1800" b="1">
                <a:latin typeface="Courier New" pitchFamily="-1" charset="0"/>
              </a:rPr>
              <a:t>Servers gmx.de</a:t>
            </a:r>
          </a:p>
        </p:txBody>
      </p:sp>
      <p:cxnSp>
        <p:nvCxnSpPr>
          <p:cNvPr id="35846" name="AutoShape 22"/>
          <p:cNvCxnSpPr>
            <a:cxnSpLocks noChangeShapeType="1"/>
            <a:stCxn id="35845" idx="1"/>
          </p:cNvCxnSpPr>
          <p:nvPr/>
        </p:nvCxnSpPr>
        <p:spPr bwMode="auto">
          <a:xfrm rot="10800000">
            <a:off x="2925763" y="3182938"/>
            <a:ext cx="1646237" cy="114300"/>
          </a:xfrm>
          <a:prstGeom prst="straightConnector1">
            <a:avLst/>
          </a:prstGeom>
          <a:noFill/>
          <a:ln w="9525">
            <a:solidFill>
              <a:schemeClr val="tx2"/>
            </a:solidFill>
            <a:round/>
            <a:headEnd/>
            <a:tailEnd type="triangle" w="lg" len="lg"/>
          </a:ln>
        </p:spPr>
      </p:cxnSp>
      <p:sp>
        <p:nvSpPr>
          <p:cNvPr id="35854" name="Text Box 18"/>
          <p:cNvSpPr txBox="1">
            <a:spLocks noChangeArrowheads="1"/>
          </p:cNvSpPr>
          <p:nvPr/>
        </p:nvSpPr>
        <p:spPr bwMode="auto">
          <a:xfrm>
            <a:off x="7086611" y="5791583"/>
            <a:ext cx="1028689" cy="369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800" b="1">
                <a:latin typeface="Courier New" pitchFamily="-1" charset="0"/>
              </a:rPr>
              <a:t>Martha</a:t>
            </a:r>
          </a:p>
        </p:txBody>
      </p:sp>
      <p:sp>
        <p:nvSpPr>
          <p:cNvPr id="35852" name="Text Box 16"/>
          <p:cNvSpPr txBox="1">
            <a:spLocks noChangeArrowheads="1"/>
          </p:cNvSpPr>
          <p:nvPr/>
        </p:nvSpPr>
        <p:spPr bwMode="auto">
          <a:xfrm>
            <a:off x="7315200" y="2286405"/>
            <a:ext cx="877276" cy="3694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800" b="1">
                <a:latin typeface="Courier New" pitchFamily="-1" charset="0"/>
              </a:rPr>
              <a:t>Fritz</a:t>
            </a:r>
          </a:p>
        </p:txBody>
      </p:sp>
      <p:sp>
        <p:nvSpPr>
          <p:cNvPr id="35850" name="Text Box 11"/>
          <p:cNvSpPr txBox="1">
            <a:spLocks noChangeArrowheads="1"/>
          </p:cNvSpPr>
          <p:nvPr/>
        </p:nvSpPr>
        <p:spPr bwMode="auto">
          <a:xfrm>
            <a:off x="533400" y="1219200"/>
            <a:ext cx="74676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de-DE" sz="1800" b="1">
                <a:solidFill>
                  <a:schemeClr val="bg2"/>
                </a:solidFill>
                <a:latin typeface="Courier New" pitchFamily="-1" charset="0"/>
              </a:rPr>
              <a:t>Dienst: E-Mail</a:t>
            </a:r>
          </a:p>
        </p:txBody>
      </p:sp>
      <p:sp>
        <p:nvSpPr>
          <p:cNvPr id="35851" name="Text Box 10"/>
          <p:cNvSpPr txBox="1">
            <a:spLocks noChangeArrowheads="1"/>
          </p:cNvSpPr>
          <p:nvPr/>
        </p:nvSpPr>
        <p:spPr bwMode="auto">
          <a:xfrm>
            <a:off x="1905000" y="381000"/>
            <a:ext cx="498633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b="1">
                <a:latin typeface="Courier New" pitchFamily="-1" charset="0"/>
              </a:rPr>
              <a:t>Wie kommunizieren Rechner</a:t>
            </a:r>
          </a:p>
          <a:p>
            <a:pPr algn="ctr"/>
            <a:r>
              <a:rPr lang="de-DE" b="1">
                <a:latin typeface="Courier New" pitchFamily="-1" charset="0"/>
              </a:rPr>
              <a:t>im Internet miteinander?</a:t>
            </a:r>
          </a:p>
        </p:txBody>
      </p:sp>
      <p:grpSp>
        <p:nvGrpSpPr>
          <p:cNvPr id="17" name="Gruppierung 16"/>
          <p:cNvGrpSpPr/>
          <p:nvPr/>
        </p:nvGrpSpPr>
        <p:grpSpPr>
          <a:xfrm>
            <a:off x="985838" y="2438400"/>
            <a:ext cx="2678112" cy="1611313"/>
            <a:chOff x="985838" y="2438400"/>
            <a:chExt cx="2678112" cy="1611313"/>
          </a:xfrm>
        </p:grpSpPr>
        <p:sp>
          <p:nvSpPr>
            <p:cNvPr id="18" name="Text Box 14"/>
            <p:cNvSpPr txBox="1">
              <a:spLocks noChangeArrowheads="1"/>
            </p:cNvSpPr>
            <p:nvPr/>
          </p:nvSpPr>
          <p:spPr bwMode="auto">
            <a:xfrm>
              <a:off x="985838" y="3496358"/>
              <a:ext cx="2678112" cy="553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de-DE" sz="1800" b="1">
                  <a:latin typeface="Courier New" pitchFamily="-1" charset="0"/>
                </a:rPr>
                <a:t>Mail-Server</a:t>
              </a:r>
            </a:p>
            <a:p>
              <a:pPr algn="ctr"/>
              <a:r>
                <a:rPr lang="de-DE" sz="1200">
                  <a:latin typeface="Courier New" pitchFamily="-1" charset="0"/>
                </a:rPr>
                <a:t>z.B. bei web.de, gmx.de ...</a:t>
              </a:r>
            </a:p>
          </p:txBody>
        </p:sp>
        <p:pic>
          <p:nvPicPr>
            <p:cNvPr id="19" name="Bild 1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676400" y="2438400"/>
              <a:ext cx="1206500" cy="1054420"/>
            </a:xfrm>
            <a:prstGeom prst="rect">
              <a:avLst/>
            </a:prstGeom>
          </p:spPr>
        </p:pic>
      </p:grpSp>
      <p:pic>
        <p:nvPicPr>
          <p:cNvPr id="20" name="Bild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0400" y="1295400"/>
            <a:ext cx="1416050" cy="1046027"/>
          </a:xfrm>
          <a:prstGeom prst="rect">
            <a:avLst/>
          </a:prstGeom>
        </p:spPr>
      </p:pic>
      <p:pic>
        <p:nvPicPr>
          <p:cNvPr id="21" name="Bild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86600" y="4648200"/>
            <a:ext cx="1460500" cy="115170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endParaRPr lang="de-DE"/>
          </a:p>
        </p:txBody>
      </p:sp>
      <p:sp>
        <p:nvSpPr>
          <p:cNvPr id="37892" name="Text Box 8"/>
          <p:cNvSpPr txBox="1">
            <a:spLocks noChangeArrowheads="1"/>
          </p:cNvSpPr>
          <p:nvPr/>
        </p:nvSpPr>
        <p:spPr bwMode="auto">
          <a:xfrm>
            <a:off x="9021763" y="0"/>
            <a:ext cx="1841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cxnSp>
        <p:nvCxnSpPr>
          <p:cNvPr id="37893" name="AutoShape 20"/>
          <p:cNvCxnSpPr>
            <a:cxnSpLocks noChangeShapeType="1"/>
          </p:cNvCxnSpPr>
          <p:nvPr/>
        </p:nvCxnSpPr>
        <p:spPr bwMode="auto">
          <a:xfrm rot="16200000" flipH="1">
            <a:off x="3923506" y="2310607"/>
            <a:ext cx="1387475" cy="4583112"/>
          </a:xfrm>
          <a:prstGeom prst="curvedConnector2">
            <a:avLst/>
          </a:prstGeom>
          <a:noFill/>
          <a:ln w="9525">
            <a:solidFill>
              <a:srgbClr val="008080"/>
            </a:solidFill>
            <a:round/>
            <a:headEnd/>
            <a:tailEnd type="triangle" w="lg" len="lg"/>
          </a:ln>
        </p:spPr>
      </p:cxnSp>
      <p:sp>
        <p:nvSpPr>
          <p:cNvPr id="37894" name="Text Box 22"/>
          <p:cNvSpPr txBox="1">
            <a:spLocks noChangeArrowheads="1"/>
          </p:cNvSpPr>
          <p:nvPr/>
        </p:nvSpPr>
        <p:spPr bwMode="auto">
          <a:xfrm>
            <a:off x="1828800" y="4972050"/>
            <a:ext cx="30099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800" b="1" i="1">
                <a:solidFill>
                  <a:srgbClr val="008080"/>
                </a:solidFill>
                <a:latin typeface="Courier New" pitchFamily="-1" charset="0"/>
              </a:rPr>
              <a:t>Mails vom</a:t>
            </a:r>
          </a:p>
          <a:p>
            <a:r>
              <a:rPr lang="de-DE" sz="1800" b="1" i="1">
                <a:solidFill>
                  <a:srgbClr val="008080"/>
                </a:solidFill>
                <a:latin typeface="Courier New" pitchFamily="-1" charset="0"/>
              </a:rPr>
              <a:t>Mailserver abfragen/</a:t>
            </a:r>
          </a:p>
          <a:p>
            <a:r>
              <a:rPr lang="de-DE" sz="1800" b="1" i="1">
                <a:solidFill>
                  <a:srgbClr val="008080"/>
                </a:solidFill>
                <a:latin typeface="Courier New" pitchFamily="-1" charset="0"/>
              </a:rPr>
              <a:t>„abholen“</a:t>
            </a:r>
          </a:p>
        </p:txBody>
      </p:sp>
      <p:sp>
        <p:nvSpPr>
          <p:cNvPr id="37902" name="Text Box 18"/>
          <p:cNvSpPr txBox="1">
            <a:spLocks noChangeArrowheads="1"/>
          </p:cNvSpPr>
          <p:nvPr/>
        </p:nvSpPr>
        <p:spPr bwMode="auto">
          <a:xfrm>
            <a:off x="7086611" y="5791583"/>
            <a:ext cx="1028689" cy="369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800" b="1">
                <a:latin typeface="Courier New" pitchFamily="-1" charset="0"/>
              </a:rPr>
              <a:t>Martha</a:t>
            </a:r>
          </a:p>
        </p:txBody>
      </p:sp>
      <p:sp>
        <p:nvSpPr>
          <p:cNvPr id="37900" name="Text Box 16"/>
          <p:cNvSpPr txBox="1">
            <a:spLocks noChangeArrowheads="1"/>
          </p:cNvSpPr>
          <p:nvPr/>
        </p:nvSpPr>
        <p:spPr bwMode="auto">
          <a:xfrm>
            <a:off x="7315200" y="2286405"/>
            <a:ext cx="877276" cy="3694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800" b="1">
                <a:latin typeface="Courier New" pitchFamily="-1" charset="0"/>
              </a:rPr>
              <a:t>Fritz</a:t>
            </a:r>
          </a:p>
        </p:txBody>
      </p:sp>
      <p:sp>
        <p:nvSpPr>
          <p:cNvPr id="37898" name="Text Box 11"/>
          <p:cNvSpPr txBox="1">
            <a:spLocks noChangeArrowheads="1"/>
          </p:cNvSpPr>
          <p:nvPr/>
        </p:nvSpPr>
        <p:spPr bwMode="auto">
          <a:xfrm>
            <a:off x="533400" y="1219200"/>
            <a:ext cx="74676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de-DE" sz="1800" b="1">
                <a:solidFill>
                  <a:schemeClr val="bg2"/>
                </a:solidFill>
                <a:latin typeface="Courier New" pitchFamily="-1" charset="0"/>
              </a:rPr>
              <a:t>Dienst: E-Mail</a:t>
            </a:r>
          </a:p>
        </p:txBody>
      </p:sp>
      <p:sp>
        <p:nvSpPr>
          <p:cNvPr id="37899" name="Text Box 10"/>
          <p:cNvSpPr txBox="1">
            <a:spLocks noChangeArrowheads="1"/>
          </p:cNvSpPr>
          <p:nvPr/>
        </p:nvSpPr>
        <p:spPr bwMode="auto">
          <a:xfrm>
            <a:off x="1905000" y="381000"/>
            <a:ext cx="498633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b="1">
                <a:latin typeface="Courier New" pitchFamily="-1" charset="0"/>
              </a:rPr>
              <a:t>Wie kommunizieren Rechner</a:t>
            </a:r>
          </a:p>
          <a:p>
            <a:pPr algn="ctr"/>
            <a:r>
              <a:rPr lang="de-DE" b="1">
                <a:latin typeface="Courier New" pitchFamily="-1" charset="0"/>
              </a:rPr>
              <a:t>im Internet miteinander?</a:t>
            </a:r>
          </a:p>
        </p:txBody>
      </p:sp>
      <p:grpSp>
        <p:nvGrpSpPr>
          <p:cNvPr id="17" name="Gruppierung 16"/>
          <p:cNvGrpSpPr/>
          <p:nvPr/>
        </p:nvGrpSpPr>
        <p:grpSpPr>
          <a:xfrm>
            <a:off x="985838" y="2438400"/>
            <a:ext cx="2678112" cy="1611313"/>
            <a:chOff x="985838" y="2438400"/>
            <a:chExt cx="2678112" cy="1611313"/>
          </a:xfrm>
        </p:grpSpPr>
        <p:sp>
          <p:nvSpPr>
            <p:cNvPr id="18" name="Text Box 14"/>
            <p:cNvSpPr txBox="1">
              <a:spLocks noChangeArrowheads="1"/>
            </p:cNvSpPr>
            <p:nvPr/>
          </p:nvSpPr>
          <p:spPr bwMode="auto">
            <a:xfrm>
              <a:off x="985838" y="3496358"/>
              <a:ext cx="2678112" cy="553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de-DE" sz="1800" b="1">
                  <a:latin typeface="Courier New" pitchFamily="-1" charset="0"/>
                </a:rPr>
                <a:t>Mail-Server</a:t>
              </a:r>
            </a:p>
            <a:p>
              <a:pPr algn="ctr"/>
              <a:r>
                <a:rPr lang="de-DE" sz="1200">
                  <a:latin typeface="Courier New" pitchFamily="-1" charset="0"/>
                </a:rPr>
                <a:t>z.B. bei web.de, gmx.de ...</a:t>
              </a:r>
            </a:p>
          </p:txBody>
        </p:sp>
        <p:pic>
          <p:nvPicPr>
            <p:cNvPr id="19" name="Bild 1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676400" y="2438400"/>
              <a:ext cx="1206500" cy="1054420"/>
            </a:xfrm>
            <a:prstGeom prst="rect">
              <a:avLst/>
            </a:prstGeom>
          </p:spPr>
        </p:pic>
      </p:grpSp>
      <p:pic>
        <p:nvPicPr>
          <p:cNvPr id="20" name="Bild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0400" y="1295400"/>
            <a:ext cx="1416050" cy="1046027"/>
          </a:xfrm>
          <a:prstGeom prst="rect">
            <a:avLst/>
          </a:prstGeom>
        </p:spPr>
      </p:pic>
      <p:pic>
        <p:nvPicPr>
          <p:cNvPr id="21" name="Bild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86600" y="4639491"/>
            <a:ext cx="1460500" cy="115170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endParaRPr lang="de-DE"/>
          </a:p>
        </p:txBody>
      </p:sp>
      <p:sp>
        <p:nvSpPr>
          <p:cNvPr id="39940" name="Text Box 8"/>
          <p:cNvSpPr txBox="1">
            <a:spLocks noChangeArrowheads="1"/>
          </p:cNvSpPr>
          <p:nvPr/>
        </p:nvSpPr>
        <p:spPr bwMode="auto">
          <a:xfrm>
            <a:off x="9021763" y="0"/>
            <a:ext cx="1841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cxnSp>
        <p:nvCxnSpPr>
          <p:cNvPr id="39941" name="AutoShape 19"/>
          <p:cNvCxnSpPr>
            <a:cxnSpLocks noChangeShapeType="1"/>
          </p:cNvCxnSpPr>
          <p:nvPr/>
        </p:nvCxnSpPr>
        <p:spPr bwMode="auto">
          <a:xfrm rot="10800000" flipV="1">
            <a:off x="2386013" y="1900238"/>
            <a:ext cx="4624387" cy="911225"/>
          </a:xfrm>
          <a:prstGeom prst="curvedConnector2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lg" len="lg"/>
          </a:ln>
        </p:spPr>
      </p:cxnSp>
      <p:cxnSp>
        <p:nvCxnSpPr>
          <p:cNvPr id="39942" name="AutoShape 20"/>
          <p:cNvCxnSpPr>
            <a:cxnSpLocks noChangeShapeType="1"/>
          </p:cNvCxnSpPr>
          <p:nvPr/>
        </p:nvCxnSpPr>
        <p:spPr bwMode="auto">
          <a:xfrm rot="16200000" flipH="1">
            <a:off x="3923506" y="2310607"/>
            <a:ext cx="1387475" cy="4583112"/>
          </a:xfrm>
          <a:prstGeom prst="curvedConnector2">
            <a:avLst/>
          </a:prstGeom>
          <a:noFill/>
          <a:ln w="9525">
            <a:solidFill>
              <a:srgbClr val="008080"/>
            </a:solidFill>
            <a:round/>
            <a:headEnd/>
            <a:tailEnd type="triangle" w="lg" len="lg"/>
          </a:ln>
        </p:spPr>
      </p:cxnSp>
      <p:sp>
        <p:nvSpPr>
          <p:cNvPr id="39943" name="Text Box 21"/>
          <p:cNvSpPr txBox="1">
            <a:spLocks noChangeArrowheads="1"/>
          </p:cNvSpPr>
          <p:nvPr/>
        </p:nvSpPr>
        <p:spPr bwMode="auto">
          <a:xfrm>
            <a:off x="1595438" y="1657350"/>
            <a:ext cx="23177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800" b="1" i="1">
                <a:solidFill>
                  <a:srgbClr val="FF0000"/>
                </a:solidFill>
                <a:latin typeface="Courier New" pitchFamily="-1" charset="0"/>
              </a:rPr>
              <a:t>Mail an</a:t>
            </a:r>
          </a:p>
          <a:p>
            <a:r>
              <a:rPr lang="de-DE" sz="1800" b="1" i="1">
                <a:solidFill>
                  <a:srgbClr val="FF0000"/>
                </a:solidFill>
                <a:latin typeface="Courier New" pitchFamily="-1" charset="0"/>
              </a:rPr>
              <a:t>Server schicken</a:t>
            </a:r>
          </a:p>
        </p:txBody>
      </p:sp>
      <p:sp>
        <p:nvSpPr>
          <p:cNvPr id="39944" name="Text Box 22"/>
          <p:cNvSpPr txBox="1">
            <a:spLocks noChangeArrowheads="1"/>
          </p:cNvSpPr>
          <p:nvPr/>
        </p:nvSpPr>
        <p:spPr bwMode="auto">
          <a:xfrm>
            <a:off x="1828800" y="4972050"/>
            <a:ext cx="30099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800" b="1" i="1">
                <a:solidFill>
                  <a:srgbClr val="008080"/>
                </a:solidFill>
                <a:latin typeface="Courier New" pitchFamily="-1" charset="0"/>
              </a:rPr>
              <a:t>Mails vom</a:t>
            </a:r>
          </a:p>
          <a:p>
            <a:r>
              <a:rPr lang="de-DE" sz="1800" b="1" i="1">
                <a:solidFill>
                  <a:srgbClr val="008080"/>
                </a:solidFill>
                <a:latin typeface="Courier New" pitchFamily="-1" charset="0"/>
              </a:rPr>
              <a:t>Mailserver abfragen/</a:t>
            </a:r>
          </a:p>
          <a:p>
            <a:r>
              <a:rPr lang="de-DE" sz="1800" b="1" i="1">
                <a:solidFill>
                  <a:srgbClr val="008080"/>
                </a:solidFill>
                <a:latin typeface="Courier New" pitchFamily="-1" charset="0"/>
              </a:rPr>
              <a:t>„abholen“</a:t>
            </a:r>
          </a:p>
        </p:txBody>
      </p:sp>
      <p:sp>
        <p:nvSpPr>
          <p:cNvPr id="39952" name="Text Box 18"/>
          <p:cNvSpPr txBox="1">
            <a:spLocks noChangeArrowheads="1"/>
          </p:cNvSpPr>
          <p:nvPr/>
        </p:nvSpPr>
        <p:spPr bwMode="auto">
          <a:xfrm>
            <a:off x="7086611" y="5791583"/>
            <a:ext cx="1028689" cy="369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800" b="1">
                <a:latin typeface="Courier New" pitchFamily="-1" charset="0"/>
              </a:rPr>
              <a:t>Martha</a:t>
            </a:r>
          </a:p>
        </p:txBody>
      </p:sp>
      <p:sp>
        <p:nvSpPr>
          <p:cNvPr id="39950" name="Text Box 16"/>
          <p:cNvSpPr txBox="1">
            <a:spLocks noChangeArrowheads="1"/>
          </p:cNvSpPr>
          <p:nvPr/>
        </p:nvSpPr>
        <p:spPr bwMode="auto">
          <a:xfrm>
            <a:off x="7315200" y="2286405"/>
            <a:ext cx="877276" cy="3694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800" b="1">
                <a:latin typeface="Courier New" pitchFamily="-1" charset="0"/>
              </a:rPr>
              <a:t>Fritz</a:t>
            </a:r>
          </a:p>
        </p:txBody>
      </p:sp>
      <p:sp>
        <p:nvSpPr>
          <p:cNvPr id="39948" name="Text Box 11"/>
          <p:cNvSpPr txBox="1">
            <a:spLocks noChangeArrowheads="1"/>
          </p:cNvSpPr>
          <p:nvPr/>
        </p:nvSpPr>
        <p:spPr bwMode="auto">
          <a:xfrm>
            <a:off x="533400" y="1219200"/>
            <a:ext cx="74676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de-DE" sz="1800" b="1">
                <a:solidFill>
                  <a:schemeClr val="bg2"/>
                </a:solidFill>
                <a:latin typeface="Courier New" pitchFamily="-1" charset="0"/>
              </a:rPr>
              <a:t>Dienst: E-Mail</a:t>
            </a:r>
          </a:p>
        </p:txBody>
      </p:sp>
      <p:sp>
        <p:nvSpPr>
          <p:cNvPr id="39949" name="Text Box 10"/>
          <p:cNvSpPr txBox="1">
            <a:spLocks noChangeArrowheads="1"/>
          </p:cNvSpPr>
          <p:nvPr/>
        </p:nvSpPr>
        <p:spPr bwMode="auto">
          <a:xfrm>
            <a:off x="1905000" y="381000"/>
            <a:ext cx="498633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b="1">
                <a:latin typeface="Courier New" pitchFamily="-1" charset="0"/>
              </a:rPr>
              <a:t>Wie kommunizieren Rechner</a:t>
            </a:r>
          </a:p>
          <a:p>
            <a:pPr algn="ctr"/>
            <a:r>
              <a:rPr lang="de-DE" b="1">
                <a:latin typeface="Courier New" pitchFamily="-1" charset="0"/>
              </a:rPr>
              <a:t>im Internet miteinander?</a:t>
            </a:r>
          </a:p>
        </p:txBody>
      </p:sp>
      <p:grpSp>
        <p:nvGrpSpPr>
          <p:cNvPr id="19" name="Gruppierung 18"/>
          <p:cNvGrpSpPr/>
          <p:nvPr/>
        </p:nvGrpSpPr>
        <p:grpSpPr>
          <a:xfrm>
            <a:off x="1219200" y="2819400"/>
            <a:ext cx="2373312" cy="1676214"/>
            <a:chOff x="985838" y="2438400"/>
            <a:chExt cx="2678112" cy="1891487"/>
          </a:xfrm>
        </p:grpSpPr>
        <p:sp>
          <p:nvSpPr>
            <p:cNvPr id="20" name="Text Box 14"/>
            <p:cNvSpPr txBox="1">
              <a:spLocks noChangeArrowheads="1"/>
            </p:cNvSpPr>
            <p:nvPr/>
          </p:nvSpPr>
          <p:spPr bwMode="auto">
            <a:xfrm>
              <a:off x="985838" y="3496358"/>
              <a:ext cx="2678112" cy="8335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de-DE" sz="1800" b="1">
                  <a:latin typeface="Courier New" pitchFamily="-1" charset="0"/>
                </a:rPr>
                <a:t>Mail-Server</a:t>
              </a:r>
            </a:p>
            <a:p>
              <a:pPr algn="ctr"/>
              <a:r>
                <a:rPr lang="de-DE" sz="1200">
                  <a:latin typeface="Courier New" pitchFamily="-1" charset="0"/>
                </a:rPr>
                <a:t>z.B. bei web.de, gmx.de ...</a:t>
              </a:r>
            </a:p>
          </p:txBody>
        </p:sp>
        <p:pic>
          <p:nvPicPr>
            <p:cNvPr id="21" name="Bild 20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676400" y="2438400"/>
              <a:ext cx="1206500" cy="1054420"/>
            </a:xfrm>
            <a:prstGeom prst="rect">
              <a:avLst/>
            </a:prstGeom>
          </p:spPr>
        </p:pic>
      </p:grpSp>
      <p:pic>
        <p:nvPicPr>
          <p:cNvPr id="24" name="Bild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0400" y="1295400"/>
            <a:ext cx="1416050" cy="1046027"/>
          </a:xfrm>
          <a:prstGeom prst="rect">
            <a:avLst/>
          </a:prstGeom>
        </p:spPr>
      </p:pic>
      <p:pic>
        <p:nvPicPr>
          <p:cNvPr id="25" name="Bild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86600" y="4648200"/>
            <a:ext cx="1460500" cy="115170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endParaRPr lang="de-DE"/>
          </a:p>
        </p:txBody>
      </p:sp>
      <p:sp>
        <p:nvSpPr>
          <p:cNvPr id="41987" name="Text Box 8"/>
          <p:cNvSpPr txBox="1">
            <a:spLocks noChangeArrowheads="1"/>
          </p:cNvSpPr>
          <p:nvPr/>
        </p:nvSpPr>
        <p:spPr bwMode="auto">
          <a:xfrm>
            <a:off x="9021763" y="0"/>
            <a:ext cx="1841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sp>
        <p:nvSpPr>
          <p:cNvPr id="41988" name="Text Box 10"/>
          <p:cNvSpPr txBox="1">
            <a:spLocks noChangeArrowheads="1"/>
          </p:cNvSpPr>
          <p:nvPr/>
        </p:nvSpPr>
        <p:spPr bwMode="auto">
          <a:xfrm>
            <a:off x="0" y="228600"/>
            <a:ext cx="86804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i="1">
                <a:latin typeface="Courier New" pitchFamily="-1" charset="0"/>
              </a:rPr>
              <a:t>Spezielle Mail-Programme (z.B. Thunderbird,</a:t>
            </a:r>
          </a:p>
          <a:p>
            <a:pPr algn="ctr"/>
            <a:r>
              <a:rPr lang="de-DE" i="1">
                <a:latin typeface="Courier New" pitchFamily="-1" charset="0"/>
              </a:rPr>
              <a:t>Windows Outlook Express, Windows Live Mail)</a:t>
            </a:r>
          </a:p>
          <a:p>
            <a:pPr algn="ctr"/>
            <a:r>
              <a:rPr lang="de-DE" i="1">
                <a:latin typeface="Courier New" pitchFamily="-1" charset="0"/>
              </a:rPr>
              <a:t>beherrschen Mail-Protokolle (pop3, smtp, imap)</a:t>
            </a:r>
          </a:p>
        </p:txBody>
      </p:sp>
      <p:pic>
        <p:nvPicPr>
          <p:cNvPr id="41989" name="Bild 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03313" y="1524000"/>
            <a:ext cx="7278687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endParaRPr lang="de-DE"/>
          </a:p>
        </p:txBody>
      </p:sp>
      <p:sp>
        <p:nvSpPr>
          <p:cNvPr id="44035" name="Text Box 8"/>
          <p:cNvSpPr txBox="1">
            <a:spLocks noChangeArrowheads="1"/>
          </p:cNvSpPr>
          <p:nvPr/>
        </p:nvSpPr>
        <p:spPr bwMode="auto">
          <a:xfrm>
            <a:off x="9021763" y="0"/>
            <a:ext cx="1841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pic>
        <p:nvPicPr>
          <p:cNvPr id="44036" name="Picture 27"/>
          <p:cNvPicPr>
            <a:picLocks noChangeAspect="1" noChangeArrowheads="1"/>
          </p:cNvPicPr>
          <p:nvPr/>
        </p:nvPicPr>
        <p:blipFill>
          <a:blip r:embed="rId3"/>
          <a:srcRect t="18842" b="8876"/>
          <a:stretch>
            <a:fillRect/>
          </a:stretch>
        </p:blipFill>
        <p:spPr bwMode="auto">
          <a:xfrm>
            <a:off x="762000" y="1752600"/>
            <a:ext cx="6858000" cy="4973638"/>
          </a:xfrm>
          <a:prstGeom prst="rect">
            <a:avLst/>
          </a:prstGeom>
          <a:noFill/>
          <a:ln w="9525">
            <a:noFill/>
            <a:miter lim="800000"/>
            <a:headEnd type="none" w="lg" len="lg"/>
            <a:tailEnd type="none" w="lg" len="lg"/>
          </a:ln>
        </p:spPr>
      </p:pic>
      <p:sp>
        <p:nvSpPr>
          <p:cNvPr id="44037" name="Text Box 10"/>
          <p:cNvSpPr txBox="1">
            <a:spLocks noChangeArrowheads="1"/>
          </p:cNvSpPr>
          <p:nvPr/>
        </p:nvSpPr>
        <p:spPr bwMode="auto">
          <a:xfrm>
            <a:off x="-128588" y="228600"/>
            <a:ext cx="8937626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i="1">
                <a:latin typeface="Courier New" pitchFamily="-1" charset="0"/>
              </a:rPr>
              <a:t>Spezielle Mail-Programme (z.B. Thunderbird,</a:t>
            </a:r>
          </a:p>
          <a:p>
            <a:pPr algn="ctr"/>
            <a:r>
              <a:rPr lang="de-DE" i="1">
                <a:latin typeface="Courier New" pitchFamily="-1" charset="0"/>
              </a:rPr>
              <a:t>Windows Outlook Express, Windows Live Mail)</a:t>
            </a:r>
          </a:p>
          <a:p>
            <a:pPr algn="ctr"/>
            <a:r>
              <a:rPr lang="de-DE" i="1">
                <a:latin typeface="Courier New" pitchFamily="-1" charset="0"/>
              </a:rPr>
              <a:t>beherrschen Mail-Protokolle (POP3, SMTP, IMAP):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endParaRPr lang="de-DE"/>
          </a:p>
        </p:txBody>
      </p:sp>
      <p:sp>
        <p:nvSpPr>
          <p:cNvPr id="46083" name="Text Box 10"/>
          <p:cNvSpPr txBox="1">
            <a:spLocks noChangeArrowheads="1"/>
          </p:cNvSpPr>
          <p:nvPr/>
        </p:nvSpPr>
        <p:spPr bwMode="auto">
          <a:xfrm>
            <a:off x="1905000" y="381000"/>
            <a:ext cx="498633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b="1">
                <a:latin typeface="Courier New" pitchFamily="-1" charset="0"/>
              </a:rPr>
              <a:t>Wie kommunizieren Rechner</a:t>
            </a:r>
          </a:p>
          <a:p>
            <a:pPr algn="ctr"/>
            <a:r>
              <a:rPr lang="de-DE" b="1">
                <a:latin typeface="Courier New" pitchFamily="-1" charset="0"/>
              </a:rPr>
              <a:t>im Internet miteinander?</a:t>
            </a:r>
          </a:p>
        </p:txBody>
      </p:sp>
      <p:sp>
        <p:nvSpPr>
          <p:cNvPr id="46084" name="Text Box 11"/>
          <p:cNvSpPr txBox="1">
            <a:spLocks noChangeArrowheads="1"/>
          </p:cNvSpPr>
          <p:nvPr/>
        </p:nvSpPr>
        <p:spPr bwMode="auto">
          <a:xfrm>
            <a:off x="0" y="1219200"/>
            <a:ext cx="89154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de-DE" sz="1700" b="1">
                <a:latin typeface="Courier New" pitchFamily="-1" charset="0"/>
              </a:rPr>
              <a:t>Das Internet bietet verschiedene </a:t>
            </a:r>
            <a:r>
              <a:rPr lang="de-DE" sz="1700" b="1">
                <a:solidFill>
                  <a:srgbClr val="FF0000"/>
                </a:solidFill>
                <a:latin typeface="Courier New" pitchFamily="-1" charset="0"/>
              </a:rPr>
              <a:t>Dienste </a:t>
            </a:r>
            <a:r>
              <a:rPr lang="de-DE" sz="1700" b="1">
                <a:latin typeface="Courier New" pitchFamily="-1" charset="0"/>
              </a:rPr>
              <a:t>an;</a:t>
            </a:r>
            <a:endParaRPr lang="de-DE" sz="1700" b="1">
              <a:solidFill>
                <a:srgbClr val="FF0000"/>
              </a:solidFill>
              <a:latin typeface="Courier New" pitchFamily="-1" charset="0"/>
            </a:endParaRPr>
          </a:p>
          <a:p>
            <a:r>
              <a:rPr lang="de-DE" sz="1700" b="1">
                <a:latin typeface="Courier New" pitchFamily="-1" charset="0"/>
              </a:rPr>
              <a:t>Diese benutzen unterschiedliche </a:t>
            </a:r>
            <a:r>
              <a:rPr lang="de-DE" sz="1700" b="1">
                <a:solidFill>
                  <a:srgbClr val="FF0000"/>
                </a:solidFill>
                <a:latin typeface="Courier New" pitchFamily="-1" charset="0"/>
              </a:rPr>
              <a:t>Protokolle</a:t>
            </a:r>
            <a:r>
              <a:rPr lang="de-DE" sz="1700" b="1">
                <a:latin typeface="Courier New" pitchFamily="-1" charset="0"/>
              </a:rPr>
              <a:t> („Sprachen“):</a:t>
            </a:r>
          </a:p>
        </p:txBody>
      </p:sp>
      <p:graphicFrame>
        <p:nvGraphicFramePr>
          <p:cNvPr id="23599" name="Group 47"/>
          <p:cNvGraphicFramePr>
            <a:graphicFrameLocks noGrp="1"/>
          </p:cNvGraphicFramePr>
          <p:nvPr/>
        </p:nvGraphicFramePr>
        <p:xfrm>
          <a:off x="609600" y="2000250"/>
          <a:ext cx="7924800" cy="2667000"/>
        </p:xfrm>
        <a:graphic>
          <a:graphicData uri="http://schemas.openxmlformats.org/drawingml/2006/table">
            <a:tbl>
              <a:tblPr/>
              <a:tblGrid>
                <a:gridCol w="5384800"/>
                <a:gridCol w="2540000"/>
              </a:tblGrid>
              <a:tr h="381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urier New" charset="0"/>
                        </a:rPr>
                        <a:t>Dienst</a:t>
                      </a:r>
                    </a:p>
                  </a:txBody>
                  <a:tcPr marL="121920" marR="121920"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urier New" charset="0"/>
                        </a:rPr>
                        <a:t>Protokoll</a:t>
                      </a:r>
                    </a:p>
                  </a:txBody>
                  <a:tcPr marL="121920" marR="121920"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WWW (World Wide Web)</a:t>
                      </a:r>
                    </a:p>
                  </a:txBody>
                  <a:tcPr marL="121920" marR="121920"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HTTP</a:t>
                      </a:r>
                    </a:p>
                  </a:txBody>
                  <a:tcPr marL="121920" marR="121920"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E-Mail</a:t>
                      </a:r>
                    </a:p>
                  </a:txBody>
                  <a:tcPr marL="121920" marR="121920"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SMTP/POP3/IMAP</a:t>
                      </a:r>
                    </a:p>
                  </a:txBody>
                  <a:tcPr marL="121920" marR="121920"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FTP (File Transfer Protocol)</a:t>
                      </a:r>
                    </a:p>
                  </a:txBody>
                  <a:tcPr marL="121920" marR="121920"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FTP</a:t>
                      </a:r>
                    </a:p>
                  </a:txBody>
                  <a:tcPr marL="121920" marR="121920"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News</a:t>
                      </a:r>
                    </a:p>
                  </a:txBody>
                  <a:tcPr marL="121920" marR="121920"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NNTP</a:t>
                      </a:r>
                    </a:p>
                  </a:txBody>
                  <a:tcPr marL="121920" marR="121920"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SSH</a:t>
                      </a:r>
                    </a:p>
                  </a:txBody>
                  <a:tcPr marL="121920" marR="121920"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SSH</a:t>
                      </a:r>
                    </a:p>
                  </a:txBody>
                  <a:tcPr marL="121920" marR="121920"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(..., z.B. APIs)</a:t>
                      </a:r>
                    </a:p>
                  </a:txBody>
                  <a:tcPr marL="121920" marR="121920"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urier New" charset="0"/>
                      </a:endParaRPr>
                    </a:p>
                  </a:txBody>
                  <a:tcPr marL="121920" marR="121920"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</a:tr>
            </a:tbl>
          </a:graphicData>
        </a:graphic>
      </p:graphicFrame>
      <p:sp>
        <p:nvSpPr>
          <p:cNvPr id="46105" name="Rechteck 5"/>
          <p:cNvSpPr>
            <a:spLocks noChangeArrowheads="1"/>
          </p:cNvSpPr>
          <p:nvPr/>
        </p:nvSpPr>
        <p:spPr bwMode="auto">
          <a:xfrm>
            <a:off x="533400" y="3136900"/>
            <a:ext cx="8077200" cy="419100"/>
          </a:xfrm>
          <a:prstGeom prst="rect">
            <a:avLst/>
          </a:prstGeom>
          <a:noFill/>
          <a:ln w="73025">
            <a:solidFill>
              <a:srgbClr val="FF0000"/>
            </a:solidFill>
            <a:round/>
            <a:headEnd type="triangle" w="lg" len="lg"/>
            <a:tailEnd type="triangle" w="lg" len="lg"/>
          </a:ln>
        </p:spPr>
        <p:txBody>
          <a:bodyPr>
            <a:prstTxWarp prst="textNoShape">
              <a:avLst/>
            </a:prstTxWarp>
          </a:bodyPr>
          <a:lstStyle/>
          <a:p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endParaRPr lang="de-DE"/>
          </a:p>
        </p:txBody>
      </p:sp>
      <p:sp>
        <p:nvSpPr>
          <p:cNvPr id="48131" name="Text Box 8"/>
          <p:cNvSpPr txBox="1">
            <a:spLocks noChangeArrowheads="1"/>
          </p:cNvSpPr>
          <p:nvPr/>
        </p:nvSpPr>
        <p:spPr bwMode="auto">
          <a:xfrm>
            <a:off x="9021763" y="0"/>
            <a:ext cx="1841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cxnSp>
        <p:nvCxnSpPr>
          <p:cNvPr id="48134" name="AutoShape 14"/>
          <p:cNvCxnSpPr>
            <a:cxnSpLocks noChangeShapeType="1"/>
          </p:cNvCxnSpPr>
          <p:nvPr/>
        </p:nvCxnSpPr>
        <p:spPr bwMode="auto">
          <a:xfrm>
            <a:off x="2097088" y="2424113"/>
            <a:ext cx="5014912" cy="0"/>
          </a:xfrm>
          <a:prstGeom prst="straightConnector1">
            <a:avLst/>
          </a:prstGeom>
          <a:noFill/>
          <a:ln w="25400">
            <a:solidFill>
              <a:schemeClr val="tx1"/>
            </a:solidFill>
            <a:prstDash val="dash"/>
            <a:round/>
            <a:headEnd type="triangle" w="lg" len="lg"/>
            <a:tailEnd type="triangle" w="lg" len="lg"/>
          </a:ln>
        </p:spPr>
      </p:cxnSp>
      <p:sp>
        <p:nvSpPr>
          <p:cNvPr id="48135" name="Text Box 15"/>
          <p:cNvSpPr txBox="1">
            <a:spLocks noChangeArrowheads="1"/>
          </p:cNvSpPr>
          <p:nvPr/>
        </p:nvSpPr>
        <p:spPr bwMode="auto">
          <a:xfrm>
            <a:off x="2955925" y="2057400"/>
            <a:ext cx="3232150" cy="646113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sz="1800" b="1">
                <a:latin typeface="Courier New" pitchFamily="-1" charset="0"/>
              </a:rPr>
              <a:t>Austausch von Dateien</a:t>
            </a:r>
          </a:p>
          <a:p>
            <a:pPr algn="ctr"/>
            <a:r>
              <a:rPr lang="de-DE" sz="1800" b="1">
                <a:latin typeface="Courier New" pitchFamily="-1" charset="0"/>
              </a:rPr>
              <a:t>zwischen zwei Rechnern</a:t>
            </a:r>
          </a:p>
        </p:txBody>
      </p:sp>
      <p:sp>
        <p:nvSpPr>
          <p:cNvPr id="48136" name="Text Box 16"/>
          <p:cNvSpPr txBox="1">
            <a:spLocks noChangeArrowheads="1"/>
          </p:cNvSpPr>
          <p:nvPr/>
        </p:nvSpPr>
        <p:spPr bwMode="auto">
          <a:xfrm>
            <a:off x="1198563" y="3414713"/>
            <a:ext cx="5599112" cy="646112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800" b="1">
                <a:solidFill>
                  <a:schemeClr val="bg2"/>
                </a:solidFill>
                <a:latin typeface="Courier New" pitchFamily="-1" charset="0"/>
              </a:rPr>
              <a:t>Beispiel:</a:t>
            </a:r>
          </a:p>
          <a:p>
            <a:r>
              <a:rPr lang="de-DE" sz="1800" b="1">
                <a:solidFill>
                  <a:schemeClr val="bg2"/>
                </a:solidFill>
                <a:latin typeface="Courier New" pitchFamily="-1" charset="0"/>
              </a:rPr>
              <a:t>Martha lädt ihre Website auf den Server</a:t>
            </a:r>
          </a:p>
        </p:txBody>
      </p:sp>
      <p:sp>
        <p:nvSpPr>
          <p:cNvPr id="48138" name="Text Box 18"/>
          <p:cNvSpPr txBox="1">
            <a:spLocks noChangeArrowheads="1"/>
          </p:cNvSpPr>
          <p:nvPr/>
        </p:nvSpPr>
        <p:spPr bwMode="auto">
          <a:xfrm>
            <a:off x="1320800" y="6069013"/>
            <a:ext cx="13049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800" b="1">
                <a:latin typeface="Courier New" pitchFamily="-1" charset="0"/>
              </a:rPr>
              <a:t>Martha</a:t>
            </a:r>
          </a:p>
          <a:p>
            <a:r>
              <a:rPr lang="de-DE" sz="1800" b="1">
                <a:latin typeface="Courier New" pitchFamily="-1" charset="0"/>
              </a:rPr>
              <a:t>(Client)</a:t>
            </a:r>
          </a:p>
        </p:txBody>
      </p:sp>
      <p:sp>
        <p:nvSpPr>
          <p:cNvPr id="48140" name="Text Box 20"/>
          <p:cNvSpPr txBox="1">
            <a:spLocks noChangeArrowheads="1"/>
          </p:cNvSpPr>
          <p:nvPr/>
        </p:nvSpPr>
        <p:spPr bwMode="auto">
          <a:xfrm>
            <a:off x="7010400" y="4857750"/>
            <a:ext cx="1016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800" b="1">
                <a:latin typeface="Courier New" pitchFamily="-1" charset="0"/>
              </a:rPr>
              <a:t>Server</a:t>
            </a:r>
          </a:p>
        </p:txBody>
      </p:sp>
      <p:cxnSp>
        <p:nvCxnSpPr>
          <p:cNvPr id="48141" name="AutoShape 21"/>
          <p:cNvCxnSpPr>
            <a:cxnSpLocks noChangeShapeType="1"/>
          </p:cNvCxnSpPr>
          <p:nvPr/>
        </p:nvCxnSpPr>
        <p:spPr bwMode="auto">
          <a:xfrm flipV="1">
            <a:off x="2368550" y="4486275"/>
            <a:ext cx="4845050" cy="1277938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lg" len="lg"/>
          </a:ln>
        </p:spPr>
      </p:cxnSp>
      <p:sp>
        <p:nvSpPr>
          <p:cNvPr id="48142" name="Text Box 22"/>
          <p:cNvSpPr txBox="1">
            <a:spLocks noChangeArrowheads="1"/>
          </p:cNvSpPr>
          <p:nvPr/>
        </p:nvSpPr>
        <p:spPr bwMode="auto">
          <a:xfrm>
            <a:off x="3363913" y="5414963"/>
            <a:ext cx="5586412" cy="646112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sz="1800" b="1">
                <a:solidFill>
                  <a:srgbClr val="FF0000"/>
                </a:solidFill>
                <a:latin typeface="Courier New" pitchFamily="-1" charset="0"/>
              </a:rPr>
              <a:t>Upload/Download der (z.B. HTML-)Dateien</a:t>
            </a:r>
          </a:p>
          <a:p>
            <a:pPr algn="ctr"/>
            <a:r>
              <a:rPr lang="de-DE" sz="1800" b="1">
                <a:solidFill>
                  <a:srgbClr val="FF0000"/>
                </a:solidFill>
                <a:latin typeface="Courier New" pitchFamily="-1" charset="0"/>
              </a:rPr>
              <a:t>mittels FTP</a:t>
            </a:r>
          </a:p>
        </p:txBody>
      </p:sp>
      <p:sp>
        <p:nvSpPr>
          <p:cNvPr id="48143" name="Text Box 11"/>
          <p:cNvSpPr txBox="1">
            <a:spLocks noChangeArrowheads="1"/>
          </p:cNvSpPr>
          <p:nvPr/>
        </p:nvSpPr>
        <p:spPr bwMode="auto">
          <a:xfrm>
            <a:off x="533400" y="1219200"/>
            <a:ext cx="74676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de-DE" sz="1800" b="1">
                <a:solidFill>
                  <a:schemeClr val="bg2"/>
                </a:solidFill>
                <a:latin typeface="Courier New" pitchFamily="-1" charset="0"/>
              </a:rPr>
              <a:t>Dienst: FTP</a:t>
            </a:r>
          </a:p>
        </p:txBody>
      </p:sp>
      <p:sp>
        <p:nvSpPr>
          <p:cNvPr id="48144" name="Text Box 10"/>
          <p:cNvSpPr txBox="1">
            <a:spLocks noChangeArrowheads="1"/>
          </p:cNvSpPr>
          <p:nvPr/>
        </p:nvSpPr>
        <p:spPr bwMode="auto">
          <a:xfrm>
            <a:off x="1905000" y="381000"/>
            <a:ext cx="498633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b="1">
                <a:latin typeface="Courier New" pitchFamily="-1" charset="0"/>
              </a:rPr>
              <a:t>Wie kommunizieren Rechner</a:t>
            </a:r>
          </a:p>
          <a:p>
            <a:pPr algn="ctr"/>
            <a:r>
              <a:rPr lang="de-DE" b="1">
                <a:latin typeface="Courier New" pitchFamily="-1" charset="0"/>
              </a:rPr>
              <a:t>im Internet miteinander?</a:t>
            </a:r>
          </a:p>
        </p:txBody>
      </p:sp>
      <p:pic>
        <p:nvPicPr>
          <p:cNvPr id="28" name="Bild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" y="1752600"/>
            <a:ext cx="1206500" cy="1054420"/>
          </a:xfrm>
          <a:prstGeom prst="rect">
            <a:avLst/>
          </a:prstGeom>
        </p:spPr>
      </p:pic>
      <p:pic>
        <p:nvPicPr>
          <p:cNvPr id="29" name="Bild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9000" y="1828800"/>
            <a:ext cx="1206500" cy="1054420"/>
          </a:xfrm>
          <a:prstGeom prst="rect">
            <a:avLst/>
          </a:prstGeom>
        </p:spPr>
      </p:pic>
      <p:pic>
        <p:nvPicPr>
          <p:cNvPr id="30" name="Bild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5200" y="3810000"/>
            <a:ext cx="1206500" cy="1054420"/>
          </a:xfrm>
          <a:prstGeom prst="rect">
            <a:avLst/>
          </a:prstGeom>
        </p:spPr>
      </p:pic>
      <p:pic>
        <p:nvPicPr>
          <p:cNvPr id="31" name="Bild 3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4400" y="5029200"/>
            <a:ext cx="1460500" cy="115170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Bild 1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4400" y="1535113"/>
            <a:ext cx="8105775" cy="5551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79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endParaRPr lang="de-DE"/>
          </a:p>
        </p:txBody>
      </p:sp>
      <p:sp>
        <p:nvSpPr>
          <p:cNvPr id="50180" name="Text Box 8"/>
          <p:cNvSpPr txBox="1">
            <a:spLocks noChangeArrowheads="1"/>
          </p:cNvSpPr>
          <p:nvPr/>
        </p:nvSpPr>
        <p:spPr bwMode="auto">
          <a:xfrm>
            <a:off x="9021763" y="0"/>
            <a:ext cx="1841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sp>
        <p:nvSpPr>
          <p:cNvPr id="50181" name="Text Box 24"/>
          <p:cNvSpPr txBox="1">
            <a:spLocks noChangeArrowheads="1"/>
          </p:cNvSpPr>
          <p:nvPr/>
        </p:nvSpPr>
        <p:spPr bwMode="auto">
          <a:xfrm>
            <a:off x="228600" y="914400"/>
            <a:ext cx="1851025" cy="646113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800" b="1">
                <a:solidFill>
                  <a:schemeClr val="bg2"/>
                </a:solidFill>
                <a:latin typeface="Courier New" pitchFamily="-1" charset="0"/>
              </a:rPr>
              <a:t>Beispiel:</a:t>
            </a:r>
          </a:p>
          <a:p>
            <a:r>
              <a:rPr lang="de-DE" sz="1800" b="1">
                <a:solidFill>
                  <a:schemeClr val="bg2"/>
                </a:solidFill>
                <a:latin typeface="Courier New" pitchFamily="-1" charset="0"/>
              </a:rPr>
              <a:t>FTP-Programm</a:t>
            </a:r>
          </a:p>
        </p:txBody>
      </p:sp>
      <p:cxnSp>
        <p:nvCxnSpPr>
          <p:cNvPr id="50182" name="Gerade Verbindung mit Pfeil 11"/>
          <p:cNvCxnSpPr>
            <a:cxnSpLocks noChangeShapeType="1"/>
          </p:cNvCxnSpPr>
          <p:nvPr/>
        </p:nvCxnSpPr>
        <p:spPr bwMode="auto">
          <a:xfrm>
            <a:off x="3505200" y="4343400"/>
            <a:ext cx="3251200" cy="1588"/>
          </a:xfrm>
          <a:prstGeom prst="straightConnector1">
            <a:avLst/>
          </a:prstGeom>
          <a:noFill/>
          <a:ln w="66675">
            <a:solidFill>
              <a:srgbClr val="FF0000"/>
            </a:solidFill>
            <a:round/>
            <a:headEnd type="none" w="lg" len="lg"/>
            <a:tailEnd type="triangle" w="lg" len="lg"/>
          </a:ln>
        </p:spPr>
      </p:cxnSp>
      <p:sp>
        <p:nvSpPr>
          <p:cNvPr id="50183" name="Text Box 11"/>
          <p:cNvSpPr txBox="1">
            <a:spLocks noChangeArrowheads="1"/>
          </p:cNvSpPr>
          <p:nvPr/>
        </p:nvSpPr>
        <p:spPr bwMode="auto">
          <a:xfrm>
            <a:off x="533400" y="1219200"/>
            <a:ext cx="74676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de-DE" sz="1800" b="1">
                <a:solidFill>
                  <a:schemeClr val="bg2"/>
                </a:solidFill>
                <a:latin typeface="Courier New" pitchFamily="-1" charset="0"/>
              </a:rPr>
              <a:t>Dienst: FTP</a:t>
            </a:r>
          </a:p>
        </p:txBody>
      </p:sp>
      <p:sp>
        <p:nvSpPr>
          <p:cNvPr id="50184" name="Text Box 10"/>
          <p:cNvSpPr txBox="1">
            <a:spLocks noChangeArrowheads="1"/>
          </p:cNvSpPr>
          <p:nvPr/>
        </p:nvSpPr>
        <p:spPr bwMode="auto">
          <a:xfrm>
            <a:off x="1905000" y="381000"/>
            <a:ext cx="498633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b="1">
                <a:latin typeface="Courier New" pitchFamily="-1" charset="0"/>
              </a:rPr>
              <a:t>Wie kommunizieren Rechner</a:t>
            </a:r>
          </a:p>
          <a:p>
            <a:pPr algn="ctr"/>
            <a:r>
              <a:rPr lang="de-DE" b="1">
                <a:latin typeface="Courier New" pitchFamily="-1" charset="0"/>
              </a:rPr>
              <a:t>im Internet miteinander?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endParaRPr lang="de-DE"/>
          </a:p>
        </p:txBody>
      </p:sp>
      <p:sp>
        <p:nvSpPr>
          <p:cNvPr id="51203" name="Text Box 8"/>
          <p:cNvSpPr txBox="1">
            <a:spLocks noChangeArrowheads="1"/>
          </p:cNvSpPr>
          <p:nvPr/>
        </p:nvSpPr>
        <p:spPr bwMode="auto">
          <a:xfrm>
            <a:off x="9021763" y="0"/>
            <a:ext cx="1841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sp>
        <p:nvSpPr>
          <p:cNvPr id="51204" name="Text Box 24"/>
          <p:cNvSpPr txBox="1">
            <a:spLocks noChangeArrowheads="1"/>
          </p:cNvSpPr>
          <p:nvPr/>
        </p:nvSpPr>
        <p:spPr bwMode="auto">
          <a:xfrm>
            <a:off x="228600" y="914400"/>
            <a:ext cx="1431925" cy="646113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800" b="1">
                <a:solidFill>
                  <a:schemeClr val="bg2"/>
                </a:solidFill>
                <a:latin typeface="Courier New" pitchFamily="-1" charset="0"/>
              </a:rPr>
              <a:t>Beispiel:</a:t>
            </a:r>
          </a:p>
          <a:p>
            <a:r>
              <a:rPr lang="de-DE" sz="1800" b="1">
                <a:solidFill>
                  <a:schemeClr val="bg2"/>
                </a:solidFill>
                <a:latin typeface="Courier New" pitchFamily="-1" charset="0"/>
              </a:rPr>
              <a:t>Web-FTP</a:t>
            </a:r>
          </a:p>
        </p:txBody>
      </p:sp>
      <p:cxnSp>
        <p:nvCxnSpPr>
          <p:cNvPr id="51205" name="Gerade Verbindung mit Pfeil 11"/>
          <p:cNvCxnSpPr>
            <a:cxnSpLocks noChangeShapeType="1"/>
          </p:cNvCxnSpPr>
          <p:nvPr/>
        </p:nvCxnSpPr>
        <p:spPr bwMode="auto">
          <a:xfrm>
            <a:off x="3505200" y="4343400"/>
            <a:ext cx="3251200" cy="1588"/>
          </a:xfrm>
          <a:prstGeom prst="straightConnector1">
            <a:avLst/>
          </a:prstGeom>
          <a:noFill/>
          <a:ln w="66675">
            <a:solidFill>
              <a:srgbClr val="FF0000"/>
            </a:solidFill>
            <a:round/>
            <a:headEnd type="none" w="lg" len="lg"/>
            <a:tailEnd type="triangle" w="lg" len="lg"/>
          </a:ln>
        </p:spPr>
      </p:cxnSp>
      <p:sp>
        <p:nvSpPr>
          <p:cNvPr id="51206" name="Text Box 11"/>
          <p:cNvSpPr txBox="1">
            <a:spLocks noChangeArrowheads="1"/>
          </p:cNvSpPr>
          <p:nvPr/>
        </p:nvSpPr>
        <p:spPr bwMode="auto">
          <a:xfrm>
            <a:off x="533400" y="1219200"/>
            <a:ext cx="74676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de-DE" sz="1800" b="1">
                <a:solidFill>
                  <a:schemeClr val="bg2"/>
                </a:solidFill>
                <a:latin typeface="Courier New" pitchFamily="-1" charset="0"/>
              </a:rPr>
              <a:t>Dienst: FTP</a:t>
            </a:r>
          </a:p>
        </p:txBody>
      </p:sp>
      <p:sp>
        <p:nvSpPr>
          <p:cNvPr id="51207" name="Text Box 10"/>
          <p:cNvSpPr txBox="1">
            <a:spLocks noChangeArrowheads="1"/>
          </p:cNvSpPr>
          <p:nvPr/>
        </p:nvSpPr>
        <p:spPr bwMode="auto">
          <a:xfrm>
            <a:off x="1905000" y="381000"/>
            <a:ext cx="498633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b="1">
                <a:latin typeface="Courier New" pitchFamily="-1" charset="0"/>
              </a:rPr>
              <a:t>Wie kommunizieren Rechner</a:t>
            </a:r>
          </a:p>
          <a:p>
            <a:pPr algn="ctr"/>
            <a:r>
              <a:rPr lang="de-DE" b="1">
                <a:latin typeface="Courier New" pitchFamily="-1" charset="0"/>
              </a:rPr>
              <a:t>im Internet miteinander?</a:t>
            </a:r>
          </a:p>
        </p:txBody>
      </p:sp>
      <p:pic>
        <p:nvPicPr>
          <p:cNvPr id="51208" name="Bild 8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1905000"/>
            <a:ext cx="8496300" cy="459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endParaRPr lang="de-DE"/>
          </a:p>
        </p:txBody>
      </p:sp>
      <p:sp>
        <p:nvSpPr>
          <p:cNvPr id="52227" name="Text Box 10"/>
          <p:cNvSpPr txBox="1">
            <a:spLocks noChangeArrowheads="1"/>
          </p:cNvSpPr>
          <p:nvPr/>
        </p:nvSpPr>
        <p:spPr bwMode="auto">
          <a:xfrm>
            <a:off x="1905000" y="381000"/>
            <a:ext cx="498633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b="1">
                <a:latin typeface="Courier New" pitchFamily="-1" charset="0"/>
              </a:rPr>
              <a:t>Wie kommunizieren Rechner</a:t>
            </a:r>
          </a:p>
          <a:p>
            <a:pPr algn="ctr"/>
            <a:r>
              <a:rPr lang="de-DE" b="1">
                <a:latin typeface="Courier New" pitchFamily="-1" charset="0"/>
              </a:rPr>
              <a:t>im Internet miteinander?</a:t>
            </a:r>
          </a:p>
        </p:txBody>
      </p:sp>
      <p:sp>
        <p:nvSpPr>
          <p:cNvPr id="52228" name="Text Box 11"/>
          <p:cNvSpPr txBox="1">
            <a:spLocks noChangeArrowheads="1"/>
          </p:cNvSpPr>
          <p:nvPr/>
        </p:nvSpPr>
        <p:spPr bwMode="auto">
          <a:xfrm>
            <a:off x="0" y="1219200"/>
            <a:ext cx="89154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de-DE" sz="1700" b="1">
                <a:latin typeface="Courier New" pitchFamily="-1" charset="0"/>
              </a:rPr>
              <a:t>Das Internet bietet verschiedene </a:t>
            </a:r>
            <a:r>
              <a:rPr lang="de-DE" sz="1700" b="1">
                <a:solidFill>
                  <a:srgbClr val="FF0000"/>
                </a:solidFill>
                <a:latin typeface="Courier New" pitchFamily="-1" charset="0"/>
              </a:rPr>
              <a:t>Dienste </a:t>
            </a:r>
            <a:r>
              <a:rPr lang="de-DE" sz="1700" b="1">
                <a:latin typeface="Courier New" pitchFamily="-1" charset="0"/>
              </a:rPr>
              <a:t>an;</a:t>
            </a:r>
            <a:endParaRPr lang="de-DE" sz="1700" b="1">
              <a:solidFill>
                <a:srgbClr val="FF0000"/>
              </a:solidFill>
              <a:latin typeface="Courier New" pitchFamily="-1" charset="0"/>
            </a:endParaRPr>
          </a:p>
          <a:p>
            <a:r>
              <a:rPr lang="de-DE" sz="1700" b="1">
                <a:latin typeface="Courier New" pitchFamily="-1" charset="0"/>
              </a:rPr>
              <a:t>Diese benutzen unterschiedliche </a:t>
            </a:r>
            <a:r>
              <a:rPr lang="de-DE" sz="1700" b="1">
                <a:solidFill>
                  <a:srgbClr val="FF0000"/>
                </a:solidFill>
                <a:latin typeface="Courier New" pitchFamily="-1" charset="0"/>
              </a:rPr>
              <a:t>Protokolle</a:t>
            </a:r>
            <a:r>
              <a:rPr lang="de-DE" sz="1700" b="1">
                <a:latin typeface="Courier New" pitchFamily="-1" charset="0"/>
              </a:rPr>
              <a:t> („Sprachen“):</a:t>
            </a:r>
          </a:p>
        </p:txBody>
      </p:sp>
      <p:graphicFrame>
        <p:nvGraphicFramePr>
          <p:cNvPr id="23599" name="Group 47"/>
          <p:cNvGraphicFramePr>
            <a:graphicFrameLocks noGrp="1"/>
          </p:cNvGraphicFramePr>
          <p:nvPr/>
        </p:nvGraphicFramePr>
        <p:xfrm>
          <a:off x="609600" y="2000250"/>
          <a:ext cx="7924800" cy="2667000"/>
        </p:xfrm>
        <a:graphic>
          <a:graphicData uri="http://schemas.openxmlformats.org/drawingml/2006/table">
            <a:tbl>
              <a:tblPr/>
              <a:tblGrid>
                <a:gridCol w="5384800"/>
                <a:gridCol w="2540000"/>
              </a:tblGrid>
              <a:tr h="381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urier New" charset="0"/>
                        </a:rPr>
                        <a:t>Dienst</a:t>
                      </a:r>
                    </a:p>
                  </a:txBody>
                  <a:tcPr marL="121920" marR="121920"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urier New" charset="0"/>
                        </a:rPr>
                        <a:t>Protokoll</a:t>
                      </a:r>
                    </a:p>
                  </a:txBody>
                  <a:tcPr marL="121920" marR="121920"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WWW (World Wide Web)</a:t>
                      </a:r>
                    </a:p>
                  </a:txBody>
                  <a:tcPr marL="121920" marR="121920"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HTTP</a:t>
                      </a:r>
                    </a:p>
                  </a:txBody>
                  <a:tcPr marL="121920" marR="121920"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E-Mail</a:t>
                      </a:r>
                    </a:p>
                  </a:txBody>
                  <a:tcPr marL="121920" marR="121920"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SMTP/POP3/IMAP</a:t>
                      </a:r>
                    </a:p>
                  </a:txBody>
                  <a:tcPr marL="121920" marR="121920"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FTP (File Transfer Protocol)</a:t>
                      </a:r>
                    </a:p>
                  </a:txBody>
                  <a:tcPr marL="121920" marR="121920"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FTP</a:t>
                      </a:r>
                    </a:p>
                  </a:txBody>
                  <a:tcPr marL="121920" marR="121920"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News</a:t>
                      </a:r>
                    </a:p>
                  </a:txBody>
                  <a:tcPr marL="121920" marR="121920"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NNTP</a:t>
                      </a:r>
                    </a:p>
                  </a:txBody>
                  <a:tcPr marL="121920" marR="121920"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SSH</a:t>
                      </a:r>
                    </a:p>
                  </a:txBody>
                  <a:tcPr marL="121920" marR="121920"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SSH</a:t>
                      </a:r>
                    </a:p>
                  </a:txBody>
                  <a:tcPr marL="121920" marR="121920"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(..., z.B. APIs)</a:t>
                      </a:r>
                    </a:p>
                  </a:txBody>
                  <a:tcPr marL="121920" marR="121920"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urier New" charset="0"/>
                      </a:endParaRPr>
                    </a:p>
                  </a:txBody>
                  <a:tcPr marL="121920" marR="121920"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</a:tr>
            </a:tbl>
          </a:graphicData>
        </a:graphic>
      </p:graphicFrame>
      <p:sp>
        <p:nvSpPr>
          <p:cNvPr id="52249" name="Rechteck 5"/>
          <p:cNvSpPr>
            <a:spLocks noChangeArrowheads="1"/>
          </p:cNvSpPr>
          <p:nvPr/>
        </p:nvSpPr>
        <p:spPr bwMode="auto">
          <a:xfrm>
            <a:off x="533400" y="3530600"/>
            <a:ext cx="8077200" cy="419100"/>
          </a:xfrm>
          <a:prstGeom prst="rect">
            <a:avLst/>
          </a:prstGeom>
          <a:noFill/>
          <a:ln w="73025">
            <a:solidFill>
              <a:srgbClr val="FF0000"/>
            </a:solidFill>
            <a:round/>
            <a:headEnd type="triangle" w="lg" len="lg"/>
            <a:tailEnd type="triangle" w="lg" len="lg"/>
          </a:ln>
        </p:spPr>
        <p:txBody>
          <a:bodyPr>
            <a:prstTxWarp prst="textNoShape">
              <a:avLst/>
            </a:prstTxWarp>
          </a:bodyPr>
          <a:lstStyle/>
          <a:p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9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endParaRPr lang="de-DE"/>
          </a:p>
        </p:txBody>
      </p:sp>
      <p:sp>
        <p:nvSpPr>
          <p:cNvPr id="54280" name="Text Box 8"/>
          <p:cNvSpPr txBox="1">
            <a:spLocks noChangeArrowheads="1"/>
          </p:cNvSpPr>
          <p:nvPr/>
        </p:nvSpPr>
        <p:spPr bwMode="auto">
          <a:xfrm>
            <a:off x="9021763" y="0"/>
            <a:ext cx="1841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sp>
        <p:nvSpPr>
          <p:cNvPr id="54282" name="Text Box 14"/>
          <p:cNvSpPr txBox="1">
            <a:spLocks noChangeArrowheads="1"/>
          </p:cNvSpPr>
          <p:nvPr/>
        </p:nvSpPr>
        <p:spPr bwMode="auto">
          <a:xfrm>
            <a:off x="3454400" y="3886200"/>
            <a:ext cx="1708150" cy="369888"/>
          </a:xfrm>
          <a:prstGeom prst="rect">
            <a:avLst/>
          </a:prstGeom>
          <a:noFill/>
          <a:ln w="9525">
            <a:noFill/>
            <a:miter lim="800000"/>
            <a:headEnd/>
            <a:tailEnd type="none" w="lg" len="lg"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800" b="1">
                <a:latin typeface="Courier New" pitchFamily="-1" charset="0"/>
              </a:rPr>
              <a:t>News-Server</a:t>
            </a:r>
          </a:p>
        </p:txBody>
      </p:sp>
      <p:cxnSp>
        <p:nvCxnSpPr>
          <p:cNvPr id="54283" name="AutoShape 20"/>
          <p:cNvCxnSpPr>
            <a:cxnSpLocks noChangeShapeType="1"/>
          </p:cNvCxnSpPr>
          <p:nvPr/>
        </p:nvCxnSpPr>
        <p:spPr bwMode="auto">
          <a:xfrm>
            <a:off x="2438400" y="3043238"/>
            <a:ext cx="1592263" cy="528637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 type="triangle" w="lg" len="lg"/>
            <a:tailEnd type="triangle" w="lg" len="lg"/>
          </a:ln>
        </p:spPr>
      </p:cxnSp>
      <p:cxnSp>
        <p:nvCxnSpPr>
          <p:cNvPr id="54284" name="AutoShape 21"/>
          <p:cNvCxnSpPr>
            <a:cxnSpLocks noChangeShapeType="1"/>
          </p:cNvCxnSpPr>
          <p:nvPr/>
        </p:nvCxnSpPr>
        <p:spPr bwMode="auto">
          <a:xfrm flipH="1">
            <a:off x="5111750" y="3043238"/>
            <a:ext cx="1695450" cy="528637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 type="triangle" w="lg" len="lg"/>
            <a:tailEnd type="triangle" w="lg" len="lg"/>
          </a:ln>
        </p:spPr>
      </p:cxnSp>
      <p:cxnSp>
        <p:nvCxnSpPr>
          <p:cNvPr id="54285" name="AutoShape 22"/>
          <p:cNvCxnSpPr>
            <a:cxnSpLocks noChangeShapeType="1"/>
            <a:endCxn id="54282" idx="3"/>
          </p:cNvCxnSpPr>
          <p:nvPr/>
        </p:nvCxnSpPr>
        <p:spPr bwMode="auto">
          <a:xfrm rot="10800000">
            <a:off x="5162550" y="4070350"/>
            <a:ext cx="1847850" cy="830263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 type="triangle" w="lg" len="lg"/>
            <a:tailEnd type="triangle" w="lg" len="lg"/>
          </a:ln>
        </p:spPr>
      </p:cxnSp>
      <p:cxnSp>
        <p:nvCxnSpPr>
          <p:cNvPr id="54286" name="AutoShape 23"/>
          <p:cNvCxnSpPr>
            <a:cxnSpLocks noChangeShapeType="1"/>
            <a:endCxn id="54282" idx="2"/>
          </p:cNvCxnSpPr>
          <p:nvPr/>
        </p:nvCxnSpPr>
        <p:spPr bwMode="auto">
          <a:xfrm rot="16200000" flipV="1">
            <a:off x="3939382" y="4625181"/>
            <a:ext cx="1001712" cy="263525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 type="triangle" w="lg" len="lg"/>
            <a:tailEnd type="triangle" w="lg" len="lg"/>
          </a:ln>
        </p:spPr>
      </p:cxnSp>
      <p:cxnSp>
        <p:nvCxnSpPr>
          <p:cNvPr id="54287" name="AutoShape 24"/>
          <p:cNvCxnSpPr>
            <a:cxnSpLocks noChangeShapeType="1"/>
            <a:endCxn id="54282" idx="1"/>
          </p:cNvCxnSpPr>
          <p:nvPr/>
        </p:nvCxnSpPr>
        <p:spPr bwMode="auto">
          <a:xfrm flipV="1">
            <a:off x="2336800" y="4070350"/>
            <a:ext cx="1117600" cy="515938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 type="triangle" w="lg" len="lg"/>
            <a:tailEnd type="triangle" w="lg" len="lg"/>
          </a:ln>
        </p:spPr>
      </p:cxnSp>
      <p:sp>
        <p:nvSpPr>
          <p:cNvPr id="54288" name="Text Box 11"/>
          <p:cNvSpPr txBox="1">
            <a:spLocks noChangeArrowheads="1"/>
          </p:cNvSpPr>
          <p:nvPr/>
        </p:nvSpPr>
        <p:spPr bwMode="auto">
          <a:xfrm>
            <a:off x="533400" y="1219200"/>
            <a:ext cx="74676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de-DE" sz="1800" b="1">
                <a:solidFill>
                  <a:schemeClr val="bg2"/>
                </a:solidFill>
                <a:latin typeface="Courier New" pitchFamily="-1" charset="0"/>
              </a:rPr>
              <a:t>Dienst: News ("Usenet")</a:t>
            </a:r>
          </a:p>
        </p:txBody>
      </p:sp>
      <p:sp>
        <p:nvSpPr>
          <p:cNvPr id="54289" name="Text Box 10"/>
          <p:cNvSpPr txBox="1">
            <a:spLocks noChangeArrowheads="1"/>
          </p:cNvSpPr>
          <p:nvPr/>
        </p:nvSpPr>
        <p:spPr bwMode="auto">
          <a:xfrm>
            <a:off x="1905000" y="381000"/>
            <a:ext cx="498633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b="1">
                <a:latin typeface="Courier New" pitchFamily="-1" charset="0"/>
              </a:rPr>
              <a:t>Wie kommunizieren Rechner</a:t>
            </a:r>
          </a:p>
          <a:p>
            <a:pPr algn="ctr"/>
            <a:r>
              <a:rPr lang="de-DE" b="1">
                <a:latin typeface="Courier New" pitchFamily="-1" charset="0"/>
              </a:rPr>
              <a:t>im Internet miteinander?</a:t>
            </a:r>
          </a:p>
        </p:txBody>
      </p:sp>
      <p:pic>
        <p:nvPicPr>
          <p:cNvPr id="18" name="Bild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6200" y="2819400"/>
            <a:ext cx="1206500" cy="1054420"/>
          </a:xfrm>
          <a:prstGeom prst="rect">
            <a:avLst/>
          </a:prstGeom>
        </p:spPr>
      </p:pic>
      <p:pic>
        <p:nvPicPr>
          <p:cNvPr id="19" name="Bild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4400" y="2057400"/>
            <a:ext cx="1416050" cy="1046027"/>
          </a:xfrm>
          <a:prstGeom prst="rect">
            <a:avLst/>
          </a:prstGeom>
        </p:spPr>
      </p:pic>
      <p:pic>
        <p:nvPicPr>
          <p:cNvPr id="20" name="Bild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600" y="4191000"/>
            <a:ext cx="1416050" cy="1046027"/>
          </a:xfrm>
          <a:prstGeom prst="rect">
            <a:avLst/>
          </a:prstGeom>
        </p:spPr>
      </p:pic>
      <p:pic>
        <p:nvPicPr>
          <p:cNvPr id="21" name="Bild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7600" y="5257800"/>
            <a:ext cx="1416050" cy="1046027"/>
          </a:xfrm>
          <a:prstGeom prst="rect">
            <a:avLst/>
          </a:prstGeom>
        </p:spPr>
      </p:pic>
      <p:pic>
        <p:nvPicPr>
          <p:cNvPr id="22" name="Bild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00" y="4953000"/>
            <a:ext cx="1416050" cy="1046027"/>
          </a:xfrm>
          <a:prstGeom prst="rect">
            <a:avLst/>
          </a:prstGeom>
        </p:spPr>
      </p:pic>
      <p:pic>
        <p:nvPicPr>
          <p:cNvPr id="23" name="Bild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34200" y="2209800"/>
            <a:ext cx="1416050" cy="10460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endParaRPr lang="de-DE"/>
          </a:p>
        </p:txBody>
      </p:sp>
      <p:sp>
        <p:nvSpPr>
          <p:cNvPr id="56324" name="Text Box 8"/>
          <p:cNvSpPr txBox="1">
            <a:spLocks noChangeArrowheads="1"/>
          </p:cNvSpPr>
          <p:nvPr/>
        </p:nvSpPr>
        <p:spPr bwMode="auto">
          <a:xfrm>
            <a:off x="9021763" y="0"/>
            <a:ext cx="1841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graphicFrame>
        <p:nvGraphicFramePr>
          <p:cNvPr id="56322" name="Object 2"/>
          <p:cNvGraphicFramePr>
            <a:graphicFrameLocks noChangeAspect="1"/>
          </p:cNvGraphicFramePr>
          <p:nvPr/>
        </p:nvGraphicFramePr>
        <p:xfrm>
          <a:off x="685800" y="1600200"/>
          <a:ext cx="7239000" cy="5257800"/>
        </p:xfrm>
        <a:graphic>
          <a:graphicData uri="http://schemas.openxmlformats.org/presentationml/2006/ole">
            <p:oleObj spid="_x0000_s56322" name="Image" r:id="rId4" imgW="7365079" imgH="6031746" progId="">
              <p:embed/>
            </p:oleObj>
          </a:graphicData>
        </a:graphic>
      </p:graphicFrame>
      <p:sp>
        <p:nvSpPr>
          <p:cNvPr id="56325" name="Text Box 11"/>
          <p:cNvSpPr txBox="1">
            <a:spLocks noChangeArrowheads="1"/>
          </p:cNvSpPr>
          <p:nvPr/>
        </p:nvSpPr>
        <p:spPr bwMode="auto">
          <a:xfrm>
            <a:off x="533400" y="1219200"/>
            <a:ext cx="74676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de-DE" sz="1800" b="1">
                <a:solidFill>
                  <a:schemeClr val="bg2"/>
                </a:solidFill>
                <a:latin typeface="Courier New" pitchFamily="-1" charset="0"/>
              </a:rPr>
              <a:t>Dienst: News</a:t>
            </a:r>
          </a:p>
        </p:txBody>
      </p:sp>
      <p:sp>
        <p:nvSpPr>
          <p:cNvPr id="56326" name="Text Box 10"/>
          <p:cNvSpPr txBox="1">
            <a:spLocks noChangeArrowheads="1"/>
          </p:cNvSpPr>
          <p:nvPr/>
        </p:nvSpPr>
        <p:spPr bwMode="auto">
          <a:xfrm>
            <a:off x="1905000" y="381000"/>
            <a:ext cx="498633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b="1">
                <a:latin typeface="Courier New" pitchFamily="-1" charset="0"/>
              </a:rPr>
              <a:t>Wie kommunizieren Rechner</a:t>
            </a:r>
          </a:p>
          <a:p>
            <a:pPr algn="ctr"/>
            <a:r>
              <a:rPr lang="de-DE" b="1">
                <a:latin typeface="Courier New" pitchFamily="-1" charset="0"/>
              </a:rPr>
              <a:t>im Internet miteinander?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endParaRPr lang="de-DE"/>
          </a:p>
        </p:txBody>
      </p:sp>
      <p:sp>
        <p:nvSpPr>
          <p:cNvPr id="58371" name="Text Box 8"/>
          <p:cNvSpPr txBox="1">
            <a:spLocks noChangeArrowheads="1"/>
          </p:cNvSpPr>
          <p:nvPr/>
        </p:nvSpPr>
        <p:spPr bwMode="auto">
          <a:xfrm>
            <a:off x="9021763" y="0"/>
            <a:ext cx="1841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sp>
        <p:nvSpPr>
          <p:cNvPr id="58372" name="Text Box 11"/>
          <p:cNvSpPr txBox="1">
            <a:spLocks noChangeArrowheads="1"/>
          </p:cNvSpPr>
          <p:nvPr/>
        </p:nvSpPr>
        <p:spPr bwMode="auto">
          <a:xfrm>
            <a:off x="381000" y="1219200"/>
            <a:ext cx="3886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de-DE" sz="1800" b="1">
                <a:solidFill>
                  <a:schemeClr val="bg2"/>
                </a:solidFill>
                <a:latin typeface="Courier New" pitchFamily="-1" charset="0"/>
              </a:rPr>
              <a:t>Dienst: News</a:t>
            </a:r>
          </a:p>
        </p:txBody>
      </p:sp>
      <p:sp>
        <p:nvSpPr>
          <p:cNvPr id="58373" name="Text Box 10"/>
          <p:cNvSpPr txBox="1">
            <a:spLocks noChangeArrowheads="1"/>
          </p:cNvSpPr>
          <p:nvPr/>
        </p:nvSpPr>
        <p:spPr bwMode="auto">
          <a:xfrm>
            <a:off x="1905000" y="381000"/>
            <a:ext cx="498633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b="1">
                <a:latin typeface="Courier New" pitchFamily="-1" charset="0"/>
              </a:rPr>
              <a:t>Wie kommunizieren Rechner</a:t>
            </a:r>
          </a:p>
          <a:p>
            <a:pPr algn="ctr"/>
            <a:r>
              <a:rPr lang="de-DE" b="1">
                <a:latin typeface="Courier New" pitchFamily="-1" charset="0"/>
              </a:rPr>
              <a:t>im Internet miteinander?</a:t>
            </a:r>
          </a:p>
        </p:txBody>
      </p:sp>
      <p:pic>
        <p:nvPicPr>
          <p:cNvPr id="58374" name="Bild 1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57600" y="1219200"/>
            <a:ext cx="4470400" cy="545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endParaRPr lang="de-DE"/>
          </a:p>
        </p:txBody>
      </p:sp>
      <p:sp>
        <p:nvSpPr>
          <p:cNvPr id="60419" name="Text Box 10"/>
          <p:cNvSpPr txBox="1">
            <a:spLocks noChangeArrowheads="1"/>
          </p:cNvSpPr>
          <p:nvPr/>
        </p:nvSpPr>
        <p:spPr bwMode="auto">
          <a:xfrm>
            <a:off x="1905000" y="381000"/>
            <a:ext cx="498633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b="1">
                <a:latin typeface="Courier New" pitchFamily="-1" charset="0"/>
              </a:rPr>
              <a:t>Wie kommunizieren Rechner</a:t>
            </a:r>
          </a:p>
          <a:p>
            <a:pPr algn="ctr"/>
            <a:r>
              <a:rPr lang="de-DE" b="1">
                <a:latin typeface="Courier New" pitchFamily="-1" charset="0"/>
              </a:rPr>
              <a:t>im Internet miteinander?</a:t>
            </a:r>
          </a:p>
        </p:txBody>
      </p:sp>
      <p:sp>
        <p:nvSpPr>
          <p:cNvPr id="60420" name="Text Box 11"/>
          <p:cNvSpPr txBox="1">
            <a:spLocks noChangeArrowheads="1"/>
          </p:cNvSpPr>
          <p:nvPr/>
        </p:nvSpPr>
        <p:spPr bwMode="auto">
          <a:xfrm>
            <a:off x="0" y="1219200"/>
            <a:ext cx="89154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de-DE" sz="1700" b="1">
                <a:latin typeface="Courier New" pitchFamily="-1" charset="0"/>
              </a:rPr>
              <a:t>Das Internet bietet verschiedene </a:t>
            </a:r>
            <a:r>
              <a:rPr lang="de-DE" sz="1700" b="1">
                <a:solidFill>
                  <a:srgbClr val="FF0000"/>
                </a:solidFill>
                <a:latin typeface="Courier New" pitchFamily="-1" charset="0"/>
              </a:rPr>
              <a:t>Dienste </a:t>
            </a:r>
            <a:r>
              <a:rPr lang="de-DE" sz="1700" b="1">
                <a:latin typeface="Courier New" pitchFamily="-1" charset="0"/>
              </a:rPr>
              <a:t>an;</a:t>
            </a:r>
            <a:endParaRPr lang="de-DE" sz="1700" b="1">
              <a:solidFill>
                <a:srgbClr val="FF0000"/>
              </a:solidFill>
              <a:latin typeface="Courier New" pitchFamily="-1" charset="0"/>
            </a:endParaRPr>
          </a:p>
          <a:p>
            <a:r>
              <a:rPr lang="de-DE" sz="1700" b="1">
                <a:latin typeface="Courier New" pitchFamily="-1" charset="0"/>
              </a:rPr>
              <a:t>Diese benutzen unterschiedliche </a:t>
            </a:r>
            <a:r>
              <a:rPr lang="de-DE" sz="1700" b="1">
                <a:solidFill>
                  <a:srgbClr val="FF0000"/>
                </a:solidFill>
                <a:latin typeface="Courier New" pitchFamily="-1" charset="0"/>
              </a:rPr>
              <a:t>Protokolle</a:t>
            </a:r>
            <a:r>
              <a:rPr lang="de-DE" sz="1700" b="1">
                <a:latin typeface="Courier New" pitchFamily="-1" charset="0"/>
              </a:rPr>
              <a:t> („Sprachen“):</a:t>
            </a:r>
          </a:p>
        </p:txBody>
      </p:sp>
      <p:graphicFrame>
        <p:nvGraphicFramePr>
          <p:cNvPr id="23599" name="Group 47"/>
          <p:cNvGraphicFramePr>
            <a:graphicFrameLocks noGrp="1"/>
          </p:cNvGraphicFramePr>
          <p:nvPr/>
        </p:nvGraphicFramePr>
        <p:xfrm>
          <a:off x="609600" y="2000250"/>
          <a:ext cx="7924800" cy="2667000"/>
        </p:xfrm>
        <a:graphic>
          <a:graphicData uri="http://schemas.openxmlformats.org/drawingml/2006/table">
            <a:tbl>
              <a:tblPr/>
              <a:tblGrid>
                <a:gridCol w="5384800"/>
                <a:gridCol w="2540000"/>
              </a:tblGrid>
              <a:tr h="381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urier New" charset="0"/>
                        </a:rPr>
                        <a:t>Dienst</a:t>
                      </a:r>
                    </a:p>
                  </a:txBody>
                  <a:tcPr marL="121920" marR="121920"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urier New" charset="0"/>
                        </a:rPr>
                        <a:t>Protokoll</a:t>
                      </a:r>
                    </a:p>
                  </a:txBody>
                  <a:tcPr marL="121920" marR="121920"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WWW (World Wide Web)</a:t>
                      </a:r>
                    </a:p>
                  </a:txBody>
                  <a:tcPr marL="121920" marR="121920"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HTTP</a:t>
                      </a:r>
                    </a:p>
                  </a:txBody>
                  <a:tcPr marL="121920" marR="121920"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E-Mail</a:t>
                      </a:r>
                    </a:p>
                  </a:txBody>
                  <a:tcPr marL="121920" marR="121920"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SMTP/POP3/IMAP</a:t>
                      </a:r>
                    </a:p>
                  </a:txBody>
                  <a:tcPr marL="121920" marR="121920"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FTP (File Transfer Protocol)</a:t>
                      </a:r>
                    </a:p>
                  </a:txBody>
                  <a:tcPr marL="121920" marR="121920"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FTP</a:t>
                      </a:r>
                    </a:p>
                  </a:txBody>
                  <a:tcPr marL="121920" marR="121920"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News</a:t>
                      </a:r>
                    </a:p>
                  </a:txBody>
                  <a:tcPr marL="121920" marR="121920"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NNTP</a:t>
                      </a:r>
                    </a:p>
                  </a:txBody>
                  <a:tcPr marL="121920" marR="121920"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SSH</a:t>
                      </a:r>
                    </a:p>
                  </a:txBody>
                  <a:tcPr marL="121920" marR="121920"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SSH</a:t>
                      </a:r>
                    </a:p>
                  </a:txBody>
                  <a:tcPr marL="121920" marR="121920"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charset="0"/>
                        </a:rPr>
                        <a:t>(..., z.B. APIs)</a:t>
                      </a:r>
                    </a:p>
                  </a:txBody>
                  <a:tcPr marL="121920" marR="121920"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urier New" charset="0"/>
                      </a:endParaRPr>
                    </a:p>
                  </a:txBody>
                  <a:tcPr marL="121920" marR="121920" marT="34290" marB="3429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</a:tr>
            </a:tbl>
          </a:graphicData>
        </a:graphic>
      </p:graphicFrame>
      <p:sp>
        <p:nvSpPr>
          <p:cNvPr id="60441" name="Rechteck 5"/>
          <p:cNvSpPr>
            <a:spLocks noChangeArrowheads="1"/>
          </p:cNvSpPr>
          <p:nvPr/>
        </p:nvSpPr>
        <p:spPr bwMode="auto">
          <a:xfrm>
            <a:off x="533400" y="3924300"/>
            <a:ext cx="8077200" cy="419100"/>
          </a:xfrm>
          <a:prstGeom prst="rect">
            <a:avLst/>
          </a:prstGeom>
          <a:noFill/>
          <a:ln w="73025">
            <a:solidFill>
              <a:srgbClr val="FF0000"/>
            </a:solidFill>
            <a:round/>
            <a:headEnd type="triangle" w="lg" len="lg"/>
            <a:tailEnd type="triangle" w="lg" len="lg"/>
          </a:ln>
        </p:spPr>
        <p:txBody>
          <a:bodyPr>
            <a:prstTxWarp prst="textNoShape">
              <a:avLst/>
            </a:prstTxWarp>
          </a:bodyPr>
          <a:lstStyle/>
          <a:p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7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endParaRPr lang="de-DE"/>
          </a:p>
        </p:txBody>
      </p:sp>
      <p:sp>
        <p:nvSpPr>
          <p:cNvPr id="62468" name="Text Box 8"/>
          <p:cNvSpPr txBox="1">
            <a:spLocks noChangeArrowheads="1"/>
          </p:cNvSpPr>
          <p:nvPr/>
        </p:nvSpPr>
        <p:spPr bwMode="auto">
          <a:xfrm>
            <a:off x="9021763" y="0"/>
            <a:ext cx="1841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sp>
        <p:nvSpPr>
          <p:cNvPr id="62470" name="Text Box 15"/>
          <p:cNvSpPr txBox="1">
            <a:spLocks noChangeArrowheads="1"/>
          </p:cNvSpPr>
          <p:nvPr/>
        </p:nvSpPr>
        <p:spPr bwMode="auto">
          <a:xfrm>
            <a:off x="7848600" y="3733800"/>
            <a:ext cx="1016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800" b="1">
                <a:latin typeface="Courier New" pitchFamily="-1" charset="0"/>
              </a:rPr>
              <a:t>Client</a:t>
            </a:r>
          </a:p>
        </p:txBody>
      </p:sp>
      <p:sp>
        <p:nvSpPr>
          <p:cNvPr id="62471" name="Text Box 16"/>
          <p:cNvSpPr txBox="1">
            <a:spLocks noChangeArrowheads="1"/>
          </p:cNvSpPr>
          <p:nvPr/>
        </p:nvSpPr>
        <p:spPr bwMode="auto">
          <a:xfrm>
            <a:off x="304800" y="6172200"/>
            <a:ext cx="1016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800" b="1">
                <a:latin typeface="Courier New" pitchFamily="-1" charset="0"/>
              </a:rPr>
              <a:t>Server</a:t>
            </a:r>
          </a:p>
        </p:txBody>
      </p:sp>
      <p:sp>
        <p:nvSpPr>
          <p:cNvPr id="62472" name="Text Box 17"/>
          <p:cNvSpPr txBox="1">
            <a:spLocks noChangeArrowheads="1"/>
          </p:cNvSpPr>
          <p:nvPr/>
        </p:nvSpPr>
        <p:spPr bwMode="auto">
          <a:xfrm>
            <a:off x="508000" y="4114800"/>
            <a:ext cx="18446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400" i="1">
                <a:latin typeface="Courier New" pitchFamily="-1" charset="0"/>
              </a:rPr>
              <a:t>Terminalfenster</a:t>
            </a:r>
          </a:p>
        </p:txBody>
      </p:sp>
      <p:sp>
        <p:nvSpPr>
          <p:cNvPr id="62473" name="Text Box 18"/>
          <p:cNvSpPr txBox="1">
            <a:spLocks noChangeArrowheads="1"/>
          </p:cNvSpPr>
          <p:nvPr/>
        </p:nvSpPr>
        <p:spPr bwMode="auto">
          <a:xfrm>
            <a:off x="4978400" y="5143500"/>
            <a:ext cx="267811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800" b="1">
                <a:latin typeface="Courier New" pitchFamily="-1" charset="0"/>
              </a:rPr>
              <a:t>arbeitet auf dem</a:t>
            </a:r>
          </a:p>
          <a:p>
            <a:r>
              <a:rPr lang="de-DE" sz="1800" b="1">
                <a:latin typeface="Courier New" pitchFamily="-1" charset="0"/>
              </a:rPr>
              <a:t>entfernten Rechner</a:t>
            </a:r>
          </a:p>
        </p:txBody>
      </p:sp>
      <p:cxnSp>
        <p:nvCxnSpPr>
          <p:cNvPr id="62474" name="AutoShape 19"/>
          <p:cNvCxnSpPr>
            <a:cxnSpLocks noChangeShapeType="1"/>
            <a:stCxn id="62470" idx="2"/>
          </p:cNvCxnSpPr>
          <p:nvPr/>
        </p:nvCxnSpPr>
        <p:spPr bwMode="auto">
          <a:xfrm rot="5400000">
            <a:off x="4227513" y="1465263"/>
            <a:ext cx="1490662" cy="6767512"/>
          </a:xfrm>
          <a:prstGeom prst="curvedConnector2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</p:cxnSp>
      <p:sp>
        <p:nvSpPr>
          <p:cNvPr id="62475" name="Text Box 11"/>
          <p:cNvSpPr txBox="1">
            <a:spLocks noChangeArrowheads="1"/>
          </p:cNvSpPr>
          <p:nvPr/>
        </p:nvSpPr>
        <p:spPr bwMode="auto">
          <a:xfrm>
            <a:off x="533400" y="1219200"/>
            <a:ext cx="74676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de-DE" sz="1800" b="1">
                <a:solidFill>
                  <a:schemeClr val="bg2"/>
                </a:solidFill>
                <a:latin typeface="Courier New" pitchFamily="-1" charset="0"/>
              </a:rPr>
              <a:t>Dienst: News</a:t>
            </a:r>
          </a:p>
        </p:txBody>
      </p:sp>
      <p:sp>
        <p:nvSpPr>
          <p:cNvPr id="62476" name="Text Box 10"/>
          <p:cNvSpPr txBox="1">
            <a:spLocks noChangeArrowheads="1"/>
          </p:cNvSpPr>
          <p:nvPr/>
        </p:nvSpPr>
        <p:spPr bwMode="auto">
          <a:xfrm>
            <a:off x="1905000" y="381000"/>
            <a:ext cx="498633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b="1">
                <a:latin typeface="Courier New" pitchFamily="-1" charset="0"/>
              </a:rPr>
              <a:t>Wie kommunizieren Rechner</a:t>
            </a:r>
          </a:p>
          <a:p>
            <a:pPr algn="ctr"/>
            <a:r>
              <a:rPr lang="de-DE" b="1">
                <a:latin typeface="Courier New" pitchFamily="-1" charset="0"/>
              </a:rPr>
              <a:t>im Internet miteinander?</a:t>
            </a:r>
          </a:p>
        </p:txBody>
      </p:sp>
      <p:pic>
        <p:nvPicPr>
          <p:cNvPr id="62477" name="Bild 17"/>
          <p:cNvPicPr>
            <a:picLocks noChangeAspect="1"/>
          </p:cNvPicPr>
          <p:nvPr/>
        </p:nvPicPr>
        <p:blipFill>
          <a:blip r:embed="rId2"/>
          <a:srcRect r="15189" b="42169"/>
          <a:stretch>
            <a:fillRect/>
          </a:stretch>
        </p:blipFill>
        <p:spPr bwMode="auto">
          <a:xfrm>
            <a:off x="228600" y="1752600"/>
            <a:ext cx="71628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Bild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4953000"/>
            <a:ext cx="1206500" cy="1054420"/>
          </a:xfrm>
          <a:prstGeom prst="rect">
            <a:avLst/>
          </a:prstGeom>
        </p:spPr>
      </p:pic>
      <p:pic>
        <p:nvPicPr>
          <p:cNvPr id="15" name="Bild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67600" y="2819400"/>
            <a:ext cx="1416050" cy="10460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1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endParaRPr lang="de-DE"/>
          </a:p>
        </p:txBody>
      </p:sp>
      <p:sp>
        <p:nvSpPr>
          <p:cNvPr id="63492" name="Text Box 8"/>
          <p:cNvSpPr txBox="1">
            <a:spLocks noChangeArrowheads="1"/>
          </p:cNvSpPr>
          <p:nvPr/>
        </p:nvSpPr>
        <p:spPr bwMode="auto">
          <a:xfrm>
            <a:off x="9021763" y="0"/>
            <a:ext cx="1841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sp>
        <p:nvSpPr>
          <p:cNvPr id="63493" name="Text Box 11"/>
          <p:cNvSpPr txBox="1">
            <a:spLocks noChangeArrowheads="1"/>
          </p:cNvSpPr>
          <p:nvPr/>
        </p:nvSpPr>
        <p:spPr bwMode="auto">
          <a:xfrm>
            <a:off x="609600" y="3543300"/>
            <a:ext cx="1016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800" b="1">
                <a:latin typeface="Courier New" pitchFamily="-1" charset="0"/>
              </a:rPr>
              <a:t>Server</a:t>
            </a:r>
          </a:p>
        </p:txBody>
      </p:sp>
      <p:cxnSp>
        <p:nvCxnSpPr>
          <p:cNvPr id="63495" name="AutoShape 13"/>
          <p:cNvCxnSpPr>
            <a:cxnSpLocks noChangeShapeType="1"/>
            <a:endCxn id="63497" idx="2"/>
          </p:cNvCxnSpPr>
          <p:nvPr/>
        </p:nvCxnSpPr>
        <p:spPr bwMode="auto">
          <a:xfrm>
            <a:off x="1690688" y="3228975"/>
            <a:ext cx="1136650" cy="228600"/>
          </a:xfrm>
          <a:prstGeom prst="curvedConnector3">
            <a:avLst>
              <a:gd name="adj1" fmla="val 50653"/>
            </a:avLst>
          </a:prstGeom>
          <a:noFill/>
          <a:ln w="9525">
            <a:solidFill>
              <a:schemeClr val="tx1"/>
            </a:solidFill>
            <a:round/>
            <a:headEnd type="triangle" w="lg" len="lg"/>
            <a:tailEnd type="triangle" w="lg" len="lg"/>
          </a:ln>
        </p:spPr>
      </p:cxnSp>
      <p:sp>
        <p:nvSpPr>
          <p:cNvPr id="63496" name="Text Box 15"/>
          <p:cNvSpPr txBox="1">
            <a:spLocks noChangeArrowheads="1"/>
          </p:cNvSpPr>
          <p:nvPr/>
        </p:nvSpPr>
        <p:spPr bwMode="auto">
          <a:xfrm>
            <a:off x="7315200" y="3554413"/>
            <a:ext cx="10160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800" b="1">
                <a:latin typeface="Courier New" pitchFamily="-1" charset="0"/>
              </a:rPr>
              <a:t>Client</a:t>
            </a:r>
          </a:p>
        </p:txBody>
      </p:sp>
      <p:sp>
        <p:nvSpPr>
          <p:cNvPr id="63497" name="Oval 16"/>
          <p:cNvSpPr>
            <a:spLocks noChangeArrowheads="1"/>
          </p:cNvSpPr>
          <p:nvPr/>
        </p:nvSpPr>
        <p:spPr bwMode="auto">
          <a:xfrm>
            <a:off x="2844800" y="1600200"/>
            <a:ext cx="2743200" cy="3714750"/>
          </a:xfrm>
          <a:prstGeom prst="ellipse">
            <a:avLst/>
          </a:prstGeom>
          <a:solidFill>
            <a:srgbClr val="C0C0C0"/>
          </a:solidFill>
          <a:ln w="25400">
            <a:solidFill>
              <a:schemeClr val="tx1"/>
            </a:solidFill>
            <a:round/>
            <a:headEnd type="none" w="lg" len="lg"/>
            <a:tailEnd type="none" w="lg" len="lg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de-DE" b="1">
                <a:latin typeface="Courier New" pitchFamily="-1" charset="0"/>
              </a:rPr>
              <a:t>Internet</a:t>
            </a:r>
          </a:p>
        </p:txBody>
      </p:sp>
      <p:cxnSp>
        <p:nvCxnSpPr>
          <p:cNvPr id="63498" name="AutoShape 17"/>
          <p:cNvCxnSpPr>
            <a:cxnSpLocks noChangeShapeType="1"/>
            <a:endCxn id="63497" idx="6"/>
          </p:cNvCxnSpPr>
          <p:nvPr/>
        </p:nvCxnSpPr>
        <p:spPr bwMode="auto">
          <a:xfrm rot="10800000" flipV="1">
            <a:off x="5605463" y="3225800"/>
            <a:ext cx="1404937" cy="231775"/>
          </a:xfrm>
          <a:prstGeom prst="curvedConnector3">
            <a:avLst>
              <a:gd name="adj1" fmla="val 50602"/>
            </a:avLst>
          </a:prstGeom>
          <a:noFill/>
          <a:ln w="9525">
            <a:solidFill>
              <a:schemeClr val="tx1"/>
            </a:solidFill>
            <a:round/>
            <a:headEnd type="triangle" w="lg" len="lg"/>
            <a:tailEnd type="triangle" w="lg" len="lg"/>
          </a:ln>
        </p:spPr>
      </p:cxnSp>
      <p:sp>
        <p:nvSpPr>
          <p:cNvPr id="63499" name="Text Box 18"/>
          <p:cNvSpPr txBox="1">
            <a:spLocks noChangeArrowheads="1"/>
          </p:cNvSpPr>
          <p:nvPr/>
        </p:nvSpPr>
        <p:spPr bwMode="auto">
          <a:xfrm>
            <a:off x="4987925" y="5586413"/>
            <a:ext cx="3232150" cy="646112"/>
          </a:xfrm>
          <a:prstGeom prst="rect">
            <a:avLst/>
          </a:prstGeom>
          <a:noFill/>
          <a:ln w="9525">
            <a:noFill/>
            <a:miter lim="800000"/>
            <a:headEnd type="none" w="lg" len="lg"/>
            <a:tailEnd type="none" w="lg" len="lg"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sz="1800" b="1">
                <a:solidFill>
                  <a:srgbClr val="FF0000"/>
                </a:solidFill>
                <a:latin typeface="Courier New" pitchFamily="-1" charset="0"/>
              </a:rPr>
              <a:t>Einwahl über Telefon-,</a:t>
            </a:r>
          </a:p>
          <a:p>
            <a:pPr algn="ctr"/>
            <a:r>
              <a:rPr lang="de-DE" sz="1800" b="1">
                <a:solidFill>
                  <a:srgbClr val="FF0000"/>
                </a:solidFill>
                <a:latin typeface="Courier New" pitchFamily="-1" charset="0"/>
              </a:rPr>
              <a:t>Kabel- o.ä. Leitung </a:t>
            </a:r>
          </a:p>
        </p:txBody>
      </p:sp>
      <p:sp>
        <p:nvSpPr>
          <p:cNvPr id="63500" name="Line 19"/>
          <p:cNvSpPr>
            <a:spLocks noChangeShapeType="1"/>
          </p:cNvSpPr>
          <p:nvPr/>
        </p:nvSpPr>
        <p:spPr bwMode="auto">
          <a:xfrm flipV="1">
            <a:off x="6604000" y="3429000"/>
            <a:ext cx="0" cy="211455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none" w="lg" len="lg"/>
            <a:tailEnd type="triangle" w="lg" len="lg"/>
          </a:ln>
        </p:spPr>
        <p:txBody>
          <a:bodyPr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63501" name="Text Box 10"/>
          <p:cNvSpPr txBox="1">
            <a:spLocks noChangeArrowheads="1"/>
          </p:cNvSpPr>
          <p:nvPr/>
        </p:nvSpPr>
        <p:spPr bwMode="auto">
          <a:xfrm>
            <a:off x="2921000" y="381000"/>
            <a:ext cx="29543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b="1">
                <a:latin typeface="Courier New" pitchFamily="-1" charset="0"/>
              </a:rPr>
              <a:t>Zusammenfassung</a:t>
            </a:r>
          </a:p>
        </p:txBody>
      </p:sp>
      <p:pic>
        <p:nvPicPr>
          <p:cNvPr id="14" name="Bild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" y="2590800"/>
            <a:ext cx="1206500" cy="1054420"/>
          </a:xfrm>
          <a:prstGeom prst="rect">
            <a:avLst/>
          </a:prstGeom>
        </p:spPr>
      </p:pic>
      <p:pic>
        <p:nvPicPr>
          <p:cNvPr id="15" name="Bild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86600" y="2514600"/>
            <a:ext cx="1416050" cy="10460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9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endParaRPr lang="de-DE"/>
          </a:p>
        </p:txBody>
      </p:sp>
      <p:sp>
        <p:nvSpPr>
          <p:cNvPr id="65540" name="Text Box 8"/>
          <p:cNvSpPr txBox="1">
            <a:spLocks noChangeArrowheads="1"/>
          </p:cNvSpPr>
          <p:nvPr/>
        </p:nvSpPr>
        <p:spPr bwMode="auto">
          <a:xfrm>
            <a:off x="9021763" y="0"/>
            <a:ext cx="1841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sp>
        <p:nvSpPr>
          <p:cNvPr id="65541" name="Text Box 11"/>
          <p:cNvSpPr txBox="1">
            <a:spLocks noChangeArrowheads="1"/>
          </p:cNvSpPr>
          <p:nvPr/>
        </p:nvSpPr>
        <p:spPr bwMode="auto">
          <a:xfrm>
            <a:off x="609600" y="3543300"/>
            <a:ext cx="1016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800" b="1">
                <a:latin typeface="Courier New" pitchFamily="-1" charset="0"/>
              </a:rPr>
              <a:t>Server</a:t>
            </a:r>
          </a:p>
        </p:txBody>
      </p:sp>
      <p:cxnSp>
        <p:nvCxnSpPr>
          <p:cNvPr id="65542" name="AutoShape 13"/>
          <p:cNvCxnSpPr>
            <a:cxnSpLocks noChangeShapeType="1"/>
            <a:endCxn id="65544" idx="2"/>
          </p:cNvCxnSpPr>
          <p:nvPr/>
        </p:nvCxnSpPr>
        <p:spPr bwMode="auto">
          <a:xfrm>
            <a:off x="1690688" y="3228975"/>
            <a:ext cx="1136650" cy="228600"/>
          </a:xfrm>
          <a:prstGeom prst="curvedConnector3">
            <a:avLst>
              <a:gd name="adj1" fmla="val 50653"/>
            </a:avLst>
          </a:prstGeom>
          <a:noFill/>
          <a:ln w="9525">
            <a:solidFill>
              <a:schemeClr val="tx1"/>
            </a:solidFill>
            <a:round/>
            <a:headEnd type="triangle" w="lg" len="lg"/>
            <a:tailEnd type="triangle" w="lg" len="lg"/>
          </a:ln>
        </p:spPr>
      </p:cxnSp>
      <p:sp>
        <p:nvSpPr>
          <p:cNvPr id="65543" name="Text Box 15"/>
          <p:cNvSpPr txBox="1">
            <a:spLocks noChangeArrowheads="1"/>
          </p:cNvSpPr>
          <p:nvPr/>
        </p:nvSpPr>
        <p:spPr bwMode="auto">
          <a:xfrm>
            <a:off x="7315200" y="3554413"/>
            <a:ext cx="10160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800" b="1">
                <a:latin typeface="Courier New" pitchFamily="-1" charset="0"/>
              </a:rPr>
              <a:t>Client</a:t>
            </a:r>
          </a:p>
        </p:txBody>
      </p:sp>
      <p:sp>
        <p:nvSpPr>
          <p:cNvPr id="65544" name="Oval 16"/>
          <p:cNvSpPr>
            <a:spLocks noChangeArrowheads="1"/>
          </p:cNvSpPr>
          <p:nvPr/>
        </p:nvSpPr>
        <p:spPr bwMode="auto">
          <a:xfrm>
            <a:off x="2844800" y="1600200"/>
            <a:ext cx="2743200" cy="3714750"/>
          </a:xfrm>
          <a:prstGeom prst="ellipse">
            <a:avLst/>
          </a:prstGeom>
          <a:solidFill>
            <a:srgbClr val="C0C0C0"/>
          </a:solidFill>
          <a:ln w="25400">
            <a:solidFill>
              <a:schemeClr val="tx1"/>
            </a:solidFill>
            <a:round/>
            <a:headEnd type="none" w="lg" len="lg"/>
            <a:tailEnd type="none" w="lg" len="lg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lang="de-DE" b="1">
                <a:latin typeface="Courier New" pitchFamily="-1" charset="0"/>
              </a:rPr>
              <a:t>Internet</a:t>
            </a:r>
          </a:p>
        </p:txBody>
      </p:sp>
      <p:cxnSp>
        <p:nvCxnSpPr>
          <p:cNvPr id="65545" name="AutoShape 17"/>
          <p:cNvCxnSpPr>
            <a:cxnSpLocks noChangeShapeType="1"/>
            <a:endCxn id="65544" idx="6"/>
          </p:cNvCxnSpPr>
          <p:nvPr/>
        </p:nvCxnSpPr>
        <p:spPr bwMode="auto">
          <a:xfrm rot="10800000" flipV="1">
            <a:off x="5605463" y="3225800"/>
            <a:ext cx="1404937" cy="231775"/>
          </a:xfrm>
          <a:prstGeom prst="curvedConnector3">
            <a:avLst>
              <a:gd name="adj1" fmla="val 50602"/>
            </a:avLst>
          </a:prstGeom>
          <a:noFill/>
          <a:ln w="9525">
            <a:solidFill>
              <a:schemeClr val="tx1"/>
            </a:solidFill>
            <a:round/>
            <a:headEnd type="triangle" w="lg" len="lg"/>
            <a:tailEnd type="triangle" w="lg" len="lg"/>
          </a:ln>
        </p:spPr>
      </p:cxnSp>
      <p:cxnSp>
        <p:nvCxnSpPr>
          <p:cNvPr id="65546" name="AutoShape 21"/>
          <p:cNvCxnSpPr>
            <a:cxnSpLocks noChangeShapeType="1"/>
            <a:stCxn id="65543" idx="2"/>
            <a:endCxn id="65541" idx="2"/>
          </p:cNvCxnSpPr>
          <p:nvPr/>
        </p:nvCxnSpPr>
        <p:spPr bwMode="auto">
          <a:xfrm rot="5400000" flipH="1">
            <a:off x="4465637" y="565151"/>
            <a:ext cx="9525" cy="6705600"/>
          </a:xfrm>
          <a:prstGeom prst="curvedConnector3">
            <a:avLst>
              <a:gd name="adj1" fmla="val -2133259"/>
            </a:avLst>
          </a:prstGeom>
          <a:noFill/>
          <a:ln w="15875">
            <a:solidFill>
              <a:srgbClr val="FF0000"/>
            </a:solidFill>
            <a:prstDash val="dash"/>
            <a:round/>
            <a:headEnd type="triangle" w="lg" len="lg"/>
            <a:tailEnd type="triangle" w="lg" len="lg"/>
          </a:ln>
        </p:spPr>
      </p:cxnSp>
      <p:sp>
        <p:nvSpPr>
          <p:cNvPr id="65547" name="Text Box 22"/>
          <p:cNvSpPr txBox="1">
            <a:spLocks noChangeArrowheads="1"/>
          </p:cNvSpPr>
          <p:nvPr/>
        </p:nvSpPr>
        <p:spPr bwMode="auto">
          <a:xfrm>
            <a:off x="900113" y="5715000"/>
            <a:ext cx="5586412" cy="646113"/>
          </a:xfrm>
          <a:prstGeom prst="rect">
            <a:avLst/>
          </a:prstGeom>
          <a:noFill/>
          <a:ln w="9525">
            <a:noFill/>
            <a:miter lim="800000"/>
            <a:headEnd type="none" w="lg" len="lg"/>
            <a:tailEnd type="none" w="lg" len="lg"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1800" b="1">
                <a:solidFill>
                  <a:srgbClr val="FF0000"/>
                </a:solidFill>
                <a:latin typeface="Courier New" pitchFamily="-1" charset="0"/>
              </a:rPr>
              <a:t>Kommunikation mit Server</a:t>
            </a:r>
          </a:p>
          <a:p>
            <a:r>
              <a:rPr lang="de-DE" sz="1800" b="1">
                <a:solidFill>
                  <a:srgbClr val="FF0000"/>
                </a:solidFill>
                <a:latin typeface="Courier New" pitchFamily="-1" charset="0"/>
              </a:rPr>
              <a:t>über verschiedene Protokolle (Sprachen)</a:t>
            </a:r>
          </a:p>
        </p:txBody>
      </p:sp>
      <p:sp>
        <p:nvSpPr>
          <p:cNvPr id="65548" name="Text Box 10"/>
          <p:cNvSpPr txBox="1">
            <a:spLocks noChangeArrowheads="1"/>
          </p:cNvSpPr>
          <p:nvPr/>
        </p:nvSpPr>
        <p:spPr bwMode="auto">
          <a:xfrm>
            <a:off x="2921000" y="381000"/>
            <a:ext cx="29543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de-DE" b="1">
                <a:latin typeface="Courier New" pitchFamily="-1" charset="0"/>
              </a:rPr>
              <a:t>Zusammenfassung</a:t>
            </a:r>
          </a:p>
        </p:txBody>
      </p:sp>
      <p:pic>
        <p:nvPicPr>
          <p:cNvPr id="14" name="Bild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2590800"/>
            <a:ext cx="1206500" cy="1054420"/>
          </a:xfrm>
          <a:prstGeom prst="rect">
            <a:avLst/>
          </a:prstGeom>
        </p:spPr>
      </p:pic>
      <p:pic>
        <p:nvPicPr>
          <p:cNvPr id="15" name="Bild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86600" y="2514600"/>
            <a:ext cx="1416050" cy="10460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Credits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2971800" y="1981200"/>
            <a:ext cx="5486400" cy="4114800"/>
          </a:xfrm>
        </p:spPr>
        <p:txBody>
          <a:bodyPr/>
          <a:lstStyle/>
          <a:p>
            <a:pPr>
              <a:buNone/>
            </a:pPr>
            <a:r>
              <a:rPr lang="de-DE" sz="1400"/>
              <a:t>flickr David Boyle </a:t>
            </a:r>
            <a:r>
              <a:rPr lang="de-DE" sz="1400" smtClean="0"/>
              <a:t>CC BY-SA 2.0</a:t>
            </a:r>
            <a:endParaRPr lang="de-DE" sz="1400"/>
          </a:p>
          <a:p>
            <a:pPr>
              <a:buNone/>
            </a:pPr>
            <a:r>
              <a:rPr lang="de-DE" sz="1400">
                <a:hlinkClick r:id="rId2"/>
              </a:rPr>
              <a:t>http://www.flickr.com/photos/beglendc/330353975/</a:t>
            </a:r>
            <a:endParaRPr lang="de-DE" sz="1400"/>
          </a:p>
          <a:p>
            <a:pPr>
              <a:buNone/>
            </a:pPr>
            <a:endParaRPr lang="de-DE" sz="1400"/>
          </a:p>
          <a:p>
            <a:pPr>
              <a:buNone/>
            </a:pPr>
            <a:endParaRPr lang="de-DE" sz="1400"/>
          </a:p>
          <a:p>
            <a:pPr>
              <a:buNone/>
            </a:pPr>
            <a:endParaRPr lang="de-DE" sz="1400"/>
          </a:p>
          <a:p>
            <a:pPr>
              <a:buNone/>
            </a:pPr>
            <a:r>
              <a:rPr lang="de-DE" sz="1400"/>
              <a:t>Wikimedia Commons</a:t>
            </a:r>
          </a:p>
          <a:p>
            <a:pPr>
              <a:buNone/>
            </a:pPr>
            <a:endParaRPr lang="de-DE" sz="1400"/>
          </a:p>
          <a:p>
            <a:pPr>
              <a:buNone/>
            </a:pPr>
            <a:endParaRPr lang="de-DE" sz="1400"/>
          </a:p>
          <a:p>
            <a:pPr>
              <a:buNone/>
            </a:pPr>
            <a:endParaRPr lang="de-DE" sz="1400"/>
          </a:p>
          <a:p>
            <a:pPr>
              <a:buNone/>
            </a:pPr>
            <a:endParaRPr lang="de-DE" sz="1400"/>
          </a:p>
          <a:p>
            <a:pPr>
              <a:buNone/>
            </a:pPr>
            <a:endParaRPr lang="de-DE" sz="1400"/>
          </a:p>
          <a:p>
            <a:pPr>
              <a:buNone/>
            </a:pPr>
            <a:r>
              <a:rPr lang="de-DE" sz="1400"/>
              <a:t>flickr Victor1558 CC BY 2.0</a:t>
            </a:r>
          </a:p>
          <a:p>
            <a:pPr>
              <a:buNone/>
            </a:pPr>
            <a:r>
              <a:rPr lang="de-DE" sz="1400">
                <a:hlinkClick r:id="rId3"/>
              </a:rPr>
              <a:t>http://www.flickr.com/photos/76029035@N02/6829342681</a:t>
            </a:r>
            <a:endParaRPr lang="de-DE" sz="1400"/>
          </a:p>
          <a:p>
            <a:pPr>
              <a:buNone/>
            </a:pPr>
            <a:endParaRPr lang="de-DE" sz="1400"/>
          </a:p>
          <a:p>
            <a:pPr>
              <a:buNone/>
            </a:pPr>
            <a:endParaRPr lang="de-DE" sz="1400"/>
          </a:p>
          <a:p>
            <a:pPr>
              <a:buNone/>
            </a:pPr>
            <a:endParaRPr lang="de-DE" sz="1400"/>
          </a:p>
          <a:p>
            <a:pPr>
              <a:buNone/>
            </a:pPr>
            <a:endParaRPr lang="de-DE" sz="1400"/>
          </a:p>
          <a:p>
            <a:pPr>
              <a:buNone/>
            </a:pPr>
            <a:endParaRPr lang="de-DE" sz="1400"/>
          </a:p>
          <a:p>
            <a:pPr>
              <a:buNone/>
            </a:pPr>
            <a:endParaRPr lang="de-DE" sz="1400"/>
          </a:p>
          <a:p>
            <a:pPr>
              <a:buNone/>
            </a:pPr>
            <a:endParaRPr lang="de-DE" sz="1400"/>
          </a:p>
          <a:p>
            <a:pPr>
              <a:buNone/>
            </a:pPr>
            <a:endParaRPr lang="de-DE" sz="1400"/>
          </a:p>
        </p:txBody>
      </p:sp>
      <p:pic>
        <p:nvPicPr>
          <p:cNvPr id="4" name="Bild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400" y="1752600"/>
            <a:ext cx="1416050" cy="1046027"/>
          </a:xfrm>
          <a:prstGeom prst="rect">
            <a:avLst/>
          </a:prstGeom>
        </p:spPr>
      </p:pic>
      <p:pic>
        <p:nvPicPr>
          <p:cNvPr id="5" name="Bild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5800" y="3048000"/>
            <a:ext cx="1206500" cy="1054420"/>
          </a:xfrm>
          <a:prstGeom prst="rect">
            <a:avLst/>
          </a:prstGeom>
        </p:spPr>
      </p:pic>
      <p:pic>
        <p:nvPicPr>
          <p:cNvPr id="6" name="Bild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1000" y="4648200"/>
            <a:ext cx="1460500" cy="1151709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tandard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0000FF"/>
      </a:hlink>
      <a:folHlink>
        <a:srgbClr val="B2B2B2"/>
      </a:folHlink>
    </a:clrScheme>
    <a:fontScheme name="Standard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triangle" w="lg" len="lg"/>
          <a:tailEnd type="triangle" w="lg" len="lg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triangle" w="lg" len="lg"/>
          <a:tailEnd type="triangle" w="lg" len="lg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lnDef>
  </a:objectDefaults>
  <a:extraClrSchemeLst>
    <a:extraClrScheme>
      <a:clrScheme name="Standard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1521</Words>
  <Application>Microsoft Macintosh PowerPoint</Application>
  <PresentationFormat>Bildschirmpräsentation (4:3)</PresentationFormat>
  <Paragraphs>319</Paragraphs>
  <Slides>29</Slides>
  <Notes>24</Notes>
  <HiddenSlides>0</HiddenSlides>
  <MMClips>0</MMClips>
  <ScaleCrop>false</ScaleCrop>
  <HeadingPairs>
    <vt:vector size="6" baseType="variant">
      <vt:variant>
        <vt:lpstr>Entwurfsvorlage</vt:lpstr>
      </vt:variant>
      <vt:variant>
        <vt:i4>1</vt:i4>
      </vt:variant>
      <vt:variant>
        <vt:lpstr>Eingebettete OLE-Server</vt:lpstr>
      </vt:variant>
      <vt:variant>
        <vt:i4>1</vt:i4>
      </vt:variant>
      <vt:variant>
        <vt:lpstr>Folientitel</vt:lpstr>
      </vt:variant>
      <vt:variant>
        <vt:i4>29</vt:i4>
      </vt:variant>
    </vt:vector>
  </HeadingPairs>
  <TitlesOfParts>
    <vt:vector size="31" baseType="lpstr">
      <vt:lpstr>Standarddesign</vt:lpstr>
      <vt:lpstr>Image</vt:lpstr>
      <vt:lpstr>Das Internet: Grundlagen  * Was ist das Internet? * Welche Funktionen können Rechner in Netzwerken haben? * Wie kommunizieren Rechner im Internet?</vt:lpstr>
      <vt:lpstr>Folie 2</vt:lpstr>
      <vt:lpstr>Folie 3</vt:lpstr>
      <vt:lpstr>Folie 4</vt:lpstr>
      <vt:lpstr>Folie 5</vt:lpstr>
      <vt:lpstr>Folie 6</vt:lpstr>
      <vt:lpstr>Folie 7</vt:lpstr>
      <vt:lpstr>Folie 8</vt:lpstr>
      <vt:lpstr>Folie 9</vt:lpstr>
      <vt:lpstr>Folie 10</vt:lpstr>
      <vt:lpstr>Folie 11</vt:lpstr>
      <vt:lpstr>Folie 12</vt:lpstr>
      <vt:lpstr>Folie 13</vt:lpstr>
      <vt:lpstr>Folie 14</vt:lpstr>
      <vt:lpstr>Folie 15</vt:lpstr>
      <vt:lpstr>Folie 16</vt:lpstr>
      <vt:lpstr>Folie 17</vt:lpstr>
      <vt:lpstr>Folie 18</vt:lpstr>
      <vt:lpstr>Folie 19</vt:lpstr>
      <vt:lpstr>Folie 20</vt:lpstr>
      <vt:lpstr>Folie 21</vt:lpstr>
      <vt:lpstr>Folie 22</vt:lpstr>
      <vt:lpstr>Folie 23</vt:lpstr>
      <vt:lpstr>Folie 24</vt:lpstr>
      <vt:lpstr>Folie 25</vt:lpstr>
      <vt:lpstr>Folie 26</vt:lpstr>
      <vt:lpstr>Folie 27</vt:lpstr>
      <vt:lpstr>Folie 28</vt:lpstr>
      <vt:lpstr>Credits</vt:lpstr>
    </vt:vector>
  </TitlesOfParts>
  <Company>ph freiburg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metz</dc:creator>
  <cp:lastModifiedBy>B. M.</cp:lastModifiedBy>
  <cp:revision>90</cp:revision>
  <dcterms:created xsi:type="dcterms:W3CDTF">2013-08-05T15:33:50Z</dcterms:created>
  <dcterms:modified xsi:type="dcterms:W3CDTF">2013-08-05T16:00:09Z</dcterms:modified>
</cp:coreProperties>
</file>