
<file path=[Content_Types].xml><?xml version="1.0" encoding="utf-8"?>
<Types xmlns="http://schemas.openxmlformats.org/package/2006/content-types">
  <Override PartName="/ppt/slides/slide3.xml" ContentType="application/vnd.openxmlformats-officedocument.presentationml.slide+xml"/>
  <Override PartName="/docProps/core.xml" ContentType="application/vnd.openxmlformats-package.core-properties+xml"/>
  <Override PartName="/ppt/slideLayouts/slideLayout6.xml" ContentType="application/vnd.openxmlformats-officedocument.presentationml.slideLayout+xml"/>
  <Override PartName="/ppt/theme/theme3.xml" ContentType="application/vnd.openxmlformats-officedocument.theme+xml"/>
  <Default Extension="rels" ContentType="application/vnd.openxmlformats-package.relationships+xml"/>
  <Override PartName="/ppt/slideLayouts/slideLayout8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slideLayouts/slideLayout1.xml" ContentType="application/vnd.openxmlformats-officedocument.presentationml.slideLayout+xml"/>
  <Default Extension="png" ContentType="image/png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Default Extension="xml" ContentType="application/xml"/>
  <Override PartName="/ppt/slides/slide2.xml" ContentType="application/vnd.openxmlformats-officedocument.presentationml.slide+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4.xml" ContentType="application/vnd.openxmlformats-officedocument.presentationml.slide+xml"/>
  <Override PartName="/ppt/slideLayouts/slideLayout5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presProps.xml" ContentType="application/vnd.openxmlformats-officedocument.presentationml.presProps+xml"/>
  <Override PartName="/ppt/slideLayouts/slideLayout2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Default Extension="bin" ContentType="application/vnd.openxmlformats-officedocument.presentationml.printerSettings"/>
  <Default Extension="jpeg" ContentType="image/jpeg"/>
  <Override PartName="/ppt/tableStyles.xml" ContentType="application/vnd.openxmlformats-officedocument.presentationml.tableStyles+xml"/>
  <Override PartName="/ppt/slideLayouts/slideLayout4.xml" ContentType="application/vnd.openxmlformats-officedocument.presentationml.slideLayout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de-DE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prnPr/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 snapToGrid="0" snapToObjects="1">
      <p:cViewPr varScale="1">
        <p:scale>
          <a:sx n="150" d="100"/>
          <a:sy n="150" d="100"/>
        </p:scale>
        <p:origin x="-105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7" Type="http://schemas.openxmlformats.org/officeDocument/2006/relationships/handoutMaster" Target="handoutMasters/handoutMaster1.xml"/><Relationship Id="rId8" Type="http://schemas.openxmlformats.org/officeDocument/2006/relationships/printerSettings" Target="printerSettings/printerSettings1.bin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fld id="{B89552EB-BA52-4549-A256-FB3E8DBBC22D}" type="datetime1">
              <a:rPr lang="de-DE"/>
              <a:pPr>
                <a:defRPr/>
              </a:pPr>
              <a:t>29.01.2012</a:t>
            </a:fld>
            <a:endParaRPr lang="de-DE"/>
          </a:p>
        </p:txBody>
      </p:sp>
      <p:sp>
        <p:nvSpPr>
          <p:cNvPr id="317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17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fld id="{BB25AB2F-D206-2E4F-B0B2-AEA31FFB0EED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4AB1DF00-1E18-0E4A-A502-B70B0AC43A0E}" type="datetime1">
              <a:rPr lang="de-DE"/>
              <a:pPr>
                <a:defRPr/>
              </a:pPr>
              <a:t>29.01.2012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de-DE" noProof="0" smtClean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noProof="0" smtClean="0"/>
              <a:t>Mastertextformat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0E64B895-7B65-C94B-BCD3-742ECD7E5DB0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ＭＳ Ｐゴシック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630307-ABBC-5C46-9897-C6A2515217BA}" type="datetime1">
              <a:rPr lang="de-DE"/>
              <a:pPr>
                <a:defRPr/>
              </a:pPr>
              <a:t>29.01.2012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115E2E63-A0AF-054A-ACD1-2C2B73C31771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3F40D4-634A-2D4C-A5DF-852ACA0754A0}" type="datetime1">
              <a:rPr lang="de-DE"/>
              <a:pPr>
                <a:defRPr/>
              </a:pPr>
              <a:t>29.01.2012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415954B5-838F-424D-847C-B7C53E5EA21C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98B54-1CC5-4946-B17F-5A3240DF2DB7}" type="datetime1">
              <a:rPr lang="de-DE"/>
              <a:pPr>
                <a:defRPr/>
              </a:pPr>
              <a:t>29.01.2012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853A3EBC-4635-5B44-9483-E36E8C29B9DA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58087C-EBCF-BF47-99C0-912BC5285D7A}" type="datetime1">
              <a:rPr lang="de-DE"/>
              <a:pPr>
                <a:defRPr/>
              </a:pPr>
              <a:t>29.01.2012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98A27500-16C2-FA44-8476-2AD5ACA1A3DD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10E1F4-1F8B-854E-AABB-B3692834882D}" type="datetime1">
              <a:rPr lang="de-DE"/>
              <a:pPr>
                <a:defRPr/>
              </a:pPr>
              <a:t>29.01.2012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A59585C8-5A51-7545-890C-66303669BA51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1C738C-7070-B04E-AADA-2A33C45472EE}" type="datetime1">
              <a:rPr lang="de-DE"/>
              <a:pPr>
                <a:defRPr/>
              </a:pPr>
              <a:t>29.01.2012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014971F7-D718-614F-8AC8-DC211A1F94C4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989BB4-6DC9-3E49-95E8-802EE376B8C8}" type="datetime1">
              <a:rPr lang="de-DE"/>
              <a:pPr>
                <a:defRPr/>
              </a:pPr>
              <a:t>29.01.2012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5B967D4-8A2E-5948-A834-1D2475D1CA36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49A6F4-D3A9-9643-A09B-EA11465C8A6A}" type="datetime1">
              <a:rPr lang="de-DE"/>
              <a:pPr>
                <a:defRPr/>
              </a:pPr>
              <a:t>29.01.2012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93AEC131-ED15-7D4E-A068-A361F7CA171D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FC4A95-A782-A148-858F-EFADF2942959}" type="datetime1">
              <a:rPr lang="de-DE"/>
              <a:pPr>
                <a:defRPr/>
              </a:pPr>
              <a:t>29.01.2012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790D8E8-BDDD-D64C-9D1C-0B165C6AC9BE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420292-59F4-8D44-A02D-A5FCE4A84FAF}" type="datetime1">
              <a:rPr lang="de-DE"/>
              <a:pPr>
                <a:defRPr/>
              </a:pPr>
              <a:t>29.01.2012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505839FF-69A5-694B-A4AD-07B0E6EA5381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8548E8-4DCA-3B42-A84C-093D061EB542}" type="datetime1">
              <a:rPr lang="de-DE"/>
              <a:pPr>
                <a:defRPr/>
              </a:pPr>
              <a:t>29.01.2012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D0F9E340-E166-034E-B704-119403FEE63F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elplatzhalt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Mastertitelformat bearbeiten</a:t>
            </a:r>
          </a:p>
        </p:txBody>
      </p:sp>
      <p:sp>
        <p:nvSpPr>
          <p:cNvPr id="1027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96042BFC-A90D-4F4C-8EB7-3930431B057B}" type="datetime1">
              <a:rPr lang="de-DE"/>
              <a:pPr>
                <a:defRPr/>
              </a:pPr>
              <a:t>29.01.2012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Textfeld 6"/>
          <p:cNvSpPr txBox="1"/>
          <p:nvPr userDrawn="1"/>
        </p:nvSpPr>
        <p:spPr>
          <a:xfrm>
            <a:off x="7427913" y="6637338"/>
            <a:ext cx="1804987" cy="2460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1000" b="1">
                <a:solidFill>
                  <a:schemeClr val="bg1">
                    <a:lumMod val="65000"/>
                  </a:schemeClr>
                </a:solidFill>
                <a:latin typeface="Arial"/>
                <a:ea typeface="+mn-ea"/>
                <a:cs typeface="Arial"/>
              </a:rPr>
              <a:t>www.informatikzentrale.de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-128"/>
          <a:cs typeface="ＭＳ Ｐゴシック" charset="-128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•"/>
        <a:defRPr sz="3200" kern="1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–"/>
        <a:defRPr sz="2800"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•"/>
        <a:defRPr sz="24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–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»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de-DE">
                <a:ea typeface="ＭＳ Ｐゴシック" pitchFamily="-1" charset="-128"/>
                <a:cs typeface="ＭＳ Ｐゴシック" pitchFamily="-1" charset="-128"/>
              </a:rPr>
              <a:t>Komponenten eines</a:t>
            </a:r>
            <a:br>
              <a:rPr lang="de-DE">
                <a:ea typeface="ＭＳ Ｐゴシック" pitchFamily="-1" charset="-128"/>
                <a:cs typeface="ＭＳ Ｐゴシック" pitchFamily="-1" charset="-128"/>
              </a:rPr>
            </a:br>
            <a:r>
              <a:rPr lang="de-DE">
                <a:ea typeface="ＭＳ Ｐゴシック" pitchFamily="-1" charset="-128"/>
                <a:cs typeface="ＭＳ Ｐゴシック" pitchFamily="-1" charset="-128"/>
              </a:rPr>
              <a:t>(Rechner-)Netzes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endParaRPr lang="de-DE" smtClean="0"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feld 2"/>
          <p:cNvSpPr txBox="1">
            <a:spLocks noChangeArrowheads="1"/>
          </p:cNvSpPr>
          <p:nvPr/>
        </p:nvSpPr>
        <p:spPr bwMode="auto">
          <a:xfrm>
            <a:off x="1882775" y="639763"/>
            <a:ext cx="602932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de-DE" sz="2400" b="1"/>
              <a:t>Komponenten, die mit einem</a:t>
            </a:r>
          </a:p>
          <a:p>
            <a:pPr algn="ctr"/>
            <a:r>
              <a:rPr lang="de-DE" sz="2400" b="1"/>
              <a:t>Netzsegment verbunden sind</a:t>
            </a:r>
          </a:p>
          <a:p>
            <a:pPr algn="ctr"/>
            <a:r>
              <a:rPr lang="de-DE" sz="2400" b="1"/>
              <a:t>=</a:t>
            </a:r>
          </a:p>
          <a:p>
            <a:pPr algn="ctr"/>
            <a:r>
              <a:rPr lang="de-DE" sz="2400" b="1"/>
              <a:t>"Geräte"</a:t>
            </a:r>
          </a:p>
        </p:txBody>
      </p:sp>
      <p:sp>
        <p:nvSpPr>
          <p:cNvPr id="4" name="Textfeld 3"/>
          <p:cNvSpPr txBox="1"/>
          <p:nvPr/>
        </p:nvSpPr>
        <p:spPr>
          <a:xfrm>
            <a:off x="146050" y="4075113"/>
            <a:ext cx="3357563" cy="5842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de-DE" sz="3200"/>
              <a:t>Endbenutzergeräte</a:t>
            </a:r>
          </a:p>
        </p:txBody>
      </p:sp>
      <p:sp>
        <p:nvSpPr>
          <p:cNvPr id="16388" name="Textfeld 4"/>
          <p:cNvSpPr txBox="1">
            <a:spLocks noChangeArrowheads="1"/>
          </p:cNvSpPr>
          <p:nvPr/>
        </p:nvSpPr>
        <p:spPr bwMode="auto">
          <a:xfrm>
            <a:off x="146050" y="4659313"/>
            <a:ext cx="37036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400"/>
              <a:t>z.B. Scanner, Drucker</a:t>
            </a:r>
          </a:p>
          <a:p>
            <a:r>
              <a:rPr lang="de-DE" sz="1400"/>
              <a:t>= stehen dem Benutzer direkt zur Verfügung</a:t>
            </a:r>
          </a:p>
        </p:txBody>
      </p:sp>
      <p:sp>
        <p:nvSpPr>
          <p:cNvPr id="6" name="Textfeld 5"/>
          <p:cNvSpPr txBox="1"/>
          <p:nvPr/>
        </p:nvSpPr>
        <p:spPr>
          <a:xfrm>
            <a:off x="4535488" y="4075113"/>
            <a:ext cx="4608512" cy="58420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de-DE" sz="3200"/>
              <a:t>(Netz-)kopplungselemente</a:t>
            </a:r>
          </a:p>
        </p:txBody>
      </p:sp>
      <p:sp>
        <p:nvSpPr>
          <p:cNvPr id="16390" name="Textfeld 6"/>
          <p:cNvSpPr txBox="1">
            <a:spLocks noChangeArrowheads="1"/>
          </p:cNvSpPr>
          <p:nvPr/>
        </p:nvSpPr>
        <p:spPr bwMode="auto">
          <a:xfrm>
            <a:off x="4854575" y="4659313"/>
            <a:ext cx="35702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400"/>
              <a:t>verbinden Geräte so, dass sie miteinander</a:t>
            </a:r>
          </a:p>
          <a:p>
            <a:r>
              <a:rPr lang="de-DE" sz="1400"/>
              <a:t>kommunizieren können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Bild 3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16825" y="3860800"/>
            <a:ext cx="619125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Bild 3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94125" y="4808538"/>
            <a:ext cx="1135063" cy="85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Bild 3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62450" y="1616075"/>
            <a:ext cx="1135063" cy="85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feld 5"/>
          <p:cNvSpPr txBox="1"/>
          <p:nvPr/>
        </p:nvSpPr>
        <p:spPr>
          <a:xfrm>
            <a:off x="2616200" y="557213"/>
            <a:ext cx="3500438" cy="58420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de-DE" sz="3200"/>
              <a:t>Kopplungselemente</a:t>
            </a:r>
          </a:p>
        </p:txBody>
      </p:sp>
      <p:sp>
        <p:nvSpPr>
          <p:cNvPr id="17414" name="Textfeld 6"/>
          <p:cNvSpPr txBox="1">
            <a:spLocks noChangeArrowheads="1"/>
          </p:cNvSpPr>
          <p:nvPr/>
        </p:nvSpPr>
        <p:spPr bwMode="auto">
          <a:xfrm>
            <a:off x="2616200" y="1141413"/>
            <a:ext cx="35702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400"/>
              <a:t>verbinden Geräte so, dass sie miteinander</a:t>
            </a:r>
          </a:p>
          <a:p>
            <a:r>
              <a:rPr lang="de-DE" sz="1400"/>
              <a:t>kommunizieren können</a:t>
            </a:r>
          </a:p>
        </p:txBody>
      </p:sp>
      <p:pic>
        <p:nvPicPr>
          <p:cNvPr id="17415" name="Bild 7"/>
          <p:cNvPicPr>
            <a:picLocks noChangeAspect="1"/>
          </p:cNvPicPr>
          <p:nvPr/>
        </p:nvPicPr>
        <p:blipFill>
          <a:blip r:embed="rId4"/>
          <a:srcRect l="19798" r="17419" b="13185"/>
          <a:stretch>
            <a:fillRect/>
          </a:stretch>
        </p:blipFill>
        <p:spPr bwMode="auto">
          <a:xfrm>
            <a:off x="0" y="1263650"/>
            <a:ext cx="1993900" cy="275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6" name="Bild 8"/>
          <p:cNvPicPr>
            <a:picLocks noChangeAspect="1"/>
          </p:cNvPicPr>
          <p:nvPr/>
        </p:nvPicPr>
        <p:blipFill>
          <a:blip r:embed="rId5"/>
          <a:srcRect l="13908" t="11995" r="11850" b="11928"/>
          <a:stretch>
            <a:fillRect/>
          </a:stretch>
        </p:blipFill>
        <p:spPr bwMode="auto">
          <a:xfrm>
            <a:off x="6116638" y="1079500"/>
            <a:ext cx="2541587" cy="195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7417" name="Gruppierung 19"/>
          <p:cNvGrpSpPr>
            <a:grpSpLocks/>
          </p:cNvGrpSpPr>
          <p:nvPr/>
        </p:nvGrpSpPr>
        <p:grpSpPr bwMode="auto">
          <a:xfrm>
            <a:off x="935038" y="1919288"/>
            <a:ext cx="3590925" cy="2228850"/>
            <a:chOff x="935582" y="3034101"/>
            <a:chExt cx="3590605" cy="2228458"/>
          </a:xfrm>
        </p:grpSpPr>
        <p:grpSp>
          <p:nvGrpSpPr>
            <p:cNvPr id="17424" name="Gruppierung 13"/>
            <p:cNvGrpSpPr>
              <a:grpSpLocks/>
            </p:cNvGrpSpPr>
            <p:nvPr/>
          </p:nvGrpSpPr>
          <p:grpSpPr bwMode="auto">
            <a:xfrm>
              <a:off x="2348247" y="3034101"/>
              <a:ext cx="2177940" cy="2228458"/>
              <a:chOff x="1994143" y="2906191"/>
              <a:chExt cx="2177940" cy="2228458"/>
            </a:xfrm>
          </p:grpSpPr>
          <p:sp>
            <p:nvSpPr>
              <p:cNvPr id="11" name="Oval 10"/>
              <p:cNvSpPr/>
              <p:nvPr/>
            </p:nvSpPr>
            <p:spPr>
              <a:xfrm>
                <a:off x="1994227" y="2906191"/>
                <a:ext cx="2177856" cy="2228458"/>
              </a:xfrm>
              <a:prstGeom prst="ellipse">
                <a:avLst/>
              </a:prstGeom>
              <a:noFill/>
              <a:ln w="381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de-DE"/>
              </a:p>
            </p:txBody>
          </p:sp>
          <p:pic>
            <p:nvPicPr>
              <p:cNvPr id="17429" name="Bild 9"/>
              <p:cNvPicPr>
                <a:picLocks noChangeAspect="1"/>
              </p:cNvPicPr>
              <p:nvPr/>
            </p:nvPicPr>
            <p:blipFill>
              <a:blip r:embed="rId6">
                <a:clrChange>
                  <a:clrFrom>
                    <a:srgbClr val="DEEAF9"/>
                  </a:clrFrom>
                  <a:clrTo>
                    <a:srgbClr val="DEEAF9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2348247" y="3302698"/>
                <a:ext cx="1515418" cy="13714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13" name="Oval 12"/>
            <p:cNvSpPr/>
            <p:nvPr/>
          </p:nvSpPr>
          <p:spPr>
            <a:xfrm>
              <a:off x="935582" y="3745176"/>
              <a:ext cx="907969" cy="928524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de-DE"/>
            </a:p>
          </p:txBody>
        </p:sp>
        <p:cxnSp>
          <p:nvCxnSpPr>
            <p:cNvPr id="16" name="Gerade Verbindung 15"/>
            <p:cNvCxnSpPr>
              <a:stCxn id="13" idx="0"/>
            </p:cNvCxnSpPr>
            <p:nvPr/>
          </p:nvCxnSpPr>
          <p:spPr>
            <a:xfrm rot="5400000" flipH="1" flipV="1">
              <a:off x="1851510" y="2781671"/>
              <a:ext cx="501562" cy="1425448"/>
            </a:xfrm>
            <a:prstGeom prst="line">
              <a:avLst/>
            </a:prstGeom>
            <a:ln>
              <a:solidFill>
                <a:srgbClr val="FF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Gerade Verbindung 16"/>
            <p:cNvCxnSpPr/>
            <p:nvPr/>
          </p:nvCxnSpPr>
          <p:spPr>
            <a:xfrm>
              <a:off x="1389567" y="4673700"/>
              <a:ext cx="1808001" cy="588859"/>
            </a:xfrm>
            <a:prstGeom prst="line">
              <a:avLst/>
            </a:prstGeom>
            <a:ln>
              <a:solidFill>
                <a:srgbClr val="FF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418" name="Textfeld 20"/>
          <p:cNvSpPr txBox="1">
            <a:spLocks noChangeArrowheads="1"/>
          </p:cNvSpPr>
          <p:nvPr/>
        </p:nvSpPr>
        <p:spPr bwMode="auto">
          <a:xfrm>
            <a:off x="6116638" y="2752725"/>
            <a:ext cx="1695450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/>
              <a:t>Router</a:t>
            </a:r>
          </a:p>
          <a:p>
            <a:r>
              <a:rPr lang="de-DE" sz="1000"/>
              <a:t>(mit eingebautem Switch,</a:t>
            </a:r>
          </a:p>
          <a:p>
            <a:r>
              <a:rPr lang="de-DE" sz="1000"/>
              <a:t>eingebautem Druckserver)</a:t>
            </a:r>
          </a:p>
        </p:txBody>
      </p:sp>
      <p:pic>
        <p:nvPicPr>
          <p:cNvPr id="17419" name="Bild 21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305425" y="4514850"/>
            <a:ext cx="2620963" cy="2112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0" name="Bild 22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935038" y="4378325"/>
            <a:ext cx="2767012" cy="247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5" name="Gerade Verbindung mit Pfeil 24"/>
          <p:cNvCxnSpPr/>
          <p:nvPr/>
        </p:nvCxnSpPr>
        <p:spPr>
          <a:xfrm rot="10800000" flipV="1">
            <a:off x="4002088" y="2316163"/>
            <a:ext cx="2114550" cy="436562"/>
          </a:xfrm>
          <a:prstGeom prst="straightConnector1">
            <a:avLst/>
          </a:prstGeom>
          <a:ln w="34925">
            <a:solidFill>
              <a:srgbClr val="008000"/>
            </a:solidFill>
            <a:headEnd type="arrow"/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Gerade Verbindung mit Pfeil 25"/>
          <p:cNvCxnSpPr/>
          <p:nvPr/>
        </p:nvCxnSpPr>
        <p:spPr>
          <a:xfrm rot="5400000">
            <a:off x="3523457" y="2489994"/>
            <a:ext cx="2767012" cy="2724150"/>
          </a:xfrm>
          <a:prstGeom prst="straightConnector1">
            <a:avLst/>
          </a:prstGeom>
          <a:ln w="34925">
            <a:solidFill>
              <a:srgbClr val="008000"/>
            </a:solidFill>
            <a:headEnd type="arrow"/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Gerade Verbindung mit Pfeil 27"/>
          <p:cNvCxnSpPr/>
          <p:nvPr/>
        </p:nvCxnSpPr>
        <p:spPr>
          <a:xfrm rot="5400000">
            <a:off x="5938838" y="2741613"/>
            <a:ext cx="3709987" cy="1277937"/>
          </a:xfrm>
          <a:prstGeom prst="straightConnector1">
            <a:avLst/>
          </a:prstGeom>
          <a:ln w="34925">
            <a:solidFill>
              <a:srgbClr val="008000"/>
            </a:solidFill>
            <a:headEnd type="arrow"/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>
                <a:ea typeface="ＭＳ Ｐゴシック" pitchFamily="-1" charset="-128"/>
                <a:cs typeface="ＭＳ Ｐゴシック" pitchFamily="-1" charset="-128"/>
              </a:rPr>
              <a:t>Kopplungselemente</a:t>
            </a:r>
          </a:p>
        </p:txBody>
      </p:sp>
      <p:sp>
        <p:nvSpPr>
          <p:cNvPr id="18435" name="Textfeld 3"/>
          <p:cNvSpPr txBox="1">
            <a:spLocks noChangeArrowheads="1"/>
          </p:cNvSpPr>
          <p:nvPr/>
        </p:nvSpPr>
        <p:spPr bwMode="auto">
          <a:xfrm>
            <a:off x="2449513" y="1057275"/>
            <a:ext cx="5894387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342900" indent="-342900"/>
            <a:r>
              <a:rPr lang="de-DE" sz="2400" b="1"/>
              <a:t>A) Hub</a:t>
            </a:r>
          </a:p>
          <a:p>
            <a:pPr marL="342900" indent="-342900"/>
            <a:r>
              <a:rPr lang="de-DE" sz="2400" b="1"/>
              <a:t>B) Netzwerkkarte</a:t>
            </a:r>
          </a:p>
          <a:p>
            <a:pPr marL="342900" indent="-342900"/>
            <a:r>
              <a:rPr lang="de-DE" sz="2400" b="1"/>
              <a:t>C) Printserver (Druckserver)</a:t>
            </a:r>
          </a:p>
          <a:p>
            <a:pPr marL="342900" indent="-342900"/>
            <a:r>
              <a:rPr lang="de-DE" sz="2400" b="1"/>
              <a:t>D) Repeater</a:t>
            </a:r>
          </a:p>
          <a:p>
            <a:pPr marL="342900" indent="-342900"/>
            <a:r>
              <a:rPr lang="de-DE" sz="2400" b="1"/>
              <a:t>E) Router</a:t>
            </a:r>
          </a:p>
          <a:p>
            <a:pPr marL="342900" indent="-342900"/>
            <a:r>
              <a:rPr lang="de-DE" sz="2400" b="1"/>
              <a:t>F) Switch</a:t>
            </a:r>
          </a:p>
        </p:txBody>
      </p:sp>
      <p:sp>
        <p:nvSpPr>
          <p:cNvPr id="18436" name="Textfeld 4"/>
          <p:cNvSpPr txBox="1">
            <a:spLocks noChangeArrowheads="1"/>
          </p:cNvSpPr>
          <p:nvPr/>
        </p:nvSpPr>
        <p:spPr bwMode="auto">
          <a:xfrm>
            <a:off x="457200" y="3365500"/>
            <a:ext cx="8316913" cy="313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/>
              <a:t>Informieren Sie sich in den angegebenen Quellen über "Ihr" Kopplungselement.</a:t>
            </a:r>
          </a:p>
          <a:p>
            <a:r>
              <a:rPr lang="de-DE"/>
              <a:t>Informieren Sie die anderen Schüler/innen darüber,</a:t>
            </a:r>
          </a:p>
          <a:p>
            <a:pPr>
              <a:buFont typeface="Arial" pitchFamily="-1" charset="0"/>
              <a:buChar char="•"/>
            </a:pPr>
            <a:r>
              <a:rPr lang="de-DE"/>
              <a:t>wie Ihr Kopplungselement heißt,</a:t>
            </a:r>
          </a:p>
          <a:p>
            <a:pPr>
              <a:buFont typeface="Arial" pitchFamily="-1" charset="0"/>
              <a:buChar char="•"/>
            </a:pPr>
            <a:r>
              <a:rPr lang="de-DE"/>
              <a:t>wie es aussieht,</a:t>
            </a:r>
          </a:p>
          <a:p>
            <a:pPr>
              <a:buFont typeface="Arial" pitchFamily="-1" charset="0"/>
              <a:buChar char="•"/>
            </a:pPr>
            <a:r>
              <a:rPr lang="de-DE"/>
              <a:t>was es ungefähr kostet,</a:t>
            </a:r>
          </a:p>
          <a:p>
            <a:pPr>
              <a:buFont typeface="Arial" pitchFamily="-1" charset="0"/>
              <a:buChar char="•"/>
            </a:pPr>
            <a:r>
              <a:rPr lang="de-DE"/>
              <a:t>wozu man es braucht und</a:t>
            </a:r>
          </a:p>
          <a:p>
            <a:pPr>
              <a:buFont typeface="Arial" pitchFamily="-1" charset="0"/>
              <a:buChar char="•"/>
            </a:pPr>
            <a:r>
              <a:rPr lang="de-DE"/>
              <a:t>wie es funktioniert. (evtl. Einsatzbeispiel geben!)</a:t>
            </a:r>
          </a:p>
          <a:p>
            <a:pPr>
              <a:buFont typeface="Arial" pitchFamily="-1" charset="0"/>
              <a:buChar char="•"/>
            </a:pPr>
            <a:endParaRPr lang="de-DE"/>
          </a:p>
          <a:p>
            <a:r>
              <a:rPr lang="de-DE"/>
              <a:t>Erstellen Sie dazu eine Powerpoint-Präsentation mit </a:t>
            </a:r>
            <a:r>
              <a:rPr lang="de-DE" b="1">
                <a:solidFill>
                  <a:srgbClr val="FF0000"/>
                </a:solidFill>
              </a:rPr>
              <a:t>maximal drei Folien </a:t>
            </a:r>
            <a:r>
              <a:rPr lang="de-DE"/>
              <a:t>und</a:t>
            </a:r>
          </a:p>
          <a:p>
            <a:r>
              <a:rPr lang="de-DE" b="1">
                <a:solidFill>
                  <a:srgbClr val="FF0000"/>
                </a:solidFill>
              </a:rPr>
              <a:t>maximal sieben Wörtern pro Folie</a:t>
            </a:r>
            <a:r>
              <a:rPr lang="de-DE"/>
              <a:t>.</a:t>
            </a:r>
          </a:p>
          <a:p>
            <a:r>
              <a:rPr lang="de-DE"/>
              <a:t>Erzählen Sie </a:t>
            </a:r>
            <a:r>
              <a:rPr lang="de-DE" b="1">
                <a:solidFill>
                  <a:srgbClr val="FF0000"/>
                </a:solidFill>
              </a:rPr>
              <a:t>nichts</a:t>
            </a:r>
            <a:r>
              <a:rPr lang="de-DE"/>
              <a:t>, was Sie nicht verstanden haben!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168</Words>
  <Application>Microsoft Macintosh PowerPoint</Application>
  <PresentationFormat>Bildschirmpräsentation (4:3)</PresentationFormat>
  <Paragraphs>35</Paragraphs>
  <Slides>4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Entwurfsvorlage</vt:lpstr>
      </vt:variant>
      <vt:variant>
        <vt:i4>1</vt:i4>
      </vt:variant>
      <vt:variant>
        <vt:lpstr>Folientitel</vt:lpstr>
      </vt:variant>
      <vt:variant>
        <vt:i4>4</vt:i4>
      </vt:variant>
    </vt:vector>
  </HeadingPairs>
  <TitlesOfParts>
    <vt:vector size="8" baseType="lpstr">
      <vt:lpstr>Arial</vt:lpstr>
      <vt:lpstr>ＭＳ Ｐゴシック</vt:lpstr>
      <vt:lpstr>Calibri</vt:lpstr>
      <vt:lpstr>Office-Design</vt:lpstr>
      <vt:lpstr>Komponenten eines (Rechner-)Netzes</vt:lpstr>
      <vt:lpstr>Folie 2</vt:lpstr>
      <vt:lpstr>Folie 3</vt:lpstr>
      <vt:lpstr>Kopplungselemente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Tastatur</dc:title>
  <dc:creator>Bert</dc:creator>
  <cp:lastModifiedBy>B. M.</cp:lastModifiedBy>
  <cp:revision>30</cp:revision>
  <cp:lastPrinted>2010-09-30T17:59:34Z</cp:lastPrinted>
  <dcterms:created xsi:type="dcterms:W3CDTF">2012-01-29T22:32:35Z</dcterms:created>
  <dcterms:modified xsi:type="dcterms:W3CDTF">2012-01-29T22:32:49Z</dcterms:modified>
</cp:coreProperties>
</file>