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7"/>
  </p:notesMasterIdLst>
  <p:sldIdLst>
    <p:sldId id="256" r:id="rId2"/>
    <p:sldId id="262" r:id="rId3"/>
    <p:sldId id="263" r:id="rId4"/>
    <p:sldId id="257" r:id="rId5"/>
    <p:sldId id="300" r:id="rId6"/>
    <p:sldId id="301" r:id="rId7"/>
    <p:sldId id="312" r:id="rId8"/>
    <p:sldId id="258" r:id="rId9"/>
    <p:sldId id="259" r:id="rId10"/>
    <p:sldId id="261" r:id="rId11"/>
    <p:sldId id="278" r:id="rId12"/>
    <p:sldId id="279" r:id="rId13"/>
    <p:sldId id="280" r:id="rId14"/>
    <p:sldId id="277" r:id="rId15"/>
    <p:sldId id="276" r:id="rId16"/>
    <p:sldId id="274" r:id="rId17"/>
    <p:sldId id="302" r:id="rId18"/>
    <p:sldId id="269" r:id="rId19"/>
    <p:sldId id="260" r:id="rId20"/>
    <p:sldId id="282" r:id="rId21"/>
    <p:sldId id="265" r:id="rId22"/>
    <p:sldId id="266" r:id="rId23"/>
    <p:sldId id="288" r:id="rId24"/>
    <p:sldId id="267" r:id="rId25"/>
    <p:sldId id="284" r:id="rId26"/>
    <p:sldId id="286" r:id="rId27"/>
    <p:sldId id="287" r:id="rId28"/>
    <p:sldId id="268" r:id="rId29"/>
    <p:sldId id="271" r:id="rId30"/>
    <p:sldId id="289" r:id="rId31"/>
    <p:sldId id="316" r:id="rId32"/>
    <p:sldId id="272" r:id="rId33"/>
    <p:sldId id="291" r:id="rId34"/>
    <p:sldId id="296" r:id="rId35"/>
    <p:sldId id="273" r:id="rId36"/>
    <p:sldId id="303" r:id="rId37"/>
    <p:sldId id="310" r:id="rId38"/>
    <p:sldId id="299" r:id="rId39"/>
    <p:sldId id="298" r:id="rId40"/>
    <p:sldId id="292" r:id="rId41"/>
    <p:sldId id="293" r:id="rId42"/>
    <p:sldId id="297" r:id="rId43"/>
    <p:sldId id="294" r:id="rId44"/>
    <p:sldId id="315" r:id="rId45"/>
    <p:sldId id="290" r:id="rId46"/>
    <p:sldId id="304" r:id="rId47"/>
    <p:sldId id="275" r:id="rId48"/>
    <p:sldId id="295" r:id="rId49"/>
    <p:sldId id="306" r:id="rId50"/>
    <p:sldId id="307" r:id="rId51"/>
    <p:sldId id="308" r:id="rId52"/>
    <p:sldId id="311" r:id="rId53"/>
    <p:sldId id="313" r:id="rId54"/>
    <p:sldId id="281" r:id="rId55"/>
    <p:sldId id="314" r:id="rId56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E9639D4-E3E2-4D34-9284-5A2195B3D0D7}" styleName="Helle Formatvorlag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Helle Formatvorlage 2 - Akz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16DA210-FB5B-4158-B5E0-FEB733F419BA}" styleName="Helle Formatvorlag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603FDC-E32A-4AB5-989C-0864C3EAD2B8}" styleName="Designformatvorlage 2 - Akz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Designformatvorlage 1 - Akz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ittlere Formatvorlage 1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8EC20E35-A176-4012-BC5E-935CFFF8708E}" styleName="Mittlere Formatvorlag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-1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A3E7C-1A06-A847-ADAE-67169590B4A8}" type="datetimeFigureOut">
              <a:rPr lang="de-DE" smtClean="0"/>
              <a:t>22.04.2016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764133-05BD-1946-8006-61A9EE0F21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7816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64133-05BD-1946-8006-61A9EE0F2143}" type="slidenum">
              <a:rPr lang="de-DE" smtClean="0"/>
              <a:t>54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2627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806AE-8DDE-304E-9109-96DB6C214653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4D117-DFE3-0C43-81E3-52737B7F9D3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3FF49-7115-6E47-99A9-F7D530212B1E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CD08D-9BD0-5C47-9529-FD4269D5D6D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1F40E-82AC-484A-8FA5-36D80591F209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E1875-43B7-7A45-99FC-62DBD50EE9F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D43CE-8B86-7143-AAE1-784EE2B346B3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44BA2-1A6D-D240-9E2E-41F7B255336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C55F0-86E3-1940-B7D4-7CFCEBBCB017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0F479-FFF8-5141-9A7C-53E318AFFF6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CD45-9F32-0343-8527-D1541D870998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A6BFB-70AE-9545-996E-B6C881301CF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20B83-EECB-F540-AC92-165620539229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5A814-08DA-834C-98F2-C13B4C2776F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34447-3274-7E4B-AD73-E6F12669794E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18942-C568-5648-8F63-E59BA7E7FA3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52CE5-B40C-A742-A3A4-0EFC5B47471B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1B020-CB9F-1045-9505-5BD528E8F66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50026-33E4-1B4B-8B5B-B51266F3E8F1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732EC-D992-DB4D-85F9-644D289BABD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16E2B-D4FA-7B42-A686-B27310DA6FBD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EFB35-5CBD-0547-B718-5453356D86C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Mastertitelformat bearbeiten</a:t>
            </a:r>
            <a:endParaRPr lang="de-DE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Mastertextformat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1E07033-884D-1549-8D81-BB89F72F8AB9}" type="datetime1">
              <a:rPr lang="de-DE"/>
              <a:pPr>
                <a:defRPr/>
              </a:pPr>
              <a:t>22.04.2016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37BEB42-D8CE-3A40-AAAD-ADA6ACFB2DE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funnybunny@beispiel.d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cwelt.de/start/sicherheit/backup/praxis/190810/die_fuenf_haeufigsten_passwort_fehler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zdnet.de/41526495/studie-das-beliebteste-passwort-ist-123456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hyperlink" Target="mailto:john.smith@gmx.de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964488" cy="2200275"/>
          </a:xfrm>
        </p:spPr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Passwortschutz:</a:t>
            </a:r>
            <a:br>
              <a:rPr lang="de-DE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Sicherheitsaspekte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Der "Hacker"</a:t>
            </a:r>
          </a:p>
        </p:txBody>
      </p:sp>
      <p:sp>
        <p:nvSpPr>
          <p:cNvPr id="1433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b="1" smtClean="0">
                <a:ea typeface="ＭＳ Ｐゴシック" pitchFamily="-1" charset="-128"/>
                <a:cs typeface="ＭＳ Ｐゴシック" pitchFamily="-1" charset="-128"/>
              </a:rPr>
              <a:t>Hacker hat im technischen Bereich mehrere Bedeutungen. Das Wort wird alltagssprachlich gebraucht, um jemand zu bezeichnen, der über ein Netzwerk in Computersysteme eindringt und zugleich Teil einer entsprechenden Subkultur ist.</a:t>
            </a:r>
          </a:p>
          <a:p>
            <a:pPr eaLnBrk="1" hangingPunct="1">
              <a:buFont typeface="Arial" pitchFamily="-1" charset="0"/>
              <a:buNone/>
            </a:pPr>
            <a:endParaRPr lang="de-DE" b="1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b="1" smtClean="0">
                <a:ea typeface="ＭＳ Ｐゴシック" pitchFamily="-1" charset="-128"/>
                <a:cs typeface="ＭＳ Ｐゴシック" pitchFamily="-1" charset="-128"/>
              </a:rPr>
              <a:t>(Wikipedia, "Hacker")</a:t>
            </a:r>
            <a:endParaRPr lang="de-DE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b="1" smtClean="0">
                <a:ea typeface="+mj-ea"/>
                <a:cs typeface="+mj-cs"/>
              </a:rPr>
              <a:t>StGB §202a – "Ausspähen von Daten"</a:t>
            </a:r>
          </a:p>
        </p:txBody>
      </p:sp>
      <p:sp>
        <p:nvSpPr>
          <p:cNvPr id="1536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(1) Wer unbefugt sich oder einem anderen Zugang zu Daten, die nicht für ihn bestimmt und die gegen unberechtigten Zugang besonders gesichert sind, unter Überwindung der Zugangssicherung verschafft, </a:t>
            </a:r>
            <a:r>
              <a:rPr lang="de-DE" b="1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wird mit Freiheitsstrafe bis zu drei Jahren oder mit Geldstrafe bestraft.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Das Passwort</a:t>
            </a:r>
          </a:p>
        </p:txBody>
      </p:sp>
      <p:pic>
        <p:nvPicPr>
          <p:cNvPr id="16387" name="Bild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281113"/>
            <a:ext cx="46228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Bild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9713" y="3213100"/>
            <a:ext cx="64897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Bild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6685" y="-264238"/>
            <a:ext cx="5799667" cy="4935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/>
          <p:cNvSpPr txBox="1"/>
          <p:nvPr/>
        </p:nvSpPr>
        <p:spPr>
          <a:xfrm>
            <a:off x="589712" y="1606945"/>
            <a:ext cx="803691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/>
              <a:t>Schreiben Sie auf einen Zettel:</a:t>
            </a:r>
          </a:p>
          <a:p>
            <a:endParaRPr lang="de-DE"/>
          </a:p>
          <a:p>
            <a:endParaRPr lang="de-DE"/>
          </a:p>
          <a:p>
            <a:pPr>
              <a:buFontTx/>
              <a:buChar char="-"/>
            </a:pPr>
            <a:r>
              <a:rPr lang="de-DE"/>
              <a:t>ZUERST ein GUTES Passwort</a:t>
            </a:r>
          </a:p>
          <a:p>
            <a:pPr>
              <a:buFontTx/>
              <a:buChar char="-"/>
            </a:pPr>
            <a:endParaRPr lang="de-DE"/>
          </a:p>
          <a:p>
            <a:pPr>
              <a:buFontTx/>
              <a:buChar char="-"/>
            </a:pPr>
            <a:r>
              <a:rPr lang="de-DE"/>
              <a:t>DANN IN DIE NÄCHSTE ZEILE</a:t>
            </a:r>
          </a:p>
          <a:p>
            <a:pPr>
              <a:buFontTx/>
              <a:buChar char="-"/>
            </a:pPr>
            <a:r>
              <a:rPr lang="de-DE"/>
              <a:t>ein Passwort, das so gut (schlecht?) ist wie eines, das Sie aktuell verwenden</a:t>
            </a:r>
          </a:p>
        </p:txBody>
      </p: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Zentrale Frage:</a:t>
            </a:r>
            <a:br>
              <a:rPr lang="de-DE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Was ist ein gutes Passwort?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Online-/Offline-Angriff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-114583" y="1600200"/>
            <a:ext cx="9277145" cy="4525963"/>
          </a:xfrm>
        </p:spPr>
        <p:txBody>
          <a:bodyPr/>
          <a:lstStyle/>
          <a:p>
            <a:pPr algn="ctr">
              <a:buNone/>
            </a:pPr>
            <a:r>
              <a:rPr lang="de-DE"/>
              <a:t>online: Passwort eines Live-Systems knacken</a:t>
            </a:r>
          </a:p>
          <a:p>
            <a:pPr algn="ctr">
              <a:buNone/>
            </a:pPr>
            <a:endParaRPr lang="de-DE"/>
          </a:p>
          <a:p>
            <a:pPr algn="ctr">
              <a:buNone/>
            </a:pPr>
            <a:endParaRPr lang="de-DE"/>
          </a:p>
          <a:p>
            <a:pPr algn="ctr">
              <a:buNone/>
            </a:pPr>
            <a:r>
              <a:rPr lang="de-DE"/>
              <a:t>offline: Verschlüsseltes Passwort entschlüsseln</a:t>
            </a:r>
          </a:p>
          <a:p>
            <a:pPr algn="ctr">
              <a:buNone/>
            </a:pPr>
            <a:endParaRPr lang="de-DE"/>
          </a:p>
        </p:txBody>
      </p:sp>
      <p:pic>
        <p:nvPicPr>
          <p:cNvPr id="5" name="Bild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6278"/>
            <a:ext cx="9162562" cy="719525"/>
          </a:xfrm>
          <a:prstGeom prst="rect">
            <a:avLst/>
          </a:prstGeom>
        </p:spPr>
      </p:pic>
      <p:pic>
        <p:nvPicPr>
          <p:cNvPr id="6" name="Bild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75" y="4210050"/>
            <a:ext cx="1600200" cy="1562100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1734075" y="4401724"/>
            <a:ext cx="6665306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de-DE"/>
              <a:t>eine Datenbank mit User-Accounts wird gestohlen</a:t>
            </a:r>
          </a:p>
          <a:p>
            <a:pPr marL="342900" indent="-342900">
              <a:buAutoNum type="arabicPeriod"/>
            </a:pPr>
            <a:endParaRPr lang="de-DE"/>
          </a:p>
          <a:p>
            <a:pPr marL="342900" indent="-342900">
              <a:buAutoNum type="arabicPeriod"/>
            </a:pPr>
            <a:r>
              <a:rPr lang="de-DE"/>
              <a:t> die verschlüsselten Passwörter werden entschlüsselt</a:t>
            </a:r>
          </a:p>
          <a:p>
            <a:pPr marL="342900" indent="-342900"/>
            <a:r>
              <a:rPr lang="de-DE" sz="1600">
                <a:latin typeface="Courier New"/>
                <a:cs typeface="Courier New"/>
              </a:rPr>
              <a:t>"a2eff81992ccefdee56178bfedef5b34" </a:t>
            </a:r>
            <a:r>
              <a:rPr lang="de-DE" sz="1600">
                <a:latin typeface="Courier New"/>
                <a:cs typeface="Courier New"/>
                <a:sym typeface="Wingdings"/>
              </a:rPr>
              <a:t> "mein_passwort"</a:t>
            </a:r>
          </a:p>
          <a:p>
            <a:pPr marL="342900" indent="-342900"/>
            <a:endParaRPr lang="de-DE"/>
          </a:p>
          <a:p>
            <a:pPr marL="342900" indent="-342900"/>
            <a:r>
              <a:rPr lang="de-DE"/>
              <a:t>3. entschlüsselte Passwörter werden weiterverwendet (s.u.)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feld 9"/>
          <p:cNvSpPr txBox="1"/>
          <p:nvPr/>
        </p:nvSpPr>
        <p:spPr>
          <a:xfrm>
            <a:off x="0" y="6488668"/>
            <a:ext cx="7536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>
                <a:solidFill>
                  <a:schemeClr val="bg1">
                    <a:lumMod val="50000"/>
                  </a:schemeClr>
                </a:solidFill>
              </a:rPr>
              <a:t>c't</a:t>
            </a:r>
            <a:r>
              <a:rPr lang="de-DE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dirty="0" smtClean="0">
                <a:solidFill>
                  <a:schemeClr val="bg1">
                    <a:lumMod val="50000"/>
                  </a:schemeClr>
                </a:solidFill>
              </a:rPr>
              <a:t>3/2013, S</a:t>
            </a:r>
            <a:r>
              <a:rPr lang="de-DE" dirty="0">
                <a:solidFill>
                  <a:schemeClr val="bg1">
                    <a:lumMod val="50000"/>
                  </a:schemeClr>
                </a:solidFill>
              </a:rPr>
              <a:t>. </a:t>
            </a:r>
            <a:r>
              <a:rPr lang="de-DE" dirty="0" smtClean="0">
                <a:solidFill>
                  <a:schemeClr val="bg1">
                    <a:lumMod val="50000"/>
                  </a:schemeClr>
                </a:solidFill>
              </a:rPr>
              <a:t>85, </a:t>
            </a:r>
            <a:r>
              <a:rPr lang="de-DE" dirty="0">
                <a:solidFill>
                  <a:schemeClr val="bg1">
                    <a:lumMod val="50000"/>
                  </a:schemeClr>
                </a:solidFill>
              </a:rPr>
              <a:t>2./3. Absatz ("von online ..." bis "... komplett umgehen"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Wie man an Passwörter kommt</a:t>
            </a:r>
            <a:br>
              <a:rPr lang="de-DE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1) Inhaltliches Raten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09788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1800" b="1" dirty="0" smtClean="0">
                <a:ea typeface="+mn-ea"/>
                <a:cs typeface="+mn-cs"/>
              </a:rPr>
              <a:t>Was jemand über mich wissen kann, der sich Zugang zu meinem Account verschaffen will: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dirty="0" smtClean="0">
                <a:ea typeface="+mn-ea"/>
                <a:cs typeface="+mn-cs"/>
              </a:rPr>
              <a:t>mein Name: Maximilian Mustermann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dirty="0" smtClean="0">
                <a:ea typeface="+mn-ea"/>
                <a:cs typeface="+mn-cs"/>
              </a:rPr>
              <a:t>geboren: 01.01.1977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dirty="0" smtClean="0">
                <a:ea typeface="+mn-ea"/>
                <a:cs typeface="+mn-cs"/>
              </a:rPr>
              <a:t>Mailadresse: </a:t>
            </a:r>
            <a:r>
              <a:rPr lang="de-DE" sz="1800" dirty="0" smtClean="0">
                <a:ea typeface="+mn-ea"/>
                <a:cs typeface="+mn-cs"/>
                <a:hlinkClick r:id="rId2"/>
              </a:rPr>
              <a:t>funnybunny@beispiel.de</a:t>
            </a:r>
            <a:endParaRPr lang="de-DE" sz="1800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dirty="0" smtClean="0">
                <a:ea typeface="+mn-ea"/>
                <a:cs typeface="+mn-cs"/>
              </a:rPr>
              <a:t>meine Frau: Sabine, geb. 02.02.1977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dirty="0" smtClean="0">
                <a:ea typeface="+mn-ea"/>
                <a:cs typeface="+mn-cs"/>
              </a:rPr>
              <a:t>mein Hamster: </a:t>
            </a:r>
            <a:r>
              <a:rPr lang="de-DE" sz="1800" dirty="0" smtClean="0">
                <a:ea typeface="+mn-ea"/>
                <a:cs typeface="+mn-cs"/>
              </a:rPr>
              <a:t>Breschnew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dirty="0" smtClean="0">
                <a:ea typeface="+mn-ea"/>
                <a:cs typeface="+mn-cs"/>
              </a:rPr>
              <a:t>Fan von </a:t>
            </a:r>
            <a:r>
              <a:rPr lang="de-DE" sz="1800" smtClean="0">
                <a:ea typeface="+mn-ea"/>
                <a:cs typeface="+mn-cs"/>
              </a:rPr>
              <a:t>SC Freiburg</a:t>
            </a:r>
            <a:endParaRPr lang="de-DE" sz="1800" smtClean="0">
              <a:ea typeface="+mn-ea"/>
              <a:cs typeface="+mn-cs"/>
            </a:endParaRPr>
          </a:p>
        </p:txBody>
      </p:sp>
      <p:sp>
        <p:nvSpPr>
          <p:cNvPr id="17412" name="Textfeld 4"/>
          <p:cNvSpPr txBox="1">
            <a:spLocks noChangeArrowheads="1"/>
          </p:cNvSpPr>
          <p:nvPr/>
        </p:nvSpPr>
        <p:spPr bwMode="auto">
          <a:xfrm>
            <a:off x="584200" y="4357688"/>
            <a:ext cx="6188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>
                <a:solidFill>
                  <a:srgbClr val="FF0000"/>
                </a:solidFill>
                <a:latin typeface="Calibri" pitchFamily="-1" charset="0"/>
              </a:rPr>
              <a:t>Erstellen Sie eine Liste mit 10 Passwörtern, die ich haben könnte.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(mögliche) Lösungen</a:t>
            </a:r>
          </a:p>
        </p:txBody>
      </p:sp>
      <p:sp>
        <p:nvSpPr>
          <p:cNvPr id="1843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breschnew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fußball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schmitt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02.02.1977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01.01.1977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01011977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sabine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Maximilian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scfreiburg</a:t>
            </a:r>
          </a:p>
          <a:p>
            <a:pPr eaLnBrk="1" hangingPunct="1"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Beliebteste Passwörter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(BRD, McAfee-Umfrage)</a:t>
            </a:r>
          </a:p>
        </p:txBody>
      </p:sp>
      <p:sp>
        <p:nvSpPr>
          <p:cNvPr id="19459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2128838" cy="4525963"/>
          </a:xfrm>
        </p:spPr>
        <p:txBody>
          <a:bodyPr/>
          <a:lstStyle/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breschnew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fußball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schmitt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02.02.1977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01.01.1977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01011977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sabine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Maximilian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scfreiburg</a:t>
            </a:r>
          </a:p>
          <a:p>
            <a:pPr eaLnBrk="1" hangingPunct="1"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887413" y="6126163"/>
            <a:ext cx="6943725" cy="657225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600">
                <a:latin typeface="+mn-lt"/>
                <a:ea typeface="+mn-ea"/>
                <a:cs typeface="+mn-cs"/>
              </a:rPr>
              <a:t>Quelle: McAfee-Umfrage 2010, verbreitete Passwörter im </a:t>
            </a:r>
            <a:r>
              <a:rPr lang="de-DE" sz="1600" b="1">
                <a:latin typeface="+mn-lt"/>
                <a:ea typeface="+mn-ea"/>
                <a:cs typeface="+mn-cs"/>
              </a:rPr>
              <a:t>deutschsprachigen </a:t>
            </a:r>
            <a:r>
              <a:rPr lang="de-DE" sz="1600">
                <a:latin typeface="+mn-lt"/>
                <a:ea typeface="+mn-ea"/>
                <a:cs typeface="+mn-cs"/>
              </a:rPr>
              <a:t>Raum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>
                <a:latin typeface="+mn-lt"/>
                <a:ea typeface="+mn-ea"/>
                <a:cs typeface="+mn-cs"/>
                <a:hlinkClick r:id="rId2"/>
              </a:rPr>
              <a:t>http://www.pcwelt.de/start/sicherheit/backup/praxis/190810/die_fuenf_haeufigsten_passwort_fehler/</a:t>
            </a:r>
            <a:endParaRPr lang="de-DE" sz="1200">
              <a:latin typeface="+mn-lt"/>
              <a:ea typeface="+mn-ea"/>
              <a:cs typeface="+mn-cs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endParaRPr lang="de-DE" sz="1200">
              <a:latin typeface="+mn-lt"/>
              <a:ea typeface="+mn-ea"/>
              <a:cs typeface="+mn-cs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endParaRPr lang="de-DE" sz="1600">
              <a:latin typeface="+mn-lt"/>
              <a:ea typeface="+mn-ea"/>
              <a:cs typeface="+mn-cs"/>
            </a:endParaRPr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2347913" y="1600200"/>
            <a:ext cx="3427412" cy="3835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Haustier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>
                <a:solidFill>
                  <a:schemeClr val="tx1"/>
                </a:solidFill>
              </a:rPr>
              <a:t>Hobby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Geburtsname der Mutter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>
                <a:solidFill>
                  <a:schemeClr val="tx1"/>
                </a:solidFill>
              </a:rPr>
              <a:t>Geburtsdatum aus Familie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eigenes Geburtsdatum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endParaRPr lang="de-DE">
              <a:solidFill>
                <a:schemeClr val="tx1"/>
              </a:solidFill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Name aus der Familie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eigener Name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>
                <a:solidFill>
                  <a:schemeClr val="tx1"/>
                </a:solidFill>
              </a:rPr>
              <a:t>Lieblingsfußballmannschaft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Lieblingsfarbe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>
                <a:solidFill>
                  <a:schemeClr val="tx1"/>
                </a:solidFill>
              </a:rPr>
              <a:t>Grundschule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Inhaltsplatzhalter 2"/>
          <p:cNvSpPr>
            <a:spLocks noGrp="1"/>
          </p:cNvSpPr>
          <p:nvPr>
            <p:ph idx="1"/>
          </p:nvPr>
        </p:nvSpPr>
        <p:spPr>
          <a:xfrm>
            <a:off x="457200" y="440268"/>
            <a:ext cx="8229600" cy="6163732"/>
          </a:xfrm>
        </p:spPr>
        <p:txBody>
          <a:bodyPr/>
          <a:lstStyle/>
          <a:p>
            <a:pPr eaLnBrk="1" hangingPunct="1">
              <a:buNone/>
            </a:pPr>
            <a:r>
              <a:rPr lang="de-DE" sz="2400" b="1" dirty="0" smtClean="0"/>
              <a:t>Sie wollen den Account von Queen Elisabeth II hacken.</a:t>
            </a:r>
          </a:p>
          <a:p>
            <a:pPr eaLnBrk="1" hangingPunct="1">
              <a:buNone/>
            </a:pPr>
            <a:r>
              <a:rPr lang="de-DE" sz="2400" dirty="0" smtClean="0"/>
              <a:t>Erstellen Sie eine Liste: Welche nützlichen Informationen könnten Sie im Web über die Queen finden?</a:t>
            </a:r>
          </a:p>
          <a:p>
            <a:pPr eaLnBrk="1" hangingPunct="1">
              <a:buNone/>
            </a:pPr>
            <a:endParaRPr lang="de-DE" sz="2400" dirty="0" smtClean="0"/>
          </a:p>
          <a:p>
            <a:pPr eaLnBrk="1" hangingPunct="1">
              <a:buNone/>
            </a:pPr>
            <a:endParaRPr lang="de-DE" sz="2400" dirty="0" smtClean="0"/>
          </a:p>
          <a:p>
            <a:pPr eaLnBrk="1" hangingPunct="1">
              <a:buNone/>
            </a:pPr>
            <a:endParaRPr lang="de-DE" sz="2400" dirty="0" smtClean="0"/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8312" y="1904999"/>
            <a:ext cx="3373438" cy="469900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Inhaltsplatzhalter 2"/>
          <p:cNvSpPr>
            <a:spLocks noGrp="1"/>
          </p:cNvSpPr>
          <p:nvPr>
            <p:ph idx="1"/>
          </p:nvPr>
        </p:nvSpPr>
        <p:spPr>
          <a:xfrm>
            <a:off x="457200" y="440268"/>
            <a:ext cx="8229600" cy="6163732"/>
          </a:xfrm>
        </p:spPr>
        <p:txBody>
          <a:bodyPr/>
          <a:lstStyle/>
          <a:p>
            <a:pPr eaLnBrk="1" hangingPunct="1">
              <a:buFontTx/>
              <a:buChar char="-"/>
            </a:pPr>
            <a:endParaRPr lang="de-DE" sz="2400" smtClean="0"/>
          </a:p>
          <a:p>
            <a:pPr eaLnBrk="1" hangingPunct="1">
              <a:buNone/>
            </a:pPr>
            <a:r>
              <a:rPr lang="de-DE" sz="2400" smtClean="0"/>
              <a:t>Joseph Bonneau, Kryptologe an der Uni Cambridge – wie würde er den Account der Queen hacken?</a:t>
            </a:r>
          </a:p>
          <a:p>
            <a:pPr eaLnBrk="1" hangingPunct="1">
              <a:buNone/>
            </a:pPr>
            <a:endParaRPr lang="de-DE" sz="2400" smtClean="0"/>
          </a:p>
          <a:p>
            <a:pPr eaLnBrk="1" hangingPunct="1">
              <a:buNone/>
            </a:pPr>
            <a:endParaRPr lang="de-DE" sz="2400" smtClean="0"/>
          </a:p>
          <a:p>
            <a:pPr eaLnBrk="1" hangingPunct="1">
              <a:buNone/>
            </a:pPr>
            <a:endParaRPr lang="de-DE" sz="2400" smtClean="0"/>
          </a:p>
          <a:p>
            <a:pPr eaLnBrk="1" hangingPunct="1">
              <a:buNone/>
            </a:pPr>
            <a:endParaRPr lang="de-DE" sz="2400" smtClean="0"/>
          </a:p>
          <a:p>
            <a:pPr eaLnBrk="1" hangingPunct="1">
              <a:buNone/>
            </a:pPr>
            <a:endParaRPr lang="de-DE" sz="2400" smtClean="0"/>
          </a:p>
          <a:p>
            <a:pPr eaLnBrk="1" hangingPunct="1">
              <a:buNone/>
            </a:pPr>
            <a:r>
              <a:rPr lang="de-DE" sz="2400" b="1" smtClean="0"/>
              <a:t>"Ich würde anfangen mit ihrem Geburtsdatum, es dann mit denen ihrer Kinder versuchen, mich dann informieren, in welcher Stadt sie aufgewachsen ist - und wo sie zur Schule ging." Wenn das alles nichts helfe, sagt Bonneau, "dann würde ich einfach mal '123456' probieren".</a:t>
            </a:r>
          </a:p>
          <a:p>
            <a:pPr eaLnBrk="1" hangingPunct="1">
              <a:buNone/>
            </a:pPr>
            <a:endParaRPr lang="de-DE" sz="24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None/>
            </a:pPr>
            <a:r>
              <a:rPr lang="de-DE" sz="1400" smtClean="0">
                <a:ea typeface="ＭＳ Ｐゴシック" pitchFamily="-1" charset="-128"/>
                <a:cs typeface="ＭＳ Ｐゴシック" pitchFamily="-1" charset="-128"/>
              </a:rPr>
              <a:t>http://www.welt.de/print/welt_kompakt/webwelt/article106437877/123456-ist-das-haeufigste-Passwort.html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8296" y="37562"/>
            <a:ext cx="9005704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Beliebteste Passwörter 1</a:t>
            </a:r>
            <a:br>
              <a:rPr lang="de-DE" smtClean="0">
                <a:ea typeface="+mj-ea"/>
                <a:cs typeface="+mj-cs"/>
              </a:rPr>
            </a:br>
            <a:r>
              <a:rPr lang="de-DE" sz="2222" smtClean="0">
                <a:ea typeface="+mj-ea"/>
                <a:cs typeface="+mj-cs"/>
              </a:rPr>
              <a:t>(Herkunft: Linkedin-Passwort-Hack 11/2012)</a:t>
            </a:r>
          </a:p>
        </p:txBody>
      </p:sp>
      <p:sp>
        <p:nvSpPr>
          <p:cNvPr id="20483" name="Inhaltsplatzhalter 2"/>
          <p:cNvSpPr>
            <a:spLocks noGrp="1"/>
          </p:cNvSpPr>
          <p:nvPr>
            <p:ph idx="1"/>
          </p:nvPr>
        </p:nvSpPr>
        <p:spPr>
          <a:xfrm>
            <a:off x="138296" y="1600200"/>
            <a:ext cx="2128838" cy="4528529"/>
          </a:xfrm>
        </p:spPr>
        <p:txBody>
          <a:bodyPr/>
          <a:lstStyle/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link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1234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work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god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job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12345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angel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the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ilove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sex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2097801" y="1076980"/>
            <a:ext cx="53116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i="1"/>
              <a:t>(gesamt gestohlen: 6.46 Mio Passwörter;</a:t>
            </a:r>
          </a:p>
          <a:p>
            <a:r>
              <a:rPr lang="de-DE" sz="1400" i="1"/>
              <a:t>für die Auswertung herangezogene gecrackte Hashes: 165.000)</a:t>
            </a:r>
          </a:p>
        </p:txBody>
      </p:sp>
      <p:sp>
        <p:nvSpPr>
          <p:cNvPr id="6" name="Rechteck 5"/>
          <p:cNvSpPr/>
          <p:nvPr/>
        </p:nvSpPr>
        <p:spPr>
          <a:xfrm>
            <a:off x="232303" y="6294731"/>
            <a:ext cx="81835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000">
                <a:solidFill>
                  <a:srgbClr val="000000"/>
                </a:solidFill>
              </a:rPr>
              <a:t>Quelle: </a:t>
            </a:r>
            <a:r>
              <a:rPr lang="de-DE" sz="1000" b="1" smtClean="0">
                <a:solidFill>
                  <a:srgbClr val="000000"/>
                </a:solidFill>
              </a:rPr>
              <a:t>http://www.forbes.com/sites/anthonykosner/2012/06/11/unbelievable-top-10-hacked-linkedin-passwords/</a:t>
            </a:r>
            <a:endParaRPr lang="de-DE" sz="1000">
              <a:solidFill>
                <a:srgbClr val="000000"/>
              </a:solidFill>
            </a:endParaRPr>
          </a:p>
        </p:txBody>
      </p:sp>
      <p:pic>
        <p:nvPicPr>
          <p:cNvPr id="7" name="Bild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1666" y="1666073"/>
            <a:ext cx="4734983" cy="446265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3255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Beliebteste Passwörter 2</a:t>
            </a:r>
            <a:br>
              <a:rPr lang="de-DE" smtClean="0">
                <a:ea typeface="+mj-ea"/>
                <a:cs typeface="+mj-cs"/>
              </a:rPr>
            </a:br>
            <a:r>
              <a:rPr lang="de-DE" sz="2222" smtClean="0">
                <a:ea typeface="+mj-ea"/>
                <a:cs typeface="+mj-cs"/>
              </a:rPr>
              <a:t>Herkunft: 32 Mio. gestohlene Passwörter von rockyou.com, 2010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138296" y="6405881"/>
            <a:ext cx="8582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/>
              <a:t>Quelle: </a:t>
            </a:r>
            <a:r>
              <a:rPr lang="de-DE" sz="1200">
                <a:hlinkClick r:id="rId2"/>
              </a:rPr>
              <a:t>http://www.zdnet.de/41526495/studie-das-beliebteste-passwort-ist-123456/</a:t>
            </a:r>
            <a:endParaRPr lang="de-DE" sz="1200"/>
          </a:p>
          <a:p>
            <a:r>
              <a:rPr lang="de-DE" sz="1200"/>
              <a:t>http://www.imperva.com/docs/WP_Consumer_Password_Worst_Practices.pdf</a:t>
            </a:r>
          </a:p>
        </p:txBody>
      </p:sp>
      <p:pic>
        <p:nvPicPr>
          <p:cNvPr id="11" name="Bild 10"/>
          <p:cNvPicPr>
            <a:picLocks noChangeAspect="1"/>
          </p:cNvPicPr>
          <p:nvPr/>
        </p:nvPicPr>
        <p:blipFill>
          <a:blip r:embed="rId3"/>
          <a:srcRect r="7916"/>
          <a:stretch>
            <a:fillRect/>
          </a:stretch>
        </p:blipFill>
        <p:spPr>
          <a:xfrm>
            <a:off x="138296" y="1495359"/>
            <a:ext cx="9005704" cy="429708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8296" y="274638"/>
            <a:ext cx="9005704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Beliebteste Passwörter 3</a:t>
            </a:r>
            <a:br>
              <a:rPr lang="de-DE" smtClean="0">
                <a:ea typeface="+mj-ea"/>
                <a:cs typeface="+mj-cs"/>
              </a:rPr>
            </a:br>
            <a:r>
              <a:rPr lang="de-DE" sz="2222" smtClean="0">
                <a:ea typeface="+mj-ea"/>
                <a:cs typeface="+mj-cs"/>
              </a:rPr>
              <a:t>(Herkunft: Listen gestohlener Passwörter)</a:t>
            </a:r>
          </a:p>
        </p:txBody>
      </p:sp>
      <p:sp>
        <p:nvSpPr>
          <p:cNvPr id="20483" name="Inhaltsplatzhalter 2"/>
          <p:cNvSpPr>
            <a:spLocks noGrp="1"/>
          </p:cNvSpPr>
          <p:nvPr>
            <p:ph idx="1"/>
          </p:nvPr>
        </p:nvSpPr>
        <p:spPr>
          <a:xfrm>
            <a:off x="138296" y="1600200"/>
            <a:ext cx="2128838" cy="4528529"/>
          </a:xfrm>
        </p:spPr>
        <p:txBody>
          <a:bodyPr/>
          <a:lstStyle/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password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123456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12345678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abc123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qwerty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monkey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letmein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dragon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111111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baseball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2267134" y="2844229"/>
            <a:ext cx="6035467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/>
              <a:t>Cormac Herley, Microsoft-Sicherheitsexperte:</a:t>
            </a:r>
          </a:p>
          <a:p>
            <a:r>
              <a:rPr lang="de-DE" i="1"/>
              <a:t>zwischen 0.2 und 0.5% aller Passwörter sind "password"</a:t>
            </a:r>
          </a:p>
          <a:p>
            <a:r>
              <a:rPr lang="de-DE" sz="1000" b="1" smtClean="0">
                <a:solidFill>
                  <a:srgbClr val="7F7F7F"/>
                </a:solidFill>
              </a:rPr>
              <a:t>Quelle: http://tinyurl.com/passwoerterei</a:t>
            </a:r>
            <a:endParaRPr lang="de-DE" sz="1000" i="1">
              <a:solidFill>
                <a:srgbClr val="7F7F7F"/>
              </a:solidFill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232303" y="6294731"/>
            <a:ext cx="81835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/>
              <a:t>Quelle: Splash Data, Auswertung gestohlener Passwörter in 2012</a:t>
            </a:r>
          </a:p>
          <a:p>
            <a:r>
              <a:rPr lang="de-DE" sz="1200" b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http://www.pcgameshardware.de/Sicherheit-Thema-229955/News/Die-beliebtesten-Passwoerter-2012-1032071/</a:t>
            </a:r>
            <a:endParaRPr lang="de-DE" sz="12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Beliebteste Passwörter 4</a:t>
            </a:r>
            <a:br>
              <a:rPr lang="de-DE" smtClean="0">
                <a:ea typeface="+mj-ea"/>
                <a:cs typeface="+mj-cs"/>
              </a:rPr>
            </a:br>
            <a:r>
              <a:rPr lang="de-DE" sz="2222" smtClean="0">
                <a:ea typeface="+mj-ea"/>
                <a:cs typeface="+mj-cs"/>
              </a:rPr>
              <a:t>(Herkunft: divers)</a:t>
            </a:r>
          </a:p>
        </p:txBody>
      </p:sp>
      <p:sp>
        <p:nvSpPr>
          <p:cNvPr id="20483" name="Inhaltsplatzhalter 2"/>
          <p:cNvSpPr>
            <a:spLocks noGrp="1"/>
          </p:cNvSpPr>
          <p:nvPr>
            <p:ph idx="1"/>
          </p:nvPr>
        </p:nvSpPr>
        <p:spPr>
          <a:xfrm>
            <a:off x="138296" y="1600200"/>
            <a:ext cx="2128838" cy="4528529"/>
          </a:xfrm>
        </p:spPr>
        <p:txBody>
          <a:bodyPr/>
          <a:lstStyle/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password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123456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12345678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1234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qwerty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12345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dragon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pussy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baseball</a:t>
            </a:r>
          </a:p>
          <a:p>
            <a:pPr eaLnBrk="1" hangingPunct="1">
              <a:buFont typeface="+mj-lt"/>
              <a:buAutoNum type="arabicPeriod"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football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2267134" y="2844229"/>
            <a:ext cx="69037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/>
              <a:t>"8.5% aller Benutzer haben das Passwort </a:t>
            </a:r>
            <a:r>
              <a:rPr lang="de-DE" i="1">
                <a:solidFill>
                  <a:srgbClr val="FF0000"/>
                </a:solidFill>
              </a:rPr>
              <a:t>password </a:t>
            </a:r>
            <a:r>
              <a:rPr lang="de-DE" i="1"/>
              <a:t>oder </a:t>
            </a:r>
            <a:r>
              <a:rPr lang="de-DE" i="1">
                <a:solidFill>
                  <a:srgbClr val="FF0000"/>
                </a:solidFill>
              </a:rPr>
              <a:t>123456</a:t>
            </a:r>
          </a:p>
          <a:p>
            <a:r>
              <a:rPr lang="de-DE" i="1"/>
              <a:t>4.7% aller Benutzer haben das Passwort </a:t>
            </a:r>
            <a:r>
              <a:rPr lang="de-DE" i="1">
                <a:solidFill>
                  <a:srgbClr val="FF0000"/>
                </a:solidFill>
              </a:rPr>
              <a:t>password</a:t>
            </a:r>
          </a:p>
          <a:p>
            <a:endParaRPr lang="de-DE" i="1">
              <a:solidFill>
                <a:srgbClr val="FF0000"/>
              </a:solidFill>
            </a:endParaRPr>
          </a:p>
          <a:p>
            <a:r>
              <a:rPr lang="de-DE" i="1"/>
              <a:t>14% aller Benutzer haben ein Passwort aus dieser Liste"</a:t>
            </a:r>
          </a:p>
        </p:txBody>
      </p:sp>
      <p:sp>
        <p:nvSpPr>
          <p:cNvPr id="9" name="Rechteck 8"/>
          <p:cNvSpPr/>
          <p:nvPr/>
        </p:nvSpPr>
        <p:spPr>
          <a:xfrm>
            <a:off x="138296" y="6317902"/>
            <a:ext cx="67696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/>
              <a:t>Quelle: Mark Burnett, 06/2011 – Sammlung der 10.000 häufigsten Passwörter</a:t>
            </a:r>
          </a:p>
          <a:p>
            <a:r>
              <a:rPr lang="de-DE" sz="1200"/>
              <a:t>http://xato.net/passwords/more-top-worst-passwords/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Passwörter sichten</a:t>
            </a:r>
            <a:endParaRPr lang="de-DE" sz="2222" smtClean="0">
              <a:ea typeface="+mj-ea"/>
              <a:cs typeface="+mj-cs"/>
            </a:endParaRPr>
          </a:p>
        </p:txBody>
      </p:sp>
      <p:sp>
        <p:nvSpPr>
          <p:cNvPr id="20483" name="Inhaltsplatzhalter 2"/>
          <p:cNvSpPr>
            <a:spLocks noGrp="1"/>
          </p:cNvSpPr>
          <p:nvPr>
            <p:ph idx="1"/>
          </p:nvPr>
        </p:nvSpPr>
        <p:spPr>
          <a:xfrm>
            <a:off x="138295" y="1600200"/>
            <a:ext cx="8283589" cy="4528529"/>
          </a:xfrm>
        </p:spPr>
        <p:txBody>
          <a:bodyPr/>
          <a:lstStyle/>
          <a:p>
            <a:pPr eaLnBrk="1" hangingPunct="1">
              <a:buNone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Sichten Sie die PW-Liste von Mark Burnett; sie enthält die nach seinen Recherchen 10.000 häufigsten Passwörter.</a:t>
            </a:r>
          </a:p>
          <a:p>
            <a:pPr eaLnBrk="1" hangingPunct="1">
              <a:buNone/>
            </a:pPr>
            <a:endParaRPr lang="de-DE" sz="24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None/>
            </a:pPr>
            <a:r>
              <a:rPr lang="de-DE" sz="2400" smtClean="0">
                <a:ea typeface="ＭＳ Ｐゴシック" pitchFamily="-1" charset="-128"/>
                <a:cs typeface="ＭＳ Ｐゴシック" pitchFamily="-1" charset="-128"/>
              </a:rPr>
              <a:t>						10k_most_common.txt</a:t>
            </a:r>
          </a:p>
        </p:txBody>
      </p:sp>
      <p:sp>
        <p:nvSpPr>
          <p:cNvPr id="9" name="Rechteck 8"/>
          <p:cNvSpPr/>
          <p:nvPr/>
        </p:nvSpPr>
        <p:spPr>
          <a:xfrm>
            <a:off x="138296" y="6317902"/>
            <a:ext cx="67696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/>
              <a:t>Quelle: Mark Burnett, 06/2011 – Sammlung der 10.000 häufigsten Passwörter</a:t>
            </a:r>
          </a:p>
          <a:p>
            <a:r>
              <a:rPr lang="de-DE" sz="1200"/>
              <a:t>http://xato.net/passwords/more-top-worst-passwords/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1" smtClean="0">
                <a:solidFill>
                  <a:srgbClr val="FFFFFF"/>
                </a:solidFill>
                <a:ea typeface="ＭＳ Ｐゴシック" pitchFamily="-1" charset="-128"/>
                <a:cs typeface="ＭＳ Ｐゴシック" pitchFamily="-1" charset="-128"/>
              </a:rPr>
              <a:t>Tipp 1</a:t>
            </a:r>
          </a:p>
        </p:txBody>
      </p:sp>
      <p:sp>
        <p:nvSpPr>
          <p:cNvPr id="21507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24719"/>
          </a:xfrm>
        </p:spPr>
        <p:txBody>
          <a:bodyPr/>
          <a:lstStyle/>
          <a:p>
            <a:pPr eaLnBrk="1" hangingPunct="1">
              <a:buFontTx/>
              <a:buChar char="-"/>
            </a:pPr>
            <a:r>
              <a:rPr lang="de-DE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unkonventionelle Passwörter wählen, die sich nicht gut erraten lassen:</a:t>
            </a:r>
          </a:p>
          <a:p>
            <a:pPr lvl="1" eaLnBrk="1" hangingPunct="1">
              <a:buFontTx/>
              <a:buChar char="-"/>
            </a:pPr>
            <a:r>
              <a:rPr lang="de-DE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keine Namen, Haustiere usw.</a:t>
            </a:r>
          </a:p>
          <a:p>
            <a:pPr lvl="2" eaLnBrk="1" hangingPunct="1">
              <a:buNone/>
            </a:pPr>
            <a:r>
              <a:rPr lang="de-DE" i="1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 </a:t>
            </a:r>
            <a:r>
              <a:rPr lang="de-DE" i="1" dirty="0" err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sabine</a:t>
            </a:r>
            <a:r>
              <a:rPr lang="de-DE" i="1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, </a:t>
            </a:r>
            <a:r>
              <a:rPr lang="de-DE" i="1" dirty="0" err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hansi</a:t>
            </a:r>
            <a:endParaRPr lang="de-DE" i="1" dirty="0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lvl="1" eaLnBrk="1" hangingPunct="1">
              <a:buFontTx/>
              <a:buChar char="-"/>
            </a:pPr>
            <a:r>
              <a:rPr lang="de-DE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kein Bezug zum Dienst, für den das Passwort verwendet wird</a:t>
            </a:r>
          </a:p>
          <a:p>
            <a:pPr lvl="2" eaLnBrk="1" hangingPunct="1">
              <a:buNone/>
            </a:pPr>
            <a:r>
              <a:rPr lang="de-DE" i="1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 </a:t>
            </a:r>
            <a:r>
              <a:rPr lang="de-DE" i="1" dirty="0" err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amazon</a:t>
            </a:r>
            <a:r>
              <a:rPr lang="de-DE" i="1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, </a:t>
            </a:r>
            <a:r>
              <a:rPr lang="de-DE" i="1" dirty="0" err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google</a:t>
            </a:r>
            <a:endParaRPr lang="de-DE" dirty="0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lvl="1" eaLnBrk="1" hangingPunct="1">
              <a:buFontTx/>
              <a:buChar char="-"/>
            </a:pPr>
            <a:r>
              <a:rPr lang="de-DE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keine einfach zu merkenden Passwörter</a:t>
            </a:r>
          </a:p>
          <a:p>
            <a:pPr lvl="2" eaLnBrk="1" hangingPunct="1">
              <a:buNone/>
            </a:pPr>
            <a:r>
              <a:rPr lang="de-DE" i="1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 123456, </a:t>
            </a:r>
            <a:r>
              <a:rPr lang="de-DE" i="1" dirty="0" err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qwert</a:t>
            </a:r>
            <a:r>
              <a:rPr lang="de-DE" i="1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, </a:t>
            </a:r>
            <a:r>
              <a:rPr lang="de-DE" i="1" dirty="0" err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passwort</a:t>
            </a:r>
            <a:endParaRPr lang="de-DE" i="1" dirty="0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Wie man an Passwörter kommt</a:t>
            </a:r>
            <a:br>
              <a:rPr lang="de-DE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2) Brute Force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endParaRPr lang="de-DE" sz="85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de-DE" sz="85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"brutale Gewalt"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09788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Sie haben bei einer Fundsachenversteigerung für 3 Euro einen Koffer unbekannten Inhalts ersteigert. Er ist mit einem Zahlenschloss gesichert (siehe Bild).</a:t>
            </a:r>
          </a:p>
          <a:p>
            <a:pPr eaLnBrk="1" hangingPunct="1">
              <a:buFont typeface="Arial" pitchFamily="-1" charset="0"/>
              <a:buNone/>
            </a:pPr>
            <a:endParaRPr lang="de-DE" sz="1800" b="1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Wie lange brauchen Sie, um das Schloss zu knacken?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(Anzahl der Möglichkeiten?)</a:t>
            </a: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pic>
        <p:nvPicPr>
          <p:cNvPr id="22532" name="Bild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0775" y="2799936"/>
            <a:ext cx="38862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Brute Force-Angriffe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Bild 6"/>
          <p:cNvPicPr>
            <a:picLocks noChangeAspect="1"/>
          </p:cNvPicPr>
          <p:nvPr/>
        </p:nvPicPr>
        <p:blipFill>
          <a:blip r:embed="rId2"/>
          <a:srcRect l="27353"/>
          <a:stretch>
            <a:fillRect/>
          </a:stretch>
        </p:blipFill>
        <p:spPr bwMode="auto">
          <a:xfrm>
            <a:off x="3131948" y="2110683"/>
            <a:ext cx="1876615" cy="4275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09788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Je mehr kombinatorische Möglichkeiten existieren, desto geringer die Wahrscheinlichkeit, dass das Passwort durch Raten herausgefunden wird!</a:t>
            </a: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/>
              <a:t>Brute Force-Angriffe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552825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= Durchprobieren aller möglichen Fälle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	d.h.: aller möglichen Kombinationen aus Kleinbuchstaben, Großbuchstaben, Zahlen, Sonderzeichen (sofern vom Programm bei der Passwortvergabe erlaubt)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Methode, nach der viele "Passwort-Cracker"-Programme arbeiten</a:t>
            </a:r>
          </a:p>
        </p:txBody>
      </p:sp>
      <p:sp>
        <p:nvSpPr>
          <p:cNvPr id="5" name="Titel 4"/>
          <p:cNvSpPr txBox="1">
            <a:spLocks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Brute Force-Angriffe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Inhaltsplatzhalter 2"/>
          <p:cNvSpPr>
            <a:spLocks noGrp="1"/>
          </p:cNvSpPr>
          <p:nvPr>
            <p:ph idx="1"/>
          </p:nvPr>
        </p:nvSpPr>
        <p:spPr>
          <a:xfrm>
            <a:off x="457200" y="594620"/>
            <a:ext cx="8229600" cy="961738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Im Dezember 2012 stellte Jeremi Gosney einen Cluster aus 25 AMD-Radeon-Grafikkarten in insg. 5 Servern vor, mit dem er bis zu 350 Milliarden Passwörter pro Sekunde knacken konnte (!!).</a:t>
            </a:r>
          </a:p>
        </p:txBody>
      </p:sp>
      <p:sp>
        <p:nvSpPr>
          <p:cNvPr id="5" name="Titel 4"/>
          <p:cNvSpPr txBox="1">
            <a:spLocks/>
          </p:cNvSpPr>
          <p:nvPr/>
        </p:nvSpPr>
        <p:spPr bwMode="auto">
          <a:xfrm>
            <a:off x="609600" y="0"/>
            <a:ext cx="8229600" cy="59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ＭＳ Ｐゴシック" charset="-128"/>
                <a:cs typeface="ＭＳ Ｐゴシック" charset="-128"/>
              </a:rPr>
              <a:t>Hardware</a:t>
            </a:r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723" y="1527714"/>
            <a:ext cx="6336817" cy="5301642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609600" y="1433247"/>
            <a:ext cx="68344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/>
              <a:t>mehr: http://www.heise.de/security/meldung/Rekorde-im-Passwort-Knacken-durch-Riesen-GPU-Cluster-1762654.html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Brute-Force: Geschwindigkeit</a:t>
            </a:r>
          </a:p>
        </p:txBody>
      </p:sp>
      <p:sp>
        <p:nvSpPr>
          <p:cNvPr id="2560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0275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Durchschnittlicher Desktop-PC </a:t>
            </a: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kann ~100 Mio. Passwörter pro Sekunde generieren und ausprobieren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Spezielles Crackingsystem </a:t>
            </a: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mit mehreren Grafikkarten kann ~2 Mrd. Passwörter pro Sekunde generieren und ausprobieren (je nach Verschlüsselungsalgorithmus auch </a:t>
            </a:r>
            <a:r>
              <a:rPr lang="de-DE" sz="1800" u="sng" smtClean="0">
                <a:ea typeface="ＭＳ Ｐゴシック" pitchFamily="-1" charset="-128"/>
                <a:cs typeface="ＭＳ Ｐゴシック" pitchFamily="-1" charset="-128"/>
              </a:rPr>
              <a:t>wesentlich</a:t>
            </a: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 weniger oder mehr).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Kombinationsmöglichkeiten berechnen: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Kombinationen = Zeichenanzahl </a:t>
            </a:r>
            <a:r>
              <a:rPr lang="de-DE" sz="1800" baseline="30000" smtClean="0">
                <a:ea typeface="ＭＳ Ｐゴシック" pitchFamily="-1" charset="-128"/>
                <a:cs typeface="ＭＳ Ｐゴシック" pitchFamily="-1" charset="-128"/>
              </a:rPr>
              <a:t>Passwortlänge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Fall 1: Nur Kleinbuchstaben, 7 Zeichen: 26</a:t>
            </a:r>
            <a:r>
              <a:rPr lang="de-DE" sz="1800" baseline="30000" smtClean="0">
                <a:ea typeface="ＭＳ Ｐゴシック" pitchFamily="-1" charset="-128"/>
                <a:cs typeface="ＭＳ Ｐゴシック" pitchFamily="-1" charset="-128"/>
              </a:rPr>
              <a:t>7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8 Mrd. Möglichkeiten 	= 	maximal 	4 Sekunden (Crackingsystem), 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									80 Sekunden (durchschnittlicher PC)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Fall 2: Nur Kleinbuchstaben, 8 Zeichen: 26</a:t>
            </a:r>
            <a:r>
              <a:rPr lang="de-DE" sz="1800" baseline="30000" smtClean="0">
                <a:ea typeface="ＭＳ Ｐゴシック" pitchFamily="-1" charset="-128"/>
                <a:cs typeface="ＭＳ Ｐゴシック" pitchFamily="-1" charset="-128"/>
              </a:rPr>
              <a:t>8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208 Mrd. Möglichkeiten	=	maximal	104 Sekunden (Crackingsystem),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									34 Minuten (durchschnittlicher PC)</a:t>
            </a:r>
          </a:p>
        </p:txBody>
      </p:sp>
      <p:sp>
        <p:nvSpPr>
          <p:cNvPr id="5" name="Textfeld 5"/>
          <p:cNvSpPr txBox="1">
            <a:spLocks noChangeArrowheads="1"/>
          </p:cNvSpPr>
          <p:nvPr/>
        </p:nvSpPr>
        <p:spPr bwMode="auto">
          <a:xfrm>
            <a:off x="7633904" y="2893107"/>
            <a:ext cx="92845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alibri" pitchFamily="-1" charset="0"/>
              </a:rPr>
              <a:t>Stand: 2013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Brute-Force: Geschwindigkeit</a:t>
            </a:r>
          </a:p>
        </p:txBody>
      </p:sp>
      <p:sp>
        <p:nvSpPr>
          <p:cNvPr id="2560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Durchschnittlicher Desktop-PC </a:t>
            </a: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kann ~100 Mio. Passwörter pro Sekunde generieren und ausprobieren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Spezielles Crackingsystem </a:t>
            </a: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mit mehreren Grafikkarten kann ~2 Mrd. Passwörter pro Sekunde generieren und ausprobieren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Kombinationsmöglichkeiten berechnen: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Kombinationen = Zeichenanzahl </a:t>
            </a:r>
            <a:r>
              <a:rPr lang="de-DE" sz="1800" baseline="30000" smtClean="0">
                <a:ea typeface="ＭＳ Ｐゴシック" pitchFamily="-1" charset="-128"/>
                <a:cs typeface="ＭＳ Ｐゴシック" pitchFamily="-1" charset="-128"/>
              </a:rPr>
              <a:t>Passwortlänge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Fall 3: Nur Zahlen, 8-stelliges Passwort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	z.B. 25021993</a:t>
            </a:r>
          </a:p>
          <a:p>
            <a:pPr eaLnBrk="1" hangingPunct="1">
              <a:buNone/>
            </a:pPr>
            <a:endParaRPr lang="de-DE" sz="1800" smtClean="0">
              <a:solidFill>
                <a:srgbClr val="008000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None/>
            </a:pPr>
            <a:r>
              <a:rPr lang="de-DE" sz="180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Fall 4: Mischung Kleinbuchstaben und Zahlen, 13-stelliges Passwort</a:t>
            </a:r>
          </a:p>
          <a:p>
            <a:pPr eaLnBrk="1" hangingPunct="1">
              <a:buNone/>
            </a:pPr>
            <a:r>
              <a:rPr lang="de-DE" sz="180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	z.B. bottingen2013</a:t>
            </a:r>
          </a:p>
          <a:p>
            <a:pPr eaLnBrk="1" hangingPunct="1">
              <a:buNone/>
            </a:pPr>
            <a:endParaRPr lang="de-DE" sz="1800" smtClean="0">
              <a:solidFill>
                <a:srgbClr val="008000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None/>
            </a:pPr>
            <a:r>
              <a:rPr lang="de-DE" sz="2200" b="1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	Berechnen Sie jeweils die Anzahl möglicher Kombinationen und die maximale Dauer eines Brute-Force-Angriffs.</a:t>
            </a:r>
            <a:endParaRPr lang="de-DE" sz="2200" b="1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 </a:t>
            </a:r>
          </a:p>
        </p:txBody>
      </p:sp>
      <p:sp>
        <p:nvSpPr>
          <p:cNvPr id="25604" name="Textfeld 5"/>
          <p:cNvSpPr txBox="1">
            <a:spLocks noChangeArrowheads="1"/>
          </p:cNvSpPr>
          <p:nvPr/>
        </p:nvSpPr>
        <p:spPr bwMode="auto">
          <a:xfrm>
            <a:off x="7633904" y="2616108"/>
            <a:ext cx="92845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alibri" pitchFamily="-1" charset="0"/>
              </a:rPr>
              <a:t>Stand: 2013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Brute-Force: Geschwindigkeit</a:t>
            </a:r>
          </a:p>
        </p:txBody>
      </p:sp>
      <p:sp>
        <p:nvSpPr>
          <p:cNvPr id="2560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Durchschnittlicher Desktop-PC </a:t>
            </a: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kann ~100 Mio. Passwörter pro Sekunde generieren und ausprobieren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Spezielles Crackingsystem </a:t>
            </a: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mit mehreren Grafikkarten kann ~2 Mrd. Passwörter pro Sekunde generieren und ausprobieren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Kombinationsmöglichkeiten berechnen: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Kombinationen = Zeichenanzahl </a:t>
            </a:r>
            <a:r>
              <a:rPr lang="de-DE" sz="1800" baseline="30000" smtClean="0">
                <a:ea typeface="ＭＳ Ｐゴシック" pitchFamily="-1" charset="-128"/>
                <a:cs typeface="ＭＳ Ｐゴシック" pitchFamily="-1" charset="-128"/>
              </a:rPr>
              <a:t>Passwortlänge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Fall 3: Nur Zahlen, 8-stelliges Passwort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	z.B. 25021993</a:t>
            </a:r>
          </a:p>
          <a:p>
            <a:pPr eaLnBrk="1" hangingPunct="1"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10</a:t>
            </a:r>
            <a:r>
              <a:rPr lang="de-DE" sz="1800" baseline="30000" smtClean="0">
                <a:ea typeface="ＭＳ Ｐゴシック" pitchFamily="-1" charset="-128"/>
                <a:cs typeface="ＭＳ Ｐゴシック" pitchFamily="-1" charset="-128"/>
              </a:rPr>
              <a:t>8</a:t>
            </a: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 Möglichkeiten = 100.000.000 Mio</a:t>
            </a:r>
          </a:p>
          <a:p>
            <a:pPr eaLnBrk="1" hangingPunct="1"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Normaler PC: 1 Sekunde; Cracking-System: 0,05 Sekunden</a:t>
            </a:r>
          </a:p>
          <a:p>
            <a:pPr eaLnBrk="1" hangingPunct="1">
              <a:buNone/>
            </a:pPr>
            <a:r>
              <a:rPr lang="de-DE" sz="180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Fall 4: Mischung Kleinbuchstaben und Zahlen, 13-stelliges Passwort</a:t>
            </a:r>
          </a:p>
          <a:p>
            <a:pPr eaLnBrk="1" hangingPunct="1">
              <a:buNone/>
            </a:pPr>
            <a:r>
              <a:rPr lang="de-DE" sz="180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	z.B. bottingen2013</a:t>
            </a: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 36</a:t>
            </a:r>
            <a:r>
              <a:rPr lang="de-DE" sz="1800" baseline="30000" smtClean="0">
                <a:ea typeface="ＭＳ Ｐゴシック" pitchFamily="-1" charset="-128"/>
                <a:cs typeface="ＭＳ Ｐゴシック" pitchFamily="-1" charset="-128"/>
              </a:rPr>
              <a:t>13</a:t>
            </a: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 Möglichkeiten = 170 Trillionen</a:t>
            </a:r>
          </a:p>
          <a:p>
            <a:pPr eaLnBrk="1" hangingPunct="1"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Normaler PC: 19 Mio. Tage; Cracking-System: 987 Tsd. Tage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5604" name="Textfeld 5"/>
          <p:cNvSpPr txBox="1">
            <a:spLocks noChangeArrowheads="1"/>
          </p:cNvSpPr>
          <p:nvPr/>
        </p:nvSpPr>
        <p:spPr bwMode="auto">
          <a:xfrm>
            <a:off x="7633904" y="2616108"/>
            <a:ext cx="92845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alibri" pitchFamily="-1" charset="0"/>
              </a:rPr>
              <a:t>Stand: 2013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Brute-Force: Geschwindigkeit</a:t>
            </a:r>
          </a:p>
        </p:txBody>
      </p:sp>
      <p:sp>
        <p:nvSpPr>
          <p:cNvPr id="25603" name="Inhaltsplatzhalter 2"/>
          <p:cNvSpPr>
            <a:spLocks noGrp="1"/>
          </p:cNvSpPr>
          <p:nvPr>
            <p:ph idx="1"/>
          </p:nvPr>
        </p:nvSpPr>
        <p:spPr>
          <a:xfrm>
            <a:off x="457200" y="1202000"/>
            <a:ext cx="8229600" cy="796400"/>
          </a:xfrm>
        </p:spPr>
        <p:txBody>
          <a:bodyPr/>
          <a:lstStyle/>
          <a:p>
            <a:pPr eaLnBrk="1" hangingPunct="1">
              <a:buNone/>
            </a:pPr>
            <a:r>
              <a:rPr lang="de-DE" sz="1800" b="1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Überprüfen Sie verschiedene PW-Varianten mit dem einfachen Brute-Force-Kalkulator (einfacher_bruteforce_kalkulator.xlsx )</a:t>
            </a:r>
          </a:p>
        </p:txBody>
      </p:sp>
      <p:pic>
        <p:nvPicPr>
          <p:cNvPr id="5" name="Bild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869" y="1875082"/>
            <a:ext cx="5802390" cy="4982918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/>
              <a:t>Brute-Force: Geschwindigkeit</a:t>
            </a:r>
            <a:endParaRPr lang="de-DE" smtClean="0">
              <a:ea typeface="+mj-ea"/>
              <a:cs typeface="+mj-cs"/>
            </a:endParaRPr>
          </a:p>
        </p:txBody>
      </p:sp>
      <p:graphicFrame>
        <p:nvGraphicFramePr>
          <p:cNvPr id="7" name="Tabelle 6"/>
          <p:cNvGraphicFramePr>
            <a:graphicFrameLocks noGrp="1"/>
          </p:cNvGraphicFramePr>
          <p:nvPr/>
        </p:nvGraphicFramePr>
        <p:xfrm>
          <a:off x="429446" y="1909506"/>
          <a:ext cx="7264032" cy="2723514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028783"/>
                <a:gridCol w="1745083"/>
                <a:gridCol w="1745083"/>
                <a:gridCol w="1745083"/>
              </a:tblGrid>
              <a:tr h="16220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/>
                        <a:t>max. Dauer bei PW-Länge</a:t>
                      </a:r>
                      <a:r>
                        <a:rPr lang="de-DE" sz="1400" b="1" u="none" strike="noStrike" baseline="0"/>
                        <a:t> von ...</a:t>
                      </a:r>
                      <a:endParaRPr lang="de-DE" sz="1400" b="1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/>
                        <a:t>KB</a:t>
                      </a:r>
                      <a:endParaRPr lang="de-DE" sz="1400" b="1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/>
                        <a:t>KB/GB</a:t>
                      </a:r>
                      <a:endParaRPr lang="de-DE" sz="1400" b="1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/>
                        <a:t>KB/GB/Z</a:t>
                      </a:r>
                      <a:endParaRPr lang="de-DE" sz="1400" b="1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7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4 Sekunden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8 Minuten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29 Minuten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8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35 Minuten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0" u="none" strike="noStrike">
                          <a:latin typeface="+mn-lt"/>
                        </a:rPr>
                        <a:t>7</a:t>
                      </a:r>
                      <a:r>
                        <a:rPr lang="de-DE" sz="1400" b="0" i="0" u="none" strike="noStrike" baseline="0">
                          <a:latin typeface="+mn-lt"/>
                        </a:rPr>
                        <a:t> Stunden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30 Stunden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9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45 Minuten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16</a:t>
                      </a:r>
                      <a:r>
                        <a:rPr lang="de-DE" sz="1400" u="none" strike="noStrike" baseline="0"/>
                        <a:t> Tage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78 Tage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10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19 Stunden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0" u="none" strike="noStrike">
                          <a:latin typeface="+mn-lt"/>
                        </a:rPr>
                        <a:t>2</a:t>
                      </a:r>
                      <a:r>
                        <a:rPr lang="de-DE" sz="1400" b="0" i="0" u="none" strike="noStrike" baseline="0">
                          <a:latin typeface="+mn-lt"/>
                        </a:rPr>
                        <a:t> Jahre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13</a:t>
                      </a:r>
                      <a:r>
                        <a:rPr lang="de-DE" sz="1400" u="none" strike="noStrike" baseline="0"/>
                        <a:t> Jahre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11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21 Tage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119 Jahre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825 Jahre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sp>
        <p:nvSpPr>
          <p:cNvPr id="26629" name="Textfeld 8"/>
          <p:cNvSpPr txBox="1">
            <a:spLocks noChangeArrowheads="1"/>
          </p:cNvSpPr>
          <p:nvPr/>
        </p:nvSpPr>
        <p:spPr bwMode="auto">
          <a:xfrm>
            <a:off x="1316038" y="4878388"/>
            <a:ext cx="529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400" i="1">
                <a:latin typeface="Calibri" pitchFamily="-1" charset="0"/>
              </a:rPr>
              <a:t>KB = nur Kleinbuchstaben = 26 Zeichen</a:t>
            </a:r>
          </a:p>
          <a:p>
            <a:r>
              <a:rPr lang="de-DE" sz="1400" i="1">
                <a:latin typeface="Calibri" pitchFamily="-1" charset="0"/>
              </a:rPr>
              <a:t>KB/GB = Klein- und Großbuchstaben = 52 Zeichen</a:t>
            </a:r>
          </a:p>
          <a:p>
            <a:r>
              <a:rPr lang="de-DE" sz="1400" i="1">
                <a:latin typeface="Calibri" pitchFamily="-1" charset="0"/>
              </a:rPr>
              <a:t>KB/GB/Z = Klein-/Großbuchstaben, Zahlen = 62 Zeichen</a:t>
            </a:r>
          </a:p>
          <a:p>
            <a:endParaRPr lang="de-DE" sz="1400" i="1">
              <a:latin typeface="Calibri" pitchFamily="-1" charset="0"/>
            </a:endParaRPr>
          </a:p>
          <a:p>
            <a:r>
              <a:rPr lang="de-DE" sz="1400" i="1">
                <a:latin typeface="Calibri" pitchFamily="-1" charset="0"/>
              </a:rPr>
              <a:t>Annahme: spezielles Cracking-System mit 2 Mrd. Versuchen / Sekunde</a:t>
            </a:r>
          </a:p>
          <a:p>
            <a:endParaRPr lang="de-DE" sz="1400" i="1">
              <a:latin typeface="Calibri" pitchFamily="-1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1" smtClean="0">
                <a:solidFill>
                  <a:srgbClr val="FFFFFF"/>
                </a:solidFill>
                <a:ea typeface="ＭＳ Ｐゴシック" pitchFamily="-1" charset="-128"/>
                <a:cs typeface="ＭＳ Ｐゴシック" pitchFamily="-1" charset="-128"/>
              </a:rPr>
              <a:t>Tipp 2</a:t>
            </a:r>
          </a:p>
        </p:txBody>
      </p:sp>
      <p:sp>
        <p:nvSpPr>
          <p:cNvPr id="27651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de-DE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Mischung aus Groß-/Kleinbuchstaben, Zahlen UND Sonderzeichen verwenden.</a:t>
            </a:r>
          </a:p>
          <a:p>
            <a:pPr eaLnBrk="1" hangingPunct="1">
              <a:buFontTx/>
              <a:buChar char="-"/>
            </a:pPr>
            <a:r>
              <a:rPr lang="de-DE" b="1" u="sng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länger = besser</a:t>
            </a:r>
          </a:p>
          <a:p>
            <a:pPr eaLnBrk="1" hangingPunct="1">
              <a:buFontTx/>
              <a:buChar char="-"/>
            </a:pPr>
            <a:endParaRPr lang="de-DE" dirty="0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i="1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 	</a:t>
            </a:r>
            <a:r>
              <a:rPr lang="de-DE" i="1" dirty="0" err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hansi</a:t>
            </a:r>
            <a:endParaRPr lang="de-DE" i="1" dirty="0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i="1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besser: 		me1N_hansi.!ha-ha-hanSi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>
          <a:xfrm>
            <a:off x="1356685" y="1747322"/>
            <a:ext cx="7123258" cy="569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3100" dirty="0" smtClean="0"/>
              <a:t>Geben Sie diesem Passwort eine Note:</a:t>
            </a:r>
            <a:endParaRPr lang="de-DE" sz="6000" b="1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Zwischenbewertung von Passwörtern</a:t>
            </a:r>
            <a:endParaRPr lang="de-DE" dirty="0"/>
          </a:p>
        </p:txBody>
      </p:sp>
      <p:sp>
        <p:nvSpPr>
          <p:cNvPr id="3" name="Rechteck 2"/>
          <p:cNvSpPr/>
          <p:nvPr/>
        </p:nvSpPr>
        <p:spPr>
          <a:xfrm>
            <a:off x="168080" y="2690336"/>
            <a:ext cx="8861531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Arial" pitchFamily="-1" charset="0"/>
              <a:buNone/>
            </a:pPr>
            <a:r>
              <a:rPr lang="de-DE" sz="3200" dirty="0" smtClean="0">
                <a:solidFill>
                  <a:srgbClr val="FF0000"/>
                </a:solidFill>
              </a:rPr>
              <a:t>Unt3rnehmenssteuerfoRTEntwicklungsgESETz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Wie man an Passwörter kommt</a:t>
            </a:r>
            <a:br>
              <a:rPr lang="de-DE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3) Wörterbuchattacke</a:t>
            </a:r>
          </a:p>
        </p:txBody>
      </p:sp>
      <p:sp>
        <p:nvSpPr>
          <p:cNvPr id="8" name="Rechteck 7"/>
          <p:cNvSpPr/>
          <p:nvPr/>
        </p:nvSpPr>
        <p:spPr>
          <a:xfrm>
            <a:off x="1356685" y="1747322"/>
            <a:ext cx="6391493" cy="14927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3100" dirty="0"/>
              <a:t>Passwort:</a:t>
            </a:r>
          </a:p>
          <a:p>
            <a:r>
              <a:rPr lang="de-DE" sz="6000" b="1" dirty="0"/>
              <a:t>Hausangestellter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1155382" y="3391289"/>
            <a:ext cx="6478212" cy="6001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de-DE" sz="33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sym typeface="Wingdings"/>
              </a:rPr>
              <a:t> mit Brute Force unknackbar!</a:t>
            </a:r>
            <a:endParaRPr lang="de-DE" sz="3300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2358510" y="4452513"/>
            <a:ext cx="4016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ym typeface="Wingdings"/>
              </a:rPr>
              <a:t></a:t>
            </a:r>
            <a:r>
              <a:rPr lang="de-DE"/>
              <a:t>Idee:</a:t>
            </a:r>
            <a:r>
              <a:rPr lang="de-DE">
                <a:sym typeface="Wingdings"/>
              </a:rPr>
              <a:t> Verwendung einer Wörterliste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43360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Wortschatz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457200" y="1203074"/>
            <a:ext cx="8229600" cy="5327900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3100" b="1" dirty="0" smtClean="0">
                <a:ea typeface="ＭＳ Ｐゴシック" pitchFamily="-1" charset="-128"/>
                <a:cs typeface="ＭＳ Ｐゴシック" pitchFamily="-1" charset="-128"/>
              </a:rPr>
              <a:t>Duden		enthält ca. 135.000 Stichwörter</a:t>
            </a:r>
          </a:p>
          <a:p>
            <a:pPr eaLnBrk="1" hangingPunct="1">
              <a:buNone/>
            </a:pPr>
            <a:r>
              <a:rPr lang="de-DE" sz="2400" smtClean="0"/>
              <a:t>"Der Wortschatz der deutschen Standardsprache umfasst ca. 75.000 Wörter, die Gesamtgröße des deutschen Wortschatzes wird je nach Quelle und Zählweise auf 300.000 bis 500.000 Wörter ... geschätzt...</a:t>
            </a:r>
          </a:p>
          <a:p>
            <a:pPr eaLnBrk="1" hangingPunct="1">
              <a:buNone/>
            </a:pPr>
            <a:endParaRPr lang="de-DE" sz="2400" smtClean="0"/>
          </a:p>
          <a:p>
            <a:pPr eaLnBrk="1" hangingPunct="1">
              <a:buNone/>
            </a:pPr>
            <a:r>
              <a:rPr lang="de-DE" sz="2400" smtClean="0"/>
              <a:t>Nimmt man Fachwortschatz hinzu, ist mit mehreren Millionen Wörtern zu rechnen. Allein die Fachsprache der Chemie enthält ... rund 20 Millionen Benennungen. Vor diesem Hintergrund erscheint Lewandowskis Bemerkung: „Der Gesamtwortbestand des Deutschen wird auf 5 bis 10 Millionen Wörter geschätzt.“ als noch zu tief gegriffen."						</a:t>
            </a:r>
            <a:r>
              <a:rPr lang="de-DE" sz="2400" i="1" smtClean="0"/>
              <a:t>(Wikipedia: Wortschatz)</a:t>
            </a:r>
            <a:endParaRPr lang="de-DE" sz="2400" i="1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Wortschatz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457200" y="1203074"/>
            <a:ext cx="8229600" cy="5327900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Angenommen, im Deutschen und Englischen gibt es 100 Millionen Wörter (inkl. Fachbegriffen, Komposita, flektierten Formen, Neologismen usw.).</a:t>
            </a:r>
          </a:p>
          <a:p>
            <a:pPr eaLnBrk="1" hangingPunct="1">
              <a:buFont typeface="Arial" pitchFamily="-1" charset="0"/>
              <a:buNone/>
            </a:pPr>
            <a:endParaRPr lang="de-DE" sz="3100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Wenn wir alle durchprobieren: Wie lange braucht ein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	- normaler Desktop-PC (100 Mio/Sekunde)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	- Cracker-GPU-Cluster (2 Mrd./Sekunde)?</a:t>
            </a:r>
          </a:p>
          <a:p>
            <a:pPr eaLnBrk="1" hangingPunct="1">
              <a:buFont typeface="Arial" pitchFamily="-1" charset="0"/>
              <a:buNone/>
            </a:pPr>
            <a:endParaRPr lang="de-DE" sz="3100" i="1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endParaRPr lang="de-DE" sz="2400" i="1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Beispiel: Klassischer Wörtebuchangriff mit THC Hydra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457200" y="1749425"/>
            <a:ext cx="8229600" cy="4760913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dirty="0" smtClean="0">
                <a:ea typeface="ＭＳ Ｐゴシック" pitchFamily="-1" charset="-128"/>
                <a:cs typeface="ＭＳ Ｐゴシック" pitchFamily="-1" charset="-128"/>
              </a:rPr>
              <a:t>= Verwendung eines Wörterbuchs (sog. "Passwortlisten")</a:t>
            </a:r>
          </a:p>
          <a:p>
            <a:pPr eaLnBrk="1" hangingPunct="1">
              <a:buFont typeface="Arial" pitchFamily="-1" charset="0"/>
              <a:buNone/>
            </a:pPr>
            <a:endParaRPr lang="de-DE" sz="1800" b="1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b="1" dirty="0" smtClean="0">
                <a:ea typeface="ＭＳ Ｐゴシック" pitchFamily="-1" charset="-128"/>
                <a:cs typeface="ＭＳ Ｐゴシック" pitchFamily="-1" charset="-128"/>
              </a:rPr>
              <a:t>Vorgehen der Hacker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1) Organisieren einer guten Passwortliste (umfangreich, vollständig; Dubletten aussortieren; gewünschte Zielsprache) – teilw. &gt;500MB!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2) evtl. Liste an Passwort-Vorgaben anpassen (z.B.: keine Sonderzeichen; Mindestlänge; enthält Großbuchstaben usw.)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3) Einsatz eines Security-Tools (z.B. THC Hydra), um Scan auf schwaches Passwort durchzuführen (automatisierte Login-Versuche durch Abarbeiten der Liste, verschiedene Protokolle (ftp, http, https, </a:t>
            </a:r>
            <a:r>
              <a:rPr lang="de-DE" sz="1800" dirty="0" err="1" smtClean="0">
                <a:ea typeface="ＭＳ Ｐゴシック" pitchFamily="-1" charset="-128"/>
                <a:cs typeface="ＭＳ Ｐゴシック" pitchFamily="-1" charset="-128"/>
              </a:rPr>
              <a:t>ssh</a:t>
            </a: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 usw.)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b="1" dirty="0" smtClean="0">
                <a:ea typeface="ＭＳ Ｐゴシック" pitchFamily="-1" charset="-128"/>
                <a:cs typeface="ＭＳ Ｐゴシック" pitchFamily="-1" charset="-128"/>
              </a:rPr>
              <a:t> 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b="1" dirty="0" smtClean="0">
                <a:ea typeface="ＭＳ Ｐゴシック" pitchFamily="-1" charset="-128"/>
                <a:cs typeface="ＭＳ Ｐゴシック" pitchFamily="-1" charset="-128"/>
              </a:rPr>
              <a:t>Bei angenommenen 50.000 aktiven Wörtern einer Sprache ist die Verwendung einzelner Wörter sehr unsicher!</a:t>
            </a:r>
            <a:endParaRPr lang="de-DE" sz="1800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Bild 3"/>
          <p:cNvPicPr>
            <a:picLocks noChangeAspect="1"/>
          </p:cNvPicPr>
          <p:nvPr/>
        </p:nvPicPr>
        <p:blipFill>
          <a:blip r:embed="rId2"/>
          <a:srcRect b="2544"/>
          <a:stretch>
            <a:fillRect/>
          </a:stretch>
        </p:blipFill>
        <p:spPr bwMode="auto">
          <a:xfrm>
            <a:off x="3279775" y="146050"/>
            <a:ext cx="5251450" cy="646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feld 4"/>
          <p:cNvSpPr txBox="1">
            <a:spLocks noChangeArrowheads="1"/>
          </p:cNvSpPr>
          <p:nvPr/>
        </p:nvSpPr>
        <p:spPr bwMode="auto">
          <a:xfrm>
            <a:off x="415925" y="1270000"/>
            <a:ext cx="2238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>
                <a:latin typeface="Calibri" pitchFamily="-1" charset="0"/>
              </a:rPr>
              <a:t>Beispiel:</a:t>
            </a:r>
          </a:p>
          <a:p>
            <a:endParaRPr lang="de-DE">
              <a:latin typeface="Calibri" pitchFamily="-1" charset="0"/>
            </a:endParaRPr>
          </a:p>
          <a:p>
            <a:r>
              <a:rPr lang="de-DE">
                <a:latin typeface="Calibri" pitchFamily="-1" charset="0"/>
              </a:rPr>
              <a:t>Hydra-Scan auf einem</a:t>
            </a:r>
          </a:p>
          <a:p>
            <a:r>
              <a:rPr lang="de-DE">
                <a:latin typeface="Calibri" pitchFamily="-1" charset="0"/>
              </a:rPr>
              <a:t>lokalen SSH2-Server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Bild 3"/>
          <p:cNvPicPr>
            <a:picLocks noChangeAspect="1"/>
          </p:cNvPicPr>
          <p:nvPr/>
        </p:nvPicPr>
        <p:blipFill>
          <a:blip r:embed="rId2"/>
          <a:srcRect l="1898" t="32490" r="13235" b="41887"/>
          <a:stretch>
            <a:fillRect/>
          </a:stretch>
        </p:blipFill>
        <p:spPr bwMode="auto">
          <a:xfrm>
            <a:off x="171874" y="1002562"/>
            <a:ext cx="8988615" cy="3427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0" y="2197282"/>
            <a:ext cx="906557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"Klassischer" Wörterbuchangriff = veraltet</a:t>
            </a:r>
          </a:p>
          <a:p>
            <a:endParaRPr lang="de-DE" sz="2800" dirty="0"/>
          </a:p>
          <a:p>
            <a:r>
              <a:rPr lang="de-DE" sz="2800" dirty="0"/>
              <a:t>niemand (?) benutzt mehr einfache Wörter als Passwort</a:t>
            </a:r>
          </a:p>
          <a:p>
            <a:r>
              <a:rPr lang="de-DE" sz="2800" dirty="0"/>
              <a:t>	</a:t>
            </a:r>
            <a:r>
              <a:rPr lang="de-DE" sz="2800" dirty="0">
                <a:sym typeface="Wingdings"/>
              </a:rPr>
              <a:t> Erfolgsquote für Cracker zu gering</a:t>
            </a:r>
          </a:p>
          <a:p>
            <a:endParaRPr lang="de-DE" sz="2800" dirty="0">
              <a:sym typeface="Wingdings"/>
            </a:endParaRPr>
          </a:p>
          <a:p>
            <a:r>
              <a:rPr lang="de-DE" sz="2800" dirty="0">
                <a:sym typeface="Wingdings"/>
              </a:rPr>
              <a:t>Dennoch spielen Wortlisten immer noch eine große</a:t>
            </a:r>
          </a:p>
          <a:p>
            <a:r>
              <a:rPr lang="de-DE" sz="2800" dirty="0">
                <a:sym typeface="Wingdings"/>
              </a:rPr>
              <a:t>Rolle (s.u.)</a:t>
            </a:r>
            <a:endParaRPr lang="de-DE" sz="2800" dirty="0"/>
          </a:p>
        </p:txBody>
      </p:sp>
      <p:sp>
        <p:nvSpPr>
          <p:cNvPr id="4" name="Textfeld 3"/>
          <p:cNvSpPr txBox="1"/>
          <p:nvPr/>
        </p:nvSpPr>
        <p:spPr>
          <a:xfrm>
            <a:off x="1002605" y="5655486"/>
            <a:ext cx="7243540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de-DE" dirty="0"/>
              <a:t>Durchstöbern Sie die vorhandenen Wortlisten des Cracker-Tools</a:t>
            </a:r>
          </a:p>
          <a:p>
            <a:r>
              <a:rPr lang="de-DE" dirty="0"/>
              <a:t>"John </a:t>
            </a:r>
            <a:r>
              <a:rPr lang="de-DE" dirty="0" err="1"/>
              <a:t>the</a:t>
            </a:r>
            <a:r>
              <a:rPr lang="de-DE" dirty="0"/>
              <a:t> Ripper" in 130516_wortlisten_johntheripper / _</a:t>
            </a:r>
            <a:r>
              <a:rPr lang="de-DE" dirty="0" err="1"/>
              <a:t>entpackt_mit_txt</a:t>
            </a:r>
            <a:endParaRPr lang="de-DE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1" smtClean="0">
                <a:solidFill>
                  <a:srgbClr val="FFFFFF"/>
                </a:solidFill>
                <a:ea typeface="ＭＳ Ｐゴシック" pitchFamily="-1" charset="-128"/>
                <a:cs typeface="ＭＳ Ｐゴシック" pitchFamily="-1" charset="-128"/>
              </a:rPr>
              <a:t>Tipp 3</a:t>
            </a:r>
          </a:p>
        </p:txBody>
      </p:sp>
      <p:sp>
        <p:nvSpPr>
          <p:cNvPr id="3072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Passwort sollte nicht in einem Wörterbuch zu finden sein.</a:t>
            </a:r>
          </a:p>
          <a:p>
            <a:pPr eaLnBrk="1" hangingPunct="1">
              <a:buFontTx/>
              <a:buChar char="-"/>
            </a:pPr>
            <a:endParaRPr lang="de-DE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 		raumschiff</a:t>
            </a:r>
            <a:b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</a:br>
            <a: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					apfelsine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						doppelhelix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Wie man an Passwörter kommt</a:t>
            </a:r>
            <a:br>
              <a:rPr lang="de-DE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4) Wörterbuch + Brute Force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Wortschatz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457200" y="1203074"/>
            <a:ext cx="8229600" cy="5327900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Wenn wir nun von 100 Mio. Wörtern ausgehen und Groß-Kleinschreibung beliebig mischen ...</a:t>
            </a:r>
          </a:p>
          <a:p>
            <a:pPr algn="ctr" eaLnBrk="1" hangingPunct="1">
              <a:buFont typeface="Arial" pitchFamily="-1" charset="0"/>
              <a:buNone/>
            </a:pPr>
            <a:r>
              <a:rPr lang="de-DE" sz="2000" dirty="0" smtClean="0">
                <a:latin typeface="Courier"/>
                <a:ea typeface="ＭＳ Ｐゴシック" pitchFamily="-1" charset="-128"/>
                <a:cs typeface="Courier"/>
              </a:rPr>
              <a:t>	</a:t>
            </a:r>
            <a:r>
              <a:rPr lang="de-DE" sz="2000" dirty="0" smtClean="0">
                <a:solidFill>
                  <a:srgbClr val="008000"/>
                </a:solidFill>
                <a:latin typeface="Courier"/>
                <a:ea typeface="ＭＳ Ｐゴシック" pitchFamily="-1" charset="-128"/>
                <a:cs typeface="Courier"/>
              </a:rPr>
              <a:t>ohr Ohr OHr OhR ohR OHR oHr oHR</a:t>
            </a:r>
            <a:endParaRPr lang="de-DE" sz="2000" i="1" dirty="0" smtClean="0">
              <a:solidFill>
                <a:srgbClr val="008000"/>
              </a:solidFill>
              <a:latin typeface="Courier"/>
              <a:ea typeface="ＭＳ Ｐゴシック" pitchFamily="-1" charset="-128"/>
              <a:cs typeface="Courier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... wie viele Möglichkeiten müssen wir bei einer angenommenen durchschnittlichen Wortlänge von 10 Zeichen insgesamt durchprobieren?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... wie lange bräuchte dafür ein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	- normaler Desktop-PC (100 Mio/Sekunde)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	- Cracker-GPU-Cluster (2 Mrd./Sekunde)?</a:t>
            </a:r>
          </a:p>
          <a:p>
            <a:pPr eaLnBrk="1" hangingPunct="1">
              <a:buFont typeface="Arial" pitchFamily="-1" charset="0"/>
              <a:buNone/>
            </a:pPr>
            <a:endParaRPr lang="de-DE" sz="3100" i="1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endParaRPr lang="de-DE" sz="2400" i="1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Wortschatz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162327" y="1203074"/>
            <a:ext cx="8861121" cy="5327900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Lösung: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	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Inventar: 100 Mio Wörter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</a:t>
            </a:r>
            <a:r>
              <a:rPr lang="de-DE" sz="2400" dirty="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Permutation Groß-/Kleinbuchstaben:</a:t>
            </a:r>
          </a:p>
          <a:p>
            <a:pPr eaLnBrk="1" hangingPunct="1"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		1 Buchstabe: 	 	2  Möglichkeiten (2</a:t>
            </a:r>
            <a:r>
              <a:rPr lang="de-DE" sz="2400" baseline="30000" dirty="0" smtClean="0">
                <a:ea typeface="ＭＳ Ｐゴシック" pitchFamily="-1" charset="-128"/>
                <a:cs typeface="ＭＳ Ｐゴシック" pitchFamily="-1" charset="-128"/>
              </a:rPr>
              <a:t>1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)</a:t>
            </a:r>
            <a:b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	2 Buchstaben: 		2 * 2  Möglichkeiten (2</a:t>
            </a:r>
            <a:r>
              <a:rPr lang="de-DE" sz="2400" baseline="30000" dirty="0" smtClean="0">
                <a:ea typeface="ＭＳ Ｐゴシック" pitchFamily="-1" charset="-128"/>
                <a:cs typeface="ＭＳ Ｐゴシック" pitchFamily="-1" charset="-128"/>
              </a:rPr>
              <a:t>2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)</a:t>
            </a:r>
          </a:p>
          <a:p>
            <a:pPr eaLnBrk="1" hangingPunct="1">
              <a:buNone/>
            </a:pPr>
            <a:r>
              <a:rPr lang="de-DE" sz="2400" b="1" dirty="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10 Buchstaben: 2</a:t>
            </a:r>
            <a:r>
              <a:rPr lang="de-DE" sz="2400" b="1" baseline="30000" dirty="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10</a:t>
            </a:r>
            <a:r>
              <a:rPr lang="de-DE" sz="2400" b="1" dirty="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 Möglichkeiten pro Wort	= 1024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400" dirty="0">
                <a:ea typeface="ＭＳ Ｐゴシック" pitchFamily="-1" charset="-128"/>
                <a:cs typeface="ＭＳ Ｐゴシック" pitchFamily="-1" charset="-128"/>
              </a:rPr>
              <a:t>1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00 Mio Wörter * 1024 Permutationen = </a:t>
            </a:r>
            <a:r>
              <a:rPr lang="de-DE" sz="2400" dirty="0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100 Mrd. Möglichkeiten</a:t>
            </a:r>
          </a:p>
          <a:p>
            <a:pPr eaLnBrk="1" hangingPunct="1">
              <a:buFont typeface="Arial" pitchFamily="-1" charset="0"/>
              <a:buNone/>
            </a:pPr>
            <a:endParaRPr lang="de-DE" sz="2400" dirty="0" smtClean="0">
              <a:solidFill>
                <a:srgbClr val="FF0000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Es braucht dafür ein ...</a:t>
            </a:r>
          </a:p>
          <a:p>
            <a:pPr eaLnBrk="1" hangingPunct="1"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- normaler Desktop-PC (100 Mio/Sekunde) 	= 17 Minuten</a:t>
            </a:r>
          </a:p>
          <a:p>
            <a:pPr eaLnBrk="1" hangingPunct="1"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- Cracker-GPU-Cluster (2 Mrd./Sekunde)		= 50 Sekunden</a:t>
            </a:r>
          </a:p>
          <a:p>
            <a:pPr eaLnBrk="1" hangingPunct="1">
              <a:buFont typeface="Arial" pitchFamily="-1" charset="0"/>
              <a:buNone/>
            </a:pPr>
            <a:endParaRPr lang="de-DE" sz="2400" dirty="0" smtClean="0">
              <a:solidFill>
                <a:srgbClr val="FF0000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endParaRPr lang="de-DE" sz="3100" i="1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endParaRPr lang="de-DE" sz="2400" i="1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Exkurs: </a:t>
            </a: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"Leetspeak", "l33t sp34k"</a:t>
            </a:r>
            <a:endParaRPr lang="de-DE" smtClean="0">
              <a:ea typeface="+mj-ea"/>
              <a:cs typeface="+mj-cs"/>
            </a:endParaRP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162327" y="1203074"/>
            <a:ext cx="8861121" cy="5499768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von "elite speak" ("Elitesprache"); auch "1337-Sprache"</a:t>
            </a:r>
          </a:p>
          <a:p>
            <a:pPr eaLnBrk="1" hangingPunct="1">
              <a:buFont typeface="Arial" pitchFamily="-1" charset="0"/>
              <a:buNone/>
            </a:pPr>
            <a:endParaRPr lang="de-DE" sz="3100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Ersetzung von Buchstaben durch ähnlich aussehende Sonderzeichen oder Zahlen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E 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  <a:sym typeface="Wingdings"/>
              </a:rPr>
              <a:t> 3			T  7   	a  @ 		1  !      </a:t>
            </a:r>
            <a:r>
              <a:rPr lang="de-DE" sz="2400" i="1" dirty="0" smtClean="0">
                <a:ea typeface="ＭＳ Ｐゴシック" pitchFamily="-1" charset="-128"/>
                <a:cs typeface="ＭＳ Ｐゴシック" pitchFamily="-1" charset="-128"/>
                <a:sym typeface="Wingdings"/>
              </a:rPr>
              <a:t>usw.</a:t>
            </a:r>
          </a:p>
          <a:p>
            <a:pPr eaLnBrk="1" hangingPunct="1">
              <a:buFont typeface="Arial" pitchFamily="-1" charset="0"/>
              <a:buNone/>
            </a:pPr>
            <a:endParaRPr lang="de-DE" sz="2400" dirty="0" smtClean="0">
              <a:ea typeface="ＭＳ Ｐゴシック" pitchFamily="-1" charset="-128"/>
              <a:cs typeface="ＭＳ Ｐゴシック" pitchFamily="-1" charset="-128"/>
              <a:sym typeface="Wingdings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  <a:sym typeface="Wingdings"/>
              </a:rPr>
              <a:t>Beispiele: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latin typeface="Courier New"/>
                <a:ea typeface="ＭＳ Ｐゴシック" pitchFamily="-1" charset="-128"/>
                <a:cs typeface="Courier New"/>
                <a:sym typeface="Wingdings"/>
              </a:rPr>
              <a:t>absolute Beginner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latin typeface="Courier New"/>
                <a:ea typeface="ＭＳ Ｐゴシック" pitchFamily="-1" charset="-128"/>
                <a:cs typeface="Courier New"/>
                <a:sym typeface="Wingdings"/>
              </a:rPr>
              <a:t>48501u73 839!nn32</a:t>
            </a:r>
          </a:p>
          <a:p>
            <a:pPr eaLnBrk="1" hangingPunct="1">
              <a:buFont typeface="Arial" pitchFamily="-1" charset="0"/>
              <a:buNone/>
            </a:pPr>
            <a:endParaRPr lang="de-DE" sz="2400" dirty="0" smtClean="0">
              <a:latin typeface="Courier New"/>
              <a:ea typeface="ＭＳ Ｐゴシック" pitchFamily="-1" charset="-128"/>
              <a:cs typeface="Courier New"/>
              <a:sym typeface="Wingdings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latin typeface="Courier New"/>
                <a:ea typeface="ＭＳ Ｐゴシック" pitchFamily="-1" charset="-128"/>
                <a:cs typeface="Courier New"/>
                <a:sym typeface="Wingdings"/>
              </a:rPr>
              <a:t>Wikipedia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latin typeface="Courier New"/>
                <a:ea typeface="ＭＳ Ｐゴシック" pitchFamily="-1" charset="-128"/>
                <a:cs typeface="Courier New"/>
                <a:sym typeface="Wingdings"/>
              </a:rPr>
              <a:t>w!k!p3d!4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Wortschatz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162327" y="1203074"/>
            <a:ext cx="8861121" cy="5327900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	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Inventar: 100 Mio Wörter [völlig übertriebene Annahme!]</a:t>
            </a:r>
          </a:p>
          <a:p>
            <a:pPr eaLnBrk="1" hangingPunct="1"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Permutation Groß-/Kleinbuchstaben, außerdem angenommen 1 Sonderzeichen pro Buchstabe (Leetspeak):</a:t>
            </a:r>
          </a:p>
          <a:p>
            <a:pPr algn="ctr" eaLnBrk="1" hangingPunct="1">
              <a:buNone/>
            </a:pPr>
            <a:r>
              <a:rPr lang="de-DE" sz="1800" b="1" dirty="0" smtClean="0">
                <a:latin typeface="Courier New"/>
                <a:ea typeface="ＭＳ Ｐゴシック" pitchFamily="-1" charset="-128"/>
                <a:cs typeface="Courier New"/>
              </a:rPr>
              <a:t>		Eisen – E!sen – 3isen – </a:t>
            </a:r>
            <a:r>
              <a:rPr lang="de-DE" sz="1800" b="1" dirty="0" err="1">
                <a:latin typeface="Courier New"/>
                <a:ea typeface="ＭＳ Ｐゴシック" pitchFamily="-1" charset="-128"/>
                <a:cs typeface="Courier New"/>
              </a:rPr>
              <a:t>e</a:t>
            </a:r>
            <a:r>
              <a:rPr lang="de-DE" sz="1800" b="1" dirty="0" err="1" smtClean="0">
                <a:latin typeface="Courier New"/>
                <a:ea typeface="ＭＳ Ｐゴシック" pitchFamily="-1" charset="-128"/>
                <a:cs typeface="Courier New"/>
              </a:rPr>
              <a:t>!sEN</a:t>
            </a:r>
            <a:r>
              <a:rPr lang="de-DE" sz="1800" b="1" dirty="0" smtClean="0">
                <a:latin typeface="Courier New"/>
                <a:ea typeface="ＭＳ Ｐゴシック" pitchFamily="-1" charset="-128"/>
                <a:cs typeface="Courier New"/>
              </a:rPr>
              <a:t> </a:t>
            </a:r>
            <a:r>
              <a:rPr lang="de-DE" sz="1800" b="1" i="1" dirty="0" smtClean="0">
                <a:latin typeface="Courier New"/>
                <a:ea typeface="ＭＳ Ｐゴシック" pitchFamily="-1" charset="-128"/>
                <a:cs typeface="Courier New"/>
              </a:rPr>
              <a:t>usw. ...</a:t>
            </a:r>
          </a:p>
          <a:p>
            <a:pPr eaLnBrk="1" hangingPunct="1"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		1 Buchstabe: 	 	3  Möglichkeiten (3</a:t>
            </a:r>
            <a:r>
              <a:rPr lang="de-DE" sz="2400" baseline="30000" dirty="0" smtClean="0">
                <a:ea typeface="ＭＳ Ｐゴシック" pitchFamily="-1" charset="-128"/>
                <a:cs typeface="ＭＳ Ｐゴシック" pitchFamily="-1" charset="-128"/>
              </a:rPr>
              <a:t>1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)</a:t>
            </a:r>
            <a:b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	2 Buchstaben: 		3 * 3  Möglichkeiten (3</a:t>
            </a:r>
            <a:r>
              <a:rPr lang="de-DE" sz="2400" baseline="30000" dirty="0" smtClean="0">
                <a:ea typeface="ＭＳ Ｐゴシック" pitchFamily="-1" charset="-128"/>
                <a:cs typeface="ＭＳ Ｐゴシック" pitchFamily="-1" charset="-128"/>
              </a:rPr>
              <a:t>2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)</a:t>
            </a:r>
          </a:p>
          <a:p>
            <a:pPr eaLnBrk="1" hangingPunct="1">
              <a:buNone/>
            </a:pPr>
            <a:r>
              <a:rPr lang="de-DE" sz="2400" b="1" dirty="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10 Buchstaben: 3</a:t>
            </a:r>
            <a:r>
              <a:rPr lang="de-DE" sz="2400" b="1" baseline="30000" dirty="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10</a:t>
            </a:r>
            <a:r>
              <a:rPr lang="de-DE" sz="2400" b="1" dirty="0" smtClean="0">
                <a:solidFill>
                  <a:srgbClr val="008000"/>
                </a:solidFill>
                <a:ea typeface="ＭＳ Ｐゴシック" pitchFamily="-1" charset="-128"/>
                <a:cs typeface="ＭＳ Ｐゴシック" pitchFamily="-1" charset="-128"/>
              </a:rPr>
              <a:t> Möglichkeiten pro Wort	= 60.000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400" dirty="0">
                <a:ea typeface="ＭＳ Ｐゴシック" pitchFamily="-1" charset="-128"/>
                <a:cs typeface="ＭＳ Ｐゴシック" pitchFamily="-1" charset="-128"/>
              </a:rPr>
              <a:t>1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00 Mio Wörter * 60.000 Mio Permutationen = </a:t>
            </a:r>
          </a:p>
          <a:p>
            <a:pPr eaLnBrk="1" hangingPunct="1">
              <a:buNone/>
            </a:pPr>
            <a:r>
              <a:rPr lang="de-DE" sz="2400" dirty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6</a:t>
            </a:r>
            <a:r>
              <a:rPr lang="de-DE" sz="2400" dirty="0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.000.000.000.000 Möglichkeiten (</a:t>
            </a:r>
            <a:r>
              <a:rPr lang="de-DE" sz="2400" dirty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6</a:t>
            </a:r>
            <a:r>
              <a:rPr lang="de-DE" sz="2400" dirty="0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 Billionen)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400" dirty="0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Es braucht dafür ein ...</a:t>
            </a:r>
          </a:p>
          <a:p>
            <a:pPr eaLnBrk="1" hangingPunct="1"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- normaler Desktop-PC (100 Mio/Sekunde) 	= </a:t>
            </a:r>
            <a:r>
              <a:rPr lang="de-DE" sz="2400" dirty="0">
                <a:ea typeface="ＭＳ Ｐゴシック" pitchFamily="-1" charset="-128"/>
                <a:cs typeface="ＭＳ Ｐゴシック" pitchFamily="-1" charset="-128"/>
              </a:rPr>
              <a:t>6</a:t>
            </a: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0.000 Sek = 16 Std.</a:t>
            </a:r>
          </a:p>
          <a:p>
            <a:pPr eaLnBrk="1" hangingPunct="1">
              <a:buNone/>
            </a:pPr>
            <a:r>
              <a:rPr lang="de-DE" sz="2400" dirty="0" smtClean="0">
                <a:ea typeface="ＭＳ Ｐゴシック" pitchFamily="-1" charset="-128"/>
                <a:cs typeface="ＭＳ Ｐゴシック" pitchFamily="-1" charset="-128"/>
              </a:rPr>
              <a:t>	- Cracker-GPU-Cluster (2 Mrd./Sekunde)		= 50 Minuten</a:t>
            </a:r>
          </a:p>
          <a:p>
            <a:pPr eaLnBrk="1" hangingPunct="1">
              <a:buFont typeface="Arial" pitchFamily="-1" charset="0"/>
              <a:buNone/>
            </a:pPr>
            <a:endParaRPr lang="de-DE" sz="2400" dirty="0" smtClean="0">
              <a:solidFill>
                <a:srgbClr val="FF0000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endParaRPr lang="de-DE" sz="3100" i="1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endParaRPr lang="de-DE" sz="2400" i="1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dirty="0" smtClean="0">
                <a:ea typeface="+mj-ea"/>
                <a:cs typeface="+mj-cs"/>
              </a:rPr>
              <a:t>Wortschatz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162327" y="1203074"/>
            <a:ext cx="8861121" cy="5327900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Diese Passwörter wären also in </a:t>
            </a:r>
            <a:r>
              <a:rPr lang="de-DE" sz="3100" dirty="0" err="1" smtClean="0">
                <a:ea typeface="ＭＳ Ｐゴシック" pitchFamily="-1" charset="-128"/>
                <a:cs typeface="ＭＳ Ｐゴシック" pitchFamily="-1" charset="-128"/>
              </a:rPr>
              <a:t>schlechtestenfalls</a:t>
            </a:r>
            <a:r>
              <a:rPr lang="de-DE" sz="3100" dirty="0" smtClean="0">
                <a:ea typeface="ＭＳ Ｐゴシック" pitchFamily="-1" charset="-128"/>
                <a:cs typeface="ＭＳ Ｐゴシック" pitchFamily="-1" charset="-128"/>
              </a:rPr>
              <a:t> 50 Minuten geknackt:</a:t>
            </a:r>
          </a:p>
          <a:p>
            <a:pPr eaLnBrk="1" hangingPunct="1">
              <a:buFont typeface="Arial" pitchFamily="-1" charset="0"/>
              <a:buNone/>
            </a:pPr>
            <a:endParaRPr lang="de-DE" sz="3100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3100" dirty="0" err="1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PrOpOrTiOnAL!tÄtSkOnStAnTE</a:t>
            </a:r>
            <a:endParaRPr lang="de-DE" sz="3100" dirty="0">
              <a:solidFill>
                <a:srgbClr val="FF0000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3100" dirty="0">
                <a:solidFill>
                  <a:schemeClr val="tx2">
                    <a:lumMod val="60000"/>
                    <a:lumOff val="40000"/>
                  </a:schemeClr>
                </a:solidFill>
                <a:ea typeface="ＭＳ Ｐゴシック" pitchFamily="-1" charset="-128"/>
                <a:cs typeface="ＭＳ Ｐゴシック" pitchFamily="-1" charset="-128"/>
              </a:rPr>
              <a:t>Unt3rnehmenssteuerfoRTEntwicklungsgESETz</a:t>
            </a:r>
          </a:p>
          <a:p>
            <a:pPr eaLnBrk="1" hangingPunct="1">
              <a:buNone/>
            </a:pPr>
            <a:r>
              <a:rPr lang="de-DE" sz="3100" dirty="0" err="1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MikroökonomieVorLesung</a:t>
            </a:r>
            <a:endParaRPr lang="de-DE" sz="3100" dirty="0">
              <a:solidFill>
                <a:srgbClr val="FF0000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None/>
            </a:pPr>
            <a:r>
              <a:rPr lang="de-DE" sz="3100" dirty="0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8olymerASEKettenreAktion</a:t>
            </a:r>
            <a:endParaRPr lang="de-DE" sz="3100" dirty="0">
              <a:solidFill>
                <a:srgbClr val="FF0000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endParaRPr lang="de-DE" sz="2400" i="1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05828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Hybridangriff: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Mischen von Brute Force &amp; Wörterbuch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0" y="1749425"/>
            <a:ext cx="3113985" cy="5108575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2000" b="1" dirty="0" smtClean="0">
                <a:ea typeface="ＭＳ Ｐゴシック" pitchFamily="-1" charset="-128"/>
                <a:cs typeface="ＭＳ Ｐゴシック" pitchFamily="-1" charset="-128"/>
              </a:rPr>
              <a:t>	</a:t>
            </a: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Wörterbuch:	</a:t>
            </a:r>
            <a:r>
              <a:rPr lang="de-DE" sz="2000" b="1" dirty="0" smtClean="0">
                <a:ea typeface="ＭＳ Ｐゴシック" pitchFamily="-1" charset="-128"/>
                <a:cs typeface="ＭＳ Ｐゴシック" pitchFamily="-1" charset="-128"/>
              </a:rPr>
              <a:t>Apfelsine</a:t>
            </a:r>
          </a:p>
          <a:p>
            <a:pPr eaLnBrk="1" hangingPunct="1">
              <a:buFont typeface="Arial" pitchFamily="-1" charset="0"/>
              <a:buNone/>
            </a:pPr>
            <a:endParaRPr lang="de-DE" sz="2000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Brute Force:	apfelsine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				Apfelsine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				APfelsine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				APFelsine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				APFElsine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				...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				apFEls!ne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				apFEls!nE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				apFElsinE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2000" dirty="0" smtClean="0">
                <a:ea typeface="ＭＳ Ｐゴシック" pitchFamily="-1" charset="-128"/>
                <a:cs typeface="ＭＳ Ｐゴシック" pitchFamily="-1" charset="-128"/>
              </a:rPr>
              <a:t>					...</a:t>
            </a:r>
          </a:p>
        </p:txBody>
      </p:sp>
      <p:sp>
        <p:nvSpPr>
          <p:cNvPr id="4" name="Inhaltsplatzhalter 2"/>
          <p:cNvSpPr txBox="1">
            <a:spLocks/>
          </p:cNvSpPr>
          <p:nvPr/>
        </p:nvSpPr>
        <p:spPr bwMode="auto">
          <a:xfrm>
            <a:off x="3113985" y="1749425"/>
            <a:ext cx="3113985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</a:t>
            </a: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Wörterbuch:	</a:t>
            </a:r>
            <a:r>
              <a:rPr kumimoji="0" lang="de-DE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Apfelkern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endParaRPr kumimoji="0" lang="de-DE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pitchFamily="-1" charset="-128"/>
              <a:cs typeface="ＭＳ Ｐゴシック" pitchFamily="-1" charset="-128"/>
            </a:endParaRP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Brute Force:	apfelkern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				Apfelkern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				APfelkern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				APFelkern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				APFElkern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				...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				apFElk3rn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				apFElk3rN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				apFElkerN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				...</a:t>
            </a:r>
          </a:p>
        </p:txBody>
      </p:sp>
      <p:sp>
        <p:nvSpPr>
          <p:cNvPr id="5" name="Inhaltsplatzhalter 2"/>
          <p:cNvSpPr txBox="1">
            <a:spLocks/>
          </p:cNvSpPr>
          <p:nvPr/>
        </p:nvSpPr>
        <p:spPr bwMode="auto">
          <a:xfrm>
            <a:off x="6030015" y="1749425"/>
            <a:ext cx="3113985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</a:t>
            </a: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Wörterbuch: </a:t>
            </a:r>
            <a:r>
              <a:rPr kumimoji="0" lang="de-DE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Apfelbaum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endParaRPr kumimoji="0" lang="de-DE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pitchFamily="-1" charset="-128"/>
              <a:cs typeface="ＭＳ Ｐゴシック" pitchFamily="-1" charset="-128"/>
            </a:endParaRP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-1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" charset="-128"/>
                <a:cs typeface="ＭＳ Ｐゴシック" pitchFamily="-1" charset="-128"/>
              </a:rPr>
              <a:t>	usw. ....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Hybridangriff: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Wörterbuch + einfaches Regelwerk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e-DE" dirty="0"/>
              <a:t>z.B. Zahlen anhängen</a:t>
            </a:r>
          </a:p>
          <a:p>
            <a:pPr>
              <a:buNone/>
            </a:pPr>
            <a:r>
              <a:rPr lang="de-DE" sz="2400" b="1" dirty="0">
                <a:latin typeface="Courier New"/>
                <a:cs typeface="Courier New"/>
              </a:rPr>
              <a:t>muskelmann1976</a:t>
            </a:r>
          </a:p>
          <a:p>
            <a:pPr>
              <a:buNone/>
            </a:pPr>
            <a:r>
              <a:rPr lang="de-DE" sz="2400" b="1" dirty="0">
                <a:latin typeface="Courier New"/>
                <a:cs typeface="Courier New"/>
              </a:rPr>
              <a:t>liebling25</a:t>
            </a:r>
          </a:p>
          <a:p>
            <a:pPr>
              <a:buNone/>
            </a:pPr>
            <a:r>
              <a:rPr lang="de-DE" sz="2400" dirty="0"/>
              <a:t>Test auf </a:t>
            </a:r>
            <a:r>
              <a:rPr lang="de-DE" sz="2400" dirty="0" smtClean="0"/>
              <a:t>100.000 </a:t>
            </a:r>
            <a:r>
              <a:rPr lang="de-DE" sz="2400" dirty="0"/>
              <a:t>Wörter + 4 Zahlen = </a:t>
            </a:r>
            <a:r>
              <a:rPr lang="de-DE" sz="2400" dirty="0" smtClean="0"/>
              <a:t>1 </a:t>
            </a:r>
            <a:r>
              <a:rPr lang="de-DE" sz="2400" dirty="0"/>
              <a:t>Mrd. Kombinationen</a:t>
            </a:r>
          </a:p>
          <a:p>
            <a:pPr>
              <a:buNone/>
            </a:pPr>
            <a:r>
              <a:rPr lang="de-DE" sz="2400" dirty="0"/>
              <a:t>benötigte Zeit für GPU-Cluster: </a:t>
            </a:r>
            <a:r>
              <a:rPr lang="de-DE" sz="2400" dirty="0" smtClean="0"/>
              <a:t>0,5 </a:t>
            </a:r>
            <a:r>
              <a:rPr lang="de-DE" sz="2400" dirty="0"/>
              <a:t>Sekunden</a:t>
            </a:r>
          </a:p>
          <a:p>
            <a:pPr>
              <a:buNone/>
            </a:pPr>
            <a:r>
              <a:rPr lang="de-DE" sz="2400" b="1" dirty="0">
                <a:latin typeface="Courier New"/>
                <a:cs typeface="Courier New"/>
              </a:rPr>
              <a:t>markus21031997</a:t>
            </a:r>
          </a:p>
          <a:p>
            <a:pPr>
              <a:buNone/>
            </a:pPr>
            <a:r>
              <a:rPr lang="de-DE" sz="2400" dirty="0"/>
              <a:t>Test auf </a:t>
            </a:r>
            <a:r>
              <a:rPr lang="de-DE" sz="2400" dirty="0" smtClean="0"/>
              <a:t>100.000 Wörter </a:t>
            </a:r>
            <a:r>
              <a:rPr lang="de-DE" sz="2400" dirty="0"/>
              <a:t>+ 8 Zahlen (Geburtsdatum!) = </a:t>
            </a:r>
            <a:r>
              <a:rPr lang="de-DE" sz="2400" dirty="0" smtClean="0"/>
              <a:t>1 </a:t>
            </a:r>
            <a:r>
              <a:rPr lang="de-DE" sz="2400" dirty="0"/>
              <a:t>Billionen Kombinationen</a:t>
            </a:r>
          </a:p>
          <a:p>
            <a:pPr>
              <a:buNone/>
            </a:pPr>
            <a:r>
              <a:rPr lang="de-DE" sz="2400" dirty="0"/>
              <a:t>benötigte Zeit für GPU-Cluster:  </a:t>
            </a:r>
            <a:r>
              <a:rPr lang="de-DE" sz="2400" dirty="0" smtClean="0"/>
              <a:t>1.5 Stunden</a:t>
            </a:r>
            <a:endParaRPr lang="de-DE" sz="24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1" smtClean="0">
                <a:solidFill>
                  <a:srgbClr val="FFFFFF"/>
                </a:solidFill>
                <a:ea typeface="ＭＳ Ｐゴシック" pitchFamily="-1" charset="-128"/>
                <a:cs typeface="ＭＳ Ｐゴシック" pitchFamily="-1" charset="-128"/>
              </a:rPr>
              <a:t>Tipp 4a</a:t>
            </a:r>
          </a:p>
        </p:txBody>
      </p:sp>
      <p:sp>
        <p:nvSpPr>
          <p:cNvPr id="3072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Passwort sollte nicht in einem Wörterbuch zu finden sein – unabhängig von Groß-/Kleinschreibung</a:t>
            </a:r>
          </a:p>
          <a:p>
            <a:pPr eaLnBrk="1" hangingPunct="1">
              <a:buFontTx/>
              <a:buChar char="-"/>
            </a:pPr>
            <a:endParaRPr lang="de-DE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 		raumschiff</a:t>
            </a:r>
            <a:b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</a:br>
            <a: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					ApfeLSine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						doPPELHelix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1" smtClean="0">
                <a:solidFill>
                  <a:srgbClr val="FFFFFF"/>
                </a:solidFill>
                <a:ea typeface="ＭＳ Ｐゴシック" pitchFamily="-1" charset="-128"/>
                <a:cs typeface="ＭＳ Ｐゴシック" pitchFamily="-1" charset="-128"/>
              </a:rPr>
              <a:t>Tipp 4b</a:t>
            </a:r>
          </a:p>
        </p:txBody>
      </p:sp>
      <p:sp>
        <p:nvSpPr>
          <p:cNvPr id="3072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Bei Verwendung von existierenden Begriffen ist auch die Ersetzung einzelner Buchstaben durch ähnlich aussehende Sonderzeichen nicht sicher.</a:t>
            </a:r>
          </a:p>
          <a:p>
            <a:pPr eaLnBrk="1" hangingPunct="1">
              <a:buFontTx/>
              <a:buChar char="-"/>
            </a:pPr>
            <a:endParaRPr lang="de-DE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 		raumsch!ff</a:t>
            </a:r>
            <a:b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</a:br>
            <a: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					Apf3LS!ne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i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						doPP3LHel!x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/>
          <p:cNvSpPr txBox="1"/>
          <p:nvPr/>
        </p:nvSpPr>
        <p:spPr>
          <a:xfrm>
            <a:off x="589712" y="1606945"/>
            <a:ext cx="33413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/>
              <a:t>Schreiben Sie auf einen Zettel:</a:t>
            </a:r>
          </a:p>
          <a:p>
            <a:endParaRPr lang="de-DE"/>
          </a:p>
          <a:p>
            <a:endParaRPr lang="de-DE"/>
          </a:p>
          <a:p>
            <a:pPr>
              <a:buFontTx/>
              <a:buChar char="-"/>
            </a:pPr>
            <a:r>
              <a:rPr lang="de-DE"/>
              <a:t>ein GUTES Passwort</a:t>
            </a:r>
          </a:p>
        </p:txBody>
      </p: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Erneut die zentrale Frage:</a:t>
            </a:r>
            <a:br>
              <a:rPr lang="de-DE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Was ist ein gutes Passwort?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325562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5) Der heilige Gral: </a:t>
            </a:r>
            <a:br>
              <a:rPr lang="de-DE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Das Wörterbuch der Passwörter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1617471" y="2613161"/>
            <a:ext cx="55821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de-DE"/>
              <a:t>Möglichst viele reale (!) Passwörter sammeln</a:t>
            </a:r>
          </a:p>
          <a:p>
            <a:pPr marL="342900" indent="-342900"/>
            <a:r>
              <a:rPr lang="de-DE"/>
              <a:t>		(z.B. durch Hacks großer Datenbanken: LinkedIn, Sony, Ubisoft ...)</a:t>
            </a:r>
          </a:p>
          <a:p>
            <a:pPr marL="342900" indent="-342900">
              <a:buAutoNum type="arabicPeriod"/>
            </a:pPr>
            <a:endParaRPr lang="de-DE"/>
          </a:p>
          <a:p>
            <a:pPr marL="342900" indent="-342900">
              <a:buAutoNum type="arabicPeriod"/>
            </a:pPr>
            <a:endParaRPr lang="de-DE"/>
          </a:p>
          <a:p>
            <a:pPr marL="342900" indent="-342900">
              <a:buAutoNum type="arabicPeriod"/>
            </a:pPr>
            <a:endParaRPr lang="de-DE"/>
          </a:p>
          <a:p>
            <a:pPr marL="342900" indent="-342900"/>
            <a:r>
              <a:rPr lang="de-DE"/>
              <a:t>Diese Liste + Regelwerk verwenden, um weitere Passwörter zu knacken</a:t>
            </a:r>
          </a:p>
        </p:txBody>
      </p:sp>
      <p:sp>
        <p:nvSpPr>
          <p:cNvPr id="4" name="Rechteck 3"/>
          <p:cNvSpPr/>
          <p:nvPr/>
        </p:nvSpPr>
        <p:spPr>
          <a:xfrm>
            <a:off x="3074893" y="1778813"/>
            <a:ext cx="29942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de-DE" sz="5400" b="1">
                <a:ln w="50800"/>
                <a:solidFill>
                  <a:schemeClr val="bg1">
                    <a:shade val="50000"/>
                  </a:schemeClr>
                </a:solidFill>
              </a:rPr>
              <a:t>Der Plan</a:t>
            </a:r>
          </a:p>
        </p:txBody>
      </p:sp>
      <p:sp>
        <p:nvSpPr>
          <p:cNvPr id="7" name="Nach links gekrümmter Pfeil 6"/>
          <p:cNvSpPr/>
          <p:nvPr/>
        </p:nvSpPr>
        <p:spPr>
          <a:xfrm>
            <a:off x="7045995" y="2873104"/>
            <a:ext cx="822960" cy="1862808"/>
          </a:xfrm>
          <a:prstGeom prst="curvedLef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Nach links gekrümmter Pfeil 8"/>
          <p:cNvSpPr/>
          <p:nvPr/>
        </p:nvSpPr>
        <p:spPr>
          <a:xfrm rot="10800000">
            <a:off x="762623" y="2891829"/>
            <a:ext cx="822960" cy="1862808"/>
          </a:xfrm>
          <a:prstGeom prst="curvedLef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Eingebuchteter Pfeil nach rechts 9"/>
          <p:cNvSpPr/>
          <p:nvPr/>
        </p:nvSpPr>
        <p:spPr>
          <a:xfrm>
            <a:off x="248264" y="5089194"/>
            <a:ext cx="3236984" cy="782953"/>
          </a:xfrm>
          <a:prstGeom prst="notchedRightArrow">
            <a:avLst/>
          </a:prstGeom>
          <a:gradFill>
            <a:gsLst>
              <a:gs pos="0">
                <a:srgbClr val="FF6600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/>
          <p:cNvSpPr txBox="1"/>
          <p:nvPr/>
        </p:nvSpPr>
        <p:spPr>
          <a:xfrm flipH="1">
            <a:off x="3521417" y="5070095"/>
            <a:ext cx="532060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300" b="1">
                <a:solidFill>
                  <a:srgbClr val="FF0000"/>
                </a:solidFill>
              </a:rPr>
              <a:t>Ergebnis:</a:t>
            </a:r>
          </a:p>
          <a:p>
            <a:r>
              <a:rPr lang="de-DE" sz="2300" b="1">
                <a:solidFill>
                  <a:srgbClr val="FF0000"/>
                </a:solidFill>
              </a:rPr>
              <a:t>Wörterbuch mit hoher Trefferquote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276910" y="6101305"/>
            <a:ext cx="8469629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/>
              <a:t>Sicherheitsexperte Jeremi Gosney hat eine Sammlung von 500 Millionen echten Passwörtern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l"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Verwendung einer Passwortsammlung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897571" y="1155334"/>
            <a:ext cx="7667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/>
              <a:t>Beispiel:</a:t>
            </a:r>
          </a:p>
          <a:p>
            <a:r>
              <a:rPr lang="de-DE"/>
              <a:t>Sie haben folgende Accounts:</a:t>
            </a:r>
          </a:p>
        </p:txBody>
      </p:sp>
      <p:graphicFrame>
        <p:nvGraphicFramePr>
          <p:cNvPr id="16" name="Tabel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547623"/>
              </p:ext>
            </p:extLst>
          </p:nvPr>
        </p:nvGraphicFramePr>
        <p:xfrm>
          <a:off x="897571" y="1957383"/>
          <a:ext cx="7419279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3093"/>
                <a:gridCol w="2473093"/>
                <a:gridCol w="2473093"/>
              </a:tblGrid>
              <a:tr h="370840">
                <a:tc>
                  <a:txBody>
                    <a:bodyPr/>
                    <a:lstStyle/>
                    <a:p>
                      <a:r>
                        <a:rPr lang="de-DE"/>
                        <a:t>Dienst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Login-Name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Passwort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/>
                        <a:t>ebay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>
                          <a:hlinkClick r:id="rId2"/>
                        </a:rPr>
                        <a:t>john.smith@gmx.de</a:t>
                      </a:r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passwort1995ebay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/>
                        <a:t>Amazon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>
                          <a:hlinkClick r:id="rId2"/>
                        </a:rPr>
                        <a:t>john.smith@gmx.de</a:t>
                      </a:r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passwort1995amazon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/>
                        <a:t>E-Mail (GMX)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>
                          <a:hlinkClick r:id="rId2"/>
                        </a:rPr>
                        <a:t>john.smith@gmx.de</a:t>
                      </a:r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geheimnis100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b="1"/>
                        <a:t>Facebook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b="1">
                          <a:hlinkClick r:id="rId2"/>
                        </a:rPr>
                        <a:t>john.smith@gmx.de</a:t>
                      </a:r>
                      <a:endParaRPr lang="de-DE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b="1" dirty="0"/>
                        <a:t>geheimnis100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/>
                        <a:t>paypal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john_smith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passwort1995paypal</a:t>
                      </a:r>
                      <a:endParaRPr lang="de-D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Textfeld 16"/>
          <p:cNvSpPr txBox="1"/>
          <p:nvPr/>
        </p:nvSpPr>
        <p:spPr>
          <a:xfrm>
            <a:off x="315105" y="4182423"/>
            <a:ext cx="882889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Szenario:</a:t>
            </a:r>
          </a:p>
          <a:p>
            <a:r>
              <a:rPr lang="de-DE" dirty="0"/>
              <a:t>Es gelingt Hackern, die Datenbank von Facebook Deutschland zu stehlen.</a:t>
            </a:r>
          </a:p>
          <a:p>
            <a:r>
              <a:rPr lang="de-DE" dirty="0"/>
              <a:t>Damit liegt ihnen eine Kombination aus Username + verschlüsseltem Passwort vor.</a:t>
            </a:r>
          </a:p>
          <a:p>
            <a:endParaRPr lang="de-DE" dirty="0"/>
          </a:p>
          <a:p>
            <a:r>
              <a:rPr lang="de-DE" dirty="0"/>
              <a:t>Es gelingt den Hackern außerdem, Ihr Passwort zu entschlüsseln, weil es schwach ist.</a:t>
            </a:r>
          </a:p>
          <a:p>
            <a:endParaRPr lang="de-DE" b="1" dirty="0">
              <a:solidFill>
                <a:srgbClr val="FF0000"/>
              </a:solidFill>
            </a:endParaRPr>
          </a:p>
          <a:p>
            <a:r>
              <a:rPr lang="de-DE" b="1" dirty="0">
                <a:solidFill>
                  <a:srgbClr val="FF0000"/>
                </a:solidFill>
              </a:rPr>
              <a:t>Welche Möglichkeiten haben die Hacker nun, ihre kriminelle Energie auszuleben?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Weitere hybride Angriffstypen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457201" y="1203074"/>
            <a:ext cx="8479034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Kombination Wörterbucheintrag + Zeichenkette</a:t>
            </a:r>
          </a:p>
          <a:p>
            <a:r>
              <a:rPr lang="de-DE" dirty="0"/>
              <a:t>	</a:t>
            </a:r>
            <a:r>
              <a:rPr lang="de-DE" dirty="0" err="1"/>
              <a:t>fahrrad</a:t>
            </a:r>
            <a:r>
              <a:rPr lang="de-DE" dirty="0"/>
              <a:t> – fahrrad1234, </a:t>
            </a:r>
            <a:r>
              <a:rPr lang="de-DE" dirty="0" err="1"/>
              <a:t>fahrrad</a:t>
            </a:r>
            <a:r>
              <a:rPr lang="de-DE" dirty="0"/>
              <a:t>%#_9, fahrrad3\/7</a:t>
            </a:r>
          </a:p>
          <a:p>
            <a:r>
              <a:rPr lang="de-DE" dirty="0"/>
              <a:t>		</a:t>
            </a:r>
            <a:r>
              <a:rPr lang="de-DE" dirty="0">
                <a:sym typeface="Wingdings"/>
              </a:rPr>
              <a:t> Treffer kommen ins Wörterbuch!!</a:t>
            </a:r>
            <a:endParaRPr lang="de-DE" dirty="0"/>
          </a:p>
          <a:p>
            <a:endParaRPr lang="de-DE" dirty="0"/>
          </a:p>
          <a:p>
            <a:r>
              <a:rPr lang="de-DE" b="1" dirty="0"/>
              <a:t>Testen von Tastaturmustern (</a:t>
            </a:r>
            <a:r>
              <a:rPr lang="de-DE" b="1" dirty="0" err="1" smtClean="0"/>
              <a:t>john</a:t>
            </a:r>
            <a:r>
              <a:rPr lang="de-DE" b="1" dirty="0" smtClean="0"/>
              <a:t> </a:t>
            </a:r>
            <a:r>
              <a:rPr lang="de-DE" b="1" dirty="0"/>
              <a:t>–ext=</a:t>
            </a:r>
            <a:r>
              <a:rPr lang="de-DE" b="1" dirty="0" err="1"/>
              <a:t>keyboard</a:t>
            </a:r>
            <a:r>
              <a:rPr lang="de-DE" b="1" dirty="0"/>
              <a:t>)</a:t>
            </a:r>
          </a:p>
          <a:p>
            <a:r>
              <a:rPr lang="de-DE" dirty="0"/>
              <a:t>	</a:t>
            </a:r>
            <a:r>
              <a:rPr lang="de-DE" dirty="0" err="1"/>
              <a:t>qwertz</a:t>
            </a:r>
            <a:r>
              <a:rPr lang="de-DE" dirty="0"/>
              <a:t> &amp; Co</a:t>
            </a:r>
          </a:p>
          <a:p>
            <a:endParaRPr lang="de-DE" dirty="0"/>
          </a:p>
          <a:p>
            <a:r>
              <a:rPr lang="de-DE" b="1" dirty="0"/>
              <a:t>Kombinationsangriff: kombiniert verschiedene Wörterbucheinträge miteinander</a:t>
            </a:r>
          </a:p>
          <a:p>
            <a:r>
              <a:rPr lang="de-DE" dirty="0"/>
              <a:t>	</a:t>
            </a:r>
            <a:r>
              <a:rPr lang="de-DE" dirty="0" err="1"/>
              <a:t>bier</a:t>
            </a:r>
            <a:endParaRPr lang="de-DE" dirty="0"/>
          </a:p>
          <a:p>
            <a:r>
              <a:rPr lang="de-DE" dirty="0"/>
              <a:t>	</a:t>
            </a:r>
            <a:r>
              <a:rPr lang="de-DE" dirty="0" err="1"/>
              <a:t>hund</a:t>
            </a:r>
            <a:r>
              <a:rPr lang="de-DE" dirty="0"/>
              <a:t>	- </a:t>
            </a:r>
            <a:r>
              <a:rPr lang="de-DE" dirty="0" err="1"/>
              <a:t>hundbier</a:t>
            </a:r>
            <a:r>
              <a:rPr lang="de-DE" dirty="0"/>
              <a:t>, </a:t>
            </a:r>
            <a:r>
              <a:rPr lang="de-DE" dirty="0" err="1"/>
              <a:t>bierhund</a:t>
            </a:r>
            <a:r>
              <a:rPr lang="de-DE" dirty="0"/>
              <a:t>, </a:t>
            </a:r>
            <a:r>
              <a:rPr lang="de-DE" dirty="0" err="1"/>
              <a:t>Bierhund</a:t>
            </a:r>
            <a:r>
              <a:rPr lang="de-DE" dirty="0"/>
              <a:t>, </a:t>
            </a:r>
            <a:r>
              <a:rPr lang="de-DE" dirty="0" err="1"/>
              <a:t>bierHund</a:t>
            </a:r>
            <a:r>
              <a:rPr lang="de-DE" dirty="0"/>
              <a:t>, </a:t>
            </a:r>
            <a:r>
              <a:rPr lang="de-DE" dirty="0" err="1"/>
              <a:t>hundBier</a:t>
            </a:r>
            <a:r>
              <a:rPr lang="de-DE" dirty="0"/>
              <a:t>, </a:t>
            </a:r>
            <a:r>
              <a:rPr lang="de-DE" dirty="0" smtClean="0"/>
              <a:t>HUNDBIER </a:t>
            </a:r>
            <a:r>
              <a:rPr lang="de-DE" dirty="0"/>
              <a:t>...</a:t>
            </a:r>
          </a:p>
          <a:p>
            <a:endParaRPr lang="de-DE" dirty="0"/>
          </a:p>
          <a:p>
            <a:r>
              <a:rPr lang="de-DE" dirty="0">
                <a:solidFill>
                  <a:srgbClr val="FF0000"/>
                </a:solidFill>
              </a:rPr>
              <a:t>Achtung: Im Wörterbuch sind ja schon Passwörter! Also auch Kombinationen von Passwörtern, die bereits irgendjemand mal benutzt hat (auch Sie!)</a:t>
            </a:r>
          </a:p>
          <a:p>
            <a:r>
              <a:rPr lang="de-DE" dirty="0"/>
              <a:t>	</a:t>
            </a:r>
            <a:r>
              <a:rPr lang="de-DE" dirty="0" err="1" smtClean="0"/>
              <a:t>my_secret</a:t>
            </a:r>
            <a:r>
              <a:rPr lang="de-DE" dirty="0" smtClean="0"/>
              <a:t> + </a:t>
            </a:r>
            <a:r>
              <a:rPr lang="de-DE" dirty="0"/>
              <a:t>	g3h3im	</a:t>
            </a:r>
          </a:p>
          <a:p>
            <a:r>
              <a:rPr lang="de-DE" dirty="0" smtClean="0">
                <a:sym typeface="Wingdings"/>
              </a:rPr>
              <a:t> </a:t>
            </a:r>
            <a:r>
              <a:rPr lang="de-DE" dirty="0" smtClean="0"/>
              <a:t>my_secretg3h3im</a:t>
            </a:r>
            <a:r>
              <a:rPr lang="de-DE" dirty="0"/>
              <a:t>, g3h3immy_secret, g3h3imMy_secret ....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feld 9"/>
          <p:cNvSpPr txBox="1"/>
          <p:nvPr/>
        </p:nvSpPr>
        <p:spPr>
          <a:xfrm>
            <a:off x="0" y="6488668"/>
            <a:ext cx="8036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>
                <a:solidFill>
                  <a:schemeClr val="bg1">
                    <a:lumMod val="50000"/>
                  </a:schemeClr>
                </a:solidFill>
              </a:rPr>
              <a:t>[[</a:t>
            </a:r>
            <a:r>
              <a:rPr lang="de-DE" dirty="0" err="1" smtClean="0">
                <a:solidFill>
                  <a:schemeClr val="bg1">
                    <a:lumMod val="50000"/>
                  </a:schemeClr>
                </a:solidFill>
              </a:rPr>
              <a:t>c't</a:t>
            </a:r>
            <a:r>
              <a:rPr lang="de-DE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dirty="0">
                <a:solidFill>
                  <a:schemeClr val="bg1">
                    <a:lumMod val="50000"/>
                  </a:schemeClr>
                </a:solidFill>
              </a:rPr>
              <a:t>S. 86, mittlere Spalte 2. Absatz ("Anschließend..." bis "... Bibel-Zitat </a:t>
            </a:r>
            <a:r>
              <a:rPr lang="de-DE" dirty="0" smtClean="0">
                <a:solidFill>
                  <a:schemeClr val="bg1">
                    <a:lumMod val="50000"/>
                  </a:schemeClr>
                </a:solidFill>
              </a:rPr>
              <a:t>war“]]</a:t>
            </a:r>
            <a:endParaRPr lang="de-DE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Die Lösung (?)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12516"/>
          </a:xfrm>
        </p:spPr>
        <p:txBody>
          <a:bodyPr/>
          <a:lstStyle/>
          <a:p>
            <a:r>
              <a:rPr lang="de-DE" i="1" dirty="0" smtClean="0"/>
              <a:t>A </a:t>
            </a:r>
            <a:r>
              <a:rPr lang="de-DE" i="1" dirty="0" err="1" smtClean="0"/>
              <a:t>really</a:t>
            </a:r>
            <a:r>
              <a:rPr lang="de-DE" i="1" dirty="0" smtClean="0"/>
              <a:t> strong </a:t>
            </a:r>
            <a:r>
              <a:rPr lang="de-DE" i="1" dirty="0" err="1" smtClean="0"/>
              <a:t>password</a:t>
            </a:r>
            <a:r>
              <a:rPr lang="de-DE" i="1" dirty="0" smtClean="0"/>
              <a:t> </a:t>
            </a:r>
            <a:r>
              <a:rPr lang="de-DE" i="1" dirty="0" err="1" smtClean="0"/>
              <a:t>is</a:t>
            </a:r>
            <a:r>
              <a:rPr lang="de-DE" i="1" dirty="0" smtClean="0"/>
              <a:t> </a:t>
            </a:r>
            <a:r>
              <a:rPr lang="de-DE" i="1" dirty="0" err="1" smtClean="0"/>
              <a:t>one</a:t>
            </a:r>
            <a:r>
              <a:rPr lang="de-DE" i="1" dirty="0" smtClean="0"/>
              <a:t> </a:t>
            </a:r>
            <a:r>
              <a:rPr lang="de-DE" i="1" dirty="0" err="1" smtClean="0"/>
              <a:t>that</a:t>
            </a:r>
            <a:r>
              <a:rPr lang="de-DE" i="1" dirty="0" smtClean="0"/>
              <a:t> </a:t>
            </a:r>
            <a:r>
              <a:rPr lang="de-DE" i="1" dirty="0" err="1" smtClean="0"/>
              <a:t>nobody</a:t>
            </a:r>
            <a:r>
              <a:rPr lang="de-DE" i="1" dirty="0" smtClean="0"/>
              <a:t> </a:t>
            </a:r>
            <a:r>
              <a:rPr lang="de-DE" i="1" dirty="0" err="1" smtClean="0"/>
              <a:t>else</a:t>
            </a:r>
            <a:r>
              <a:rPr lang="de-DE" i="1" dirty="0" smtClean="0"/>
              <a:t> </a:t>
            </a:r>
            <a:r>
              <a:rPr lang="de-DE" i="1" dirty="0" err="1" smtClean="0"/>
              <a:t>has</a:t>
            </a:r>
            <a:r>
              <a:rPr lang="de-DE" i="1" dirty="0" smtClean="0"/>
              <a:t> </a:t>
            </a:r>
            <a:r>
              <a:rPr lang="de-DE" i="1" dirty="0" err="1" smtClean="0"/>
              <a:t>ever</a:t>
            </a:r>
            <a:r>
              <a:rPr lang="de-DE" i="1" dirty="0" smtClean="0"/>
              <a:t> </a:t>
            </a:r>
            <a:r>
              <a:rPr lang="de-DE" i="1" dirty="0" err="1" smtClean="0"/>
              <a:t>used</a:t>
            </a:r>
            <a:r>
              <a:rPr lang="de-DE" i="1" dirty="0" smtClean="0"/>
              <a:t>.</a:t>
            </a:r>
          </a:p>
          <a:p>
            <a:pPr>
              <a:buNone/>
            </a:pPr>
            <a:r>
              <a:rPr lang="de-DE" sz="1200" i="1" dirty="0" smtClean="0"/>
              <a:t>Joseph </a:t>
            </a:r>
            <a:r>
              <a:rPr lang="de-DE" sz="1200" i="1" dirty="0" err="1" smtClean="0"/>
              <a:t>Bonneau</a:t>
            </a:r>
            <a:endParaRPr lang="de-DE" sz="1200" i="1" dirty="0" smtClean="0"/>
          </a:p>
          <a:p>
            <a:pPr>
              <a:buNone/>
            </a:pPr>
            <a:r>
              <a:rPr lang="de-DE" sz="1200" i="1" dirty="0" smtClean="0"/>
              <a:t>http://</a:t>
            </a:r>
            <a:r>
              <a:rPr lang="de-DE" sz="1200" i="1" dirty="0" err="1" smtClean="0"/>
              <a:t>www.lightbluetouchpaper.org</a:t>
            </a:r>
            <a:r>
              <a:rPr lang="de-DE" sz="1200" i="1" dirty="0" smtClean="0"/>
              <a:t>/2011/11/08/</a:t>
            </a:r>
            <a:r>
              <a:rPr lang="de-DE" sz="1200" i="1" dirty="0" err="1" smtClean="0"/>
              <a:t>want</a:t>
            </a:r>
            <a:r>
              <a:rPr lang="de-DE" sz="1200" i="1" dirty="0" smtClean="0"/>
              <a:t>-</a:t>
            </a:r>
            <a:r>
              <a:rPr lang="de-DE" sz="1200" i="1" dirty="0" err="1" smtClean="0"/>
              <a:t>to</a:t>
            </a:r>
            <a:r>
              <a:rPr lang="de-DE" sz="1200" i="1" dirty="0" smtClean="0"/>
              <a:t>-</a:t>
            </a:r>
            <a:r>
              <a:rPr lang="de-DE" sz="1200" i="1" dirty="0" err="1" smtClean="0"/>
              <a:t>create</a:t>
            </a:r>
            <a:r>
              <a:rPr lang="de-DE" sz="1200" i="1" dirty="0" smtClean="0"/>
              <a:t>-a-</a:t>
            </a:r>
            <a:r>
              <a:rPr lang="de-DE" sz="1200" i="1" dirty="0" err="1" smtClean="0"/>
              <a:t>really</a:t>
            </a:r>
            <a:r>
              <a:rPr lang="de-DE" sz="1200" i="1" dirty="0" smtClean="0"/>
              <a:t>-strong-password-</a:t>
            </a:r>
            <a:r>
              <a:rPr lang="de-DE" sz="1200" i="1" dirty="0" err="1" smtClean="0"/>
              <a:t>dont</a:t>
            </a:r>
            <a:r>
              <a:rPr lang="de-DE" sz="1200" i="1" dirty="0" smtClean="0"/>
              <a:t>-</a:t>
            </a:r>
            <a:r>
              <a:rPr lang="de-DE" sz="1200" i="1" dirty="0" err="1" smtClean="0"/>
              <a:t>ask</a:t>
            </a:r>
            <a:r>
              <a:rPr lang="de-DE" sz="1200" i="1" dirty="0" smtClean="0"/>
              <a:t>-google/</a:t>
            </a:r>
            <a:endParaRPr lang="de-DE" sz="1200" dirty="0"/>
          </a:p>
        </p:txBody>
      </p:sp>
      <p:sp>
        <p:nvSpPr>
          <p:cNvPr id="4" name="Rechteck 3"/>
          <p:cNvSpPr/>
          <p:nvPr/>
        </p:nvSpPr>
        <p:spPr>
          <a:xfrm>
            <a:off x="3343667" y="4392175"/>
            <a:ext cx="3421511" cy="569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3100"/>
              <a:t>E+6Q7%pHöNmD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343667" y="4948718"/>
            <a:ext cx="3082895" cy="6001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Font typeface="Wingdings" pitchFamily="-104" charset="2"/>
              <a:buChar char="à"/>
            </a:pPr>
            <a:r>
              <a:rPr lang="de-DE" sz="33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sym typeface="Wingdings"/>
              </a:rPr>
              <a:t>unknackbar!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1508683" y="5538483"/>
            <a:ext cx="5262979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dirty="0"/>
              <a:t>Probleme: </a:t>
            </a:r>
          </a:p>
          <a:p>
            <a:pPr>
              <a:buFontTx/>
              <a:buChar char="•"/>
            </a:pPr>
            <a:r>
              <a:rPr lang="de-DE" dirty="0"/>
              <a:t>Ein wirklich zufälliges Passwort ist schwer zu merken.</a:t>
            </a:r>
          </a:p>
          <a:p>
            <a:pPr>
              <a:buFontTx/>
              <a:buChar char="•"/>
            </a:pPr>
            <a:r>
              <a:rPr lang="de-DE" dirty="0"/>
              <a:t>Ist es wirklich zufällig</a:t>
            </a:r>
            <a:r>
              <a:rPr lang="de-DE" dirty="0" smtClean="0"/>
              <a:t>?</a:t>
            </a:r>
          </a:p>
          <a:p>
            <a:pPr>
              <a:buFontTx/>
              <a:buChar char="•"/>
            </a:pPr>
            <a:r>
              <a:rPr lang="de-DE" dirty="0" smtClean="0"/>
              <a:t>Ist es vielleicht schon in einem „Wörterbuch“? </a:t>
            </a:r>
            <a:endParaRPr lang="de-DE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feld 9"/>
          <p:cNvSpPr txBox="1"/>
          <p:nvPr/>
        </p:nvSpPr>
        <p:spPr>
          <a:xfrm>
            <a:off x="0" y="6488668"/>
            <a:ext cx="3997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olidFill>
                  <a:schemeClr val="bg1">
                    <a:lumMod val="50000"/>
                  </a:schemeClr>
                </a:solidFill>
              </a:rPr>
              <a:t>c't S. 88, "Passwort-Schutz für jeden"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1673</Words>
  <Application>Microsoft Office PowerPoint</Application>
  <PresentationFormat>Bildschirmpräsentation (4:3)</PresentationFormat>
  <Paragraphs>466</Paragraphs>
  <Slides>55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55</vt:i4>
      </vt:variant>
    </vt:vector>
  </HeadingPairs>
  <TitlesOfParts>
    <vt:vector size="56" baseType="lpstr">
      <vt:lpstr>Office-Design</vt:lpstr>
      <vt:lpstr>Passwortschutz: Sicherheitsaspekte</vt:lpstr>
      <vt:lpstr>Der "Hacker"</vt:lpstr>
      <vt:lpstr>StGB §202a – "Ausspähen von Daten"</vt:lpstr>
      <vt:lpstr>Das Passwort</vt:lpstr>
      <vt:lpstr>Zentrale Frage: Was ist ein gutes Passwort?</vt:lpstr>
      <vt:lpstr>Online-/Offline-Angriff</vt:lpstr>
      <vt:lpstr>PowerPoint-Präsentation</vt:lpstr>
      <vt:lpstr>Wie man an Passwörter kommt 1) Inhaltliches Raten</vt:lpstr>
      <vt:lpstr>(mögliche) Lösungen</vt:lpstr>
      <vt:lpstr>Beliebteste Passwörter (BRD, McAfee-Umfrage)</vt:lpstr>
      <vt:lpstr>PowerPoint-Präsentation</vt:lpstr>
      <vt:lpstr>PowerPoint-Präsentation</vt:lpstr>
      <vt:lpstr>Beliebteste Passwörter 1 (Herkunft: Linkedin-Passwort-Hack 11/2012)</vt:lpstr>
      <vt:lpstr>Beliebteste Passwörter 2 Herkunft: 32 Mio. gestohlene Passwörter von rockyou.com, 2010</vt:lpstr>
      <vt:lpstr>Beliebteste Passwörter 3 (Herkunft: Listen gestohlener Passwörter)</vt:lpstr>
      <vt:lpstr>Beliebteste Passwörter 4 (Herkunft: divers)</vt:lpstr>
      <vt:lpstr>Passwörter sichten</vt:lpstr>
      <vt:lpstr>Tipp 1</vt:lpstr>
      <vt:lpstr>Wie man an Passwörter kommt 2) Brute Force</vt:lpstr>
      <vt:lpstr>Brute Force-Angriffe</vt:lpstr>
      <vt:lpstr>Brute Force-Angriffe</vt:lpstr>
      <vt:lpstr>PowerPoint-Präsentation</vt:lpstr>
      <vt:lpstr>PowerPoint-Präsentation</vt:lpstr>
      <vt:lpstr>Brute-Force: Geschwindigkeit</vt:lpstr>
      <vt:lpstr>Brute-Force: Geschwindigkeit</vt:lpstr>
      <vt:lpstr>Brute-Force: Geschwindigkeit</vt:lpstr>
      <vt:lpstr>Brute-Force: Geschwindigkeit</vt:lpstr>
      <vt:lpstr>Brute-Force: Geschwindigkeit</vt:lpstr>
      <vt:lpstr>Tipp 2</vt:lpstr>
      <vt:lpstr>Zwischenbewertung von Passwörtern</vt:lpstr>
      <vt:lpstr>Wie man an Passwörter kommt 3) Wörterbuchattacke</vt:lpstr>
      <vt:lpstr>Wortschatz</vt:lpstr>
      <vt:lpstr>Wortschatz</vt:lpstr>
      <vt:lpstr>Beispiel: Klassischer Wörtebuchangriff mit THC Hydra</vt:lpstr>
      <vt:lpstr>PowerPoint-Präsentation</vt:lpstr>
      <vt:lpstr>PowerPoint-Präsentation</vt:lpstr>
      <vt:lpstr>PowerPoint-Präsentation</vt:lpstr>
      <vt:lpstr>Tipp 3</vt:lpstr>
      <vt:lpstr>Wie man an Passwörter kommt 4) Wörterbuch + Brute Force</vt:lpstr>
      <vt:lpstr>Wortschatz</vt:lpstr>
      <vt:lpstr>Wortschatz</vt:lpstr>
      <vt:lpstr>Exkurs: "Leetspeak", "l33t sp34k"</vt:lpstr>
      <vt:lpstr>Wortschatz</vt:lpstr>
      <vt:lpstr>Wortschatz</vt:lpstr>
      <vt:lpstr>Hybridangriff: Mischen von Brute Force &amp; Wörterbuch</vt:lpstr>
      <vt:lpstr>Hybridangriff: Wörterbuch + einfaches Regelwerk</vt:lpstr>
      <vt:lpstr>Tipp 4a</vt:lpstr>
      <vt:lpstr>Tipp 4b</vt:lpstr>
      <vt:lpstr>Erneut die zentrale Frage: Was ist ein gutes Passwort?</vt:lpstr>
      <vt:lpstr>5) Der heilige Gral:  Das Wörterbuch der Passwörter</vt:lpstr>
      <vt:lpstr>Verwendung einer Passwortsammlung</vt:lpstr>
      <vt:lpstr>Weitere hybride Angriffstypen</vt:lpstr>
      <vt:lpstr>PowerPoint-Präsentation</vt:lpstr>
      <vt:lpstr>Die Lösung (?)</vt:lpstr>
      <vt:lpstr>PowerPoint-Präsentation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Bert</dc:creator>
  <cp:lastModifiedBy>Adam</cp:lastModifiedBy>
  <cp:revision>231</cp:revision>
  <cp:lastPrinted>2013-07-16T06:27:12Z</cp:lastPrinted>
  <dcterms:created xsi:type="dcterms:W3CDTF">2013-07-16T06:26:47Z</dcterms:created>
  <dcterms:modified xsi:type="dcterms:W3CDTF">2016-04-22T07:45:12Z</dcterms:modified>
</cp:coreProperties>
</file>