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63" r:id="rId4"/>
    <p:sldId id="257" r:id="rId5"/>
    <p:sldId id="258" r:id="rId6"/>
    <p:sldId id="259" r:id="rId7"/>
    <p:sldId id="261" r:id="rId8"/>
    <p:sldId id="274" r:id="rId9"/>
    <p:sldId id="269" r:id="rId10"/>
    <p:sldId id="260" r:id="rId11"/>
    <p:sldId id="265" r:id="rId12"/>
    <p:sldId id="266" r:id="rId13"/>
    <p:sldId id="267" r:id="rId14"/>
    <p:sldId id="268" r:id="rId15"/>
    <p:sldId id="271" r:id="rId16"/>
    <p:sldId id="272" r:id="rId17"/>
    <p:sldId id="273" r:id="rId18"/>
    <p:sldId id="275" r:id="rId19"/>
    <p:sldId id="276" r:id="rId20"/>
    <p:sldId id="277" r:id="rId21"/>
    <p:sldId id="279" r:id="rId22"/>
    <p:sldId id="282" r:id="rId23"/>
    <p:sldId id="283" r:id="rId24"/>
    <p:sldId id="284" r:id="rId25"/>
    <p:sldId id="286" r:id="rId26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E9639D4-E3E2-4D34-9284-5A2195B3D0D7}" styleName="Helle Formatvorlag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Helle Formatvorlage 2 - Akz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16DA210-FB5B-4158-B5E0-FEB733F419BA}" styleName="Helle Formatvorlag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603FDC-E32A-4AB5-989C-0864C3EAD2B8}" styleName="Designformatvorlage 2 - Akz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8EC20E35-A176-4012-BC5E-935CFFF8708E}" styleName="Mittlere Formatvorlag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806AE-8DDE-304E-9109-96DB6C214653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4D117-DFE3-0C43-81E3-52737B7F9D3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3FF49-7115-6E47-99A9-F7D530212B1E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CD08D-9BD0-5C47-9529-FD4269D5D6D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1F40E-82AC-484A-8FA5-36D80591F209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E1875-43B7-7A45-99FC-62DBD50EE9F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D43CE-8B86-7143-AAE1-784EE2B346B3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44BA2-1A6D-D240-9E2E-41F7B255336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C55F0-86E3-1940-B7D4-7CFCEBBCB017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0F479-FFF8-5141-9A7C-53E318AFFF6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CD45-9F32-0343-8527-D1541D870998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A6BFB-70AE-9545-996E-B6C881301CF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20B83-EECB-F540-AC92-165620539229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5A814-08DA-834C-98F2-C13B4C2776F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34447-3274-7E4B-AD73-E6F12669794E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18942-C568-5648-8F63-E59BA7E7FA3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52CE5-B40C-A742-A3A4-0EFC5B47471B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1B020-CB9F-1045-9505-5BD528E8F66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50026-33E4-1B4B-8B5B-B51266F3E8F1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732EC-D992-DB4D-85F9-644D289BABD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16E2B-D4FA-7B42-A686-B27310DA6FBD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EFB35-5CBD-0547-B718-5453356D86C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Mastertitelformat bearbeiten</a:t>
            </a:r>
            <a:endParaRPr lang="de-DE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Mastertextformat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1E07033-884D-1549-8D81-BB89F72F8AB9}" type="datetime1">
              <a:rPr lang="de-DE"/>
              <a:pPr>
                <a:defRPr/>
              </a:pPr>
              <a:t>13.05.2013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37BEB42-D8CE-3A40-AAAD-ADA6ACFB2DE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funnybunny@beispiel.d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cwelt.de/start/sicherheit/backup/praxis/190810/die_fuenf_haeufigsten_passwort_fehler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techblog.avira.com/2009/09/15/proper-passwords/en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964488" cy="2200275"/>
          </a:xfrm>
        </p:spPr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Passwortschutz: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Sicherheitsaspekte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Ihr Feind: Der "Hacker"</a:t>
            </a:r>
          </a:p>
        </p:txBody>
      </p:sp>
      <p:sp>
        <p:nvSpPr>
          <p:cNvPr id="1433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b="1" smtClean="0">
                <a:ea typeface="ＭＳ Ｐゴシック" pitchFamily="-1" charset="-128"/>
                <a:cs typeface="ＭＳ Ｐゴシック" pitchFamily="-1" charset="-128"/>
              </a:rPr>
              <a:t>Hacker hat im technischen Bereich mehrere Bedeutungen. Das Wort wird alltagssprachlich gebraucht, um jemand zu bezeichnen, der über ein Netzwerk in Computersysteme eindringt und zugleich Teil einer entsprechenden Subkultur ist.</a:t>
            </a:r>
          </a:p>
          <a:p>
            <a:pPr eaLnBrk="1" hangingPunct="1">
              <a:buFont typeface="Arial" pitchFamily="-1" charset="0"/>
              <a:buNone/>
            </a:pPr>
            <a:endParaRPr lang="de-DE" b="1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b="1" smtClean="0">
                <a:ea typeface="ＭＳ Ｐゴシック" pitchFamily="-1" charset="-128"/>
                <a:cs typeface="ＭＳ Ｐゴシック" pitchFamily="-1" charset="-128"/>
              </a:rPr>
              <a:t>(Wikipedia, "Hacker")</a:t>
            </a:r>
            <a:endParaRPr lang="de-DE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b="1" smtClean="0">
                <a:ea typeface="+mj-ea"/>
                <a:cs typeface="+mj-cs"/>
              </a:rPr>
              <a:t>StGB §202a – "Ausspähen von Daten"</a:t>
            </a:r>
          </a:p>
        </p:txBody>
      </p:sp>
      <p:sp>
        <p:nvSpPr>
          <p:cNvPr id="1536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(1) Wer unbefugt sich oder einem anderen Zugang zu Daten, die nicht für ihn bestimmt und die gegen unberechtigten Zugang besonders gesichert sind, unter Überwindung der Zugangssicherung verschafft, </a:t>
            </a:r>
            <a:r>
              <a:rPr lang="de-DE" b="1" smtClean="0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wird mit Freiheitsstrafe bis zu drei Jahren oder mit Geldstrafe bestraft.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Das Passwort</a:t>
            </a:r>
          </a:p>
        </p:txBody>
      </p:sp>
      <p:pic>
        <p:nvPicPr>
          <p:cNvPr id="16387" name="Bild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281113"/>
            <a:ext cx="46228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Bild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9713" y="3213100"/>
            <a:ext cx="64897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Passwortsicherheit </a:t>
            </a: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1:</a:t>
            </a:r>
            <a:br>
              <a:rPr lang="de-DE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Inhaltliches Raten</a:t>
            </a:r>
            <a:endParaRPr lang="de-DE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09788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de-DE" sz="1800" b="1" smtClean="0">
                <a:ea typeface="+mn-ea"/>
                <a:cs typeface="+mn-cs"/>
              </a:rPr>
              <a:t>Was jemand über mich wissen kann, der sich Zugang zu meinem Account verschaffen will: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smtClean="0">
                <a:ea typeface="+mn-ea"/>
                <a:cs typeface="+mn-cs"/>
              </a:rPr>
              <a:t>mein Name: Maximilian Mustermann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smtClean="0">
                <a:ea typeface="+mn-ea"/>
                <a:cs typeface="+mn-cs"/>
              </a:rPr>
              <a:t>geboren: 01.01.1977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smtClean="0">
                <a:ea typeface="+mn-ea"/>
                <a:cs typeface="+mn-cs"/>
              </a:rPr>
              <a:t>Mailadresse: </a:t>
            </a:r>
            <a:r>
              <a:rPr lang="de-DE" sz="1800" smtClean="0">
                <a:ea typeface="+mn-ea"/>
                <a:cs typeface="+mn-cs"/>
                <a:hlinkClick r:id="rId2"/>
              </a:rPr>
              <a:t>funnybunny@beispiel.de</a:t>
            </a:r>
            <a:endParaRPr lang="de-DE" sz="1800" smtClean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smtClean="0">
                <a:ea typeface="+mn-ea"/>
                <a:cs typeface="+mn-cs"/>
              </a:rPr>
              <a:t>meine Frau: Sabine, geb. 02.02.1977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de-DE" sz="1800" smtClean="0">
                <a:ea typeface="+mn-ea"/>
                <a:cs typeface="+mn-cs"/>
              </a:rPr>
              <a:t>mein Hamster: Breschnew</a:t>
            </a:r>
          </a:p>
        </p:txBody>
      </p:sp>
      <p:sp>
        <p:nvSpPr>
          <p:cNvPr id="17412" name="Textfeld 4"/>
          <p:cNvSpPr txBox="1">
            <a:spLocks noChangeArrowheads="1"/>
          </p:cNvSpPr>
          <p:nvPr/>
        </p:nvSpPr>
        <p:spPr bwMode="auto">
          <a:xfrm>
            <a:off x="584200" y="4357688"/>
            <a:ext cx="618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solidFill>
                  <a:srgbClr val="FF0000"/>
                </a:solidFill>
                <a:latin typeface="Calibri" pitchFamily="-1" charset="0"/>
              </a:rPr>
              <a:t>Erstellen Sie eine Liste mit 10 Passwörtern, die ich haben könnte.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(mögliche) Lösungen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breschnew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fußball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schmitt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02.02.1977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01.01.1977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01011977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sabine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Maximilian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scfreiburg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violett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goetheschule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Beliebteste Passwörter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(BRD, McAfee-Umfrage)</a:t>
            </a:r>
          </a:p>
        </p:txBody>
      </p:sp>
      <p:sp>
        <p:nvSpPr>
          <p:cNvPr id="19459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2128838" cy="4525963"/>
          </a:xfrm>
        </p:spPr>
        <p:txBody>
          <a:bodyPr/>
          <a:lstStyle/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breschnew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fußball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schmitt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02.02.1977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01.01.1977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01011977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sabine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Maximilian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scfreiburg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violett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goetheschule</a:t>
            </a: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887413" y="6126163"/>
            <a:ext cx="6943725" cy="657225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600">
                <a:latin typeface="+mn-lt"/>
                <a:ea typeface="+mn-ea"/>
                <a:cs typeface="+mn-cs"/>
              </a:rPr>
              <a:t>Quelle: McAfee-Umfrage 2010, verbreitete Passwörter im </a:t>
            </a:r>
            <a:r>
              <a:rPr lang="de-DE" sz="1600" b="1">
                <a:latin typeface="+mn-lt"/>
                <a:ea typeface="+mn-ea"/>
                <a:cs typeface="+mn-cs"/>
              </a:rPr>
              <a:t>deutschsprachigen </a:t>
            </a:r>
            <a:r>
              <a:rPr lang="de-DE" sz="1600">
                <a:latin typeface="+mn-lt"/>
                <a:ea typeface="+mn-ea"/>
                <a:cs typeface="+mn-cs"/>
              </a:rPr>
              <a:t>Raum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r>
              <a:rPr lang="de-DE" sz="1200">
                <a:latin typeface="+mn-lt"/>
                <a:ea typeface="+mn-ea"/>
                <a:cs typeface="+mn-cs"/>
                <a:hlinkClick r:id="rId2"/>
              </a:rPr>
              <a:t>http://www.pcwelt.de/start/sicherheit/backup/praxis/190810/die_fuenf_haeufigsten_passwort_fehler/</a:t>
            </a:r>
            <a:endParaRPr lang="de-DE" sz="1200">
              <a:latin typeface="+mn-lt"/>
              <a:ea typeface="+mn-ea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endParaRPr lang="de-DE" sz="1200">
              <a:latin typeface="+mn-lt"/>
              <a:ea typeface="+mn-ea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endParaRPr lang="de-DE" sz="1600">
              <a:latin typeface="+mn-lt"/>
              <a:ea typeface="+mn-ea"/>
              <a:cs typeface="+mn-cs"/>
            </a:endParaRP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2347913" y="1600200"/>
            <a:ext cx="3427412" cy="3835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Haustier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Hobby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Geburtsname der Mutter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Geburtsdatum aus Familie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eigenes Geburtsdatum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endParaRPr lang="de-DE">
              <a:solidFill>
                <a:schemeClr val="tx1"/>
              </a:solidFill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Name aus der Familie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eigener Name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Lieblingsfußballmannschaft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/>
              <a:t>Lieblingsfarbe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de-DE">
                <a:solidFill>
                  <a:schemeClr val="tx1"/>
                </a:solidFill>
              </a:rPr>
              <a:t>Grundschule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Beliebteste Passwörter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(international, Metastudien)</a:t>
            </a: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2128838" cy="4525963"/>
          </a:xfrm>
        </p:spPr>
        <p:txBody>
          <a:bodyPr/>
          <a:lstStyle/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123456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password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12345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1234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123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123456789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123456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qwerty</a:t>
            </a:r>
          </a:p>
          <a:p>
            <a:pPr eaLnBrk="1" hangingPunct="1">
              <a:buFontTx/>
              <a:buChar char="-"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12345678</a:t>
            </a:r>
          </a:p>
        </p:txBody>
      </p:sp>
      <p:sp>
        <p:nvSpPr>
          <p:cNvPr id="20484" name="Inhaltsplatzhalter 2"/>
          <p:cNvSpPr txBox="1">
            <a:spLocks/>
          </p:cNvSpPr>
          <p:nvPr/>
        </p:nvSpPr>
        <p:spPr bwMode="auto">
          <a:xfrm>
            <a:off x="887413" y="6126163"/>
            <a:ext cx="69437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</a:pPr>
            <a:r>
              <a:rPr lang="de-DE" sz="1600">
                <a:latin typeface="Calibri" pitchFamily="-1" charset="0"/>
              </a:rPr>
              <a:t>Quelle: z.B. </a:t>
            </a:r>
            <a:r>
              <a:rPr lang="de-DE" sz="1600">
                <a:latin typeface="Calibri" pitchFamily="-1" charset="0"/>
                <a:hlinkClick r:id="rId2"/>
              </a:rPr>
              <a:t>http://techblog.avira.com/2009/09/15/proper-passwords/en/</a:t>
            </a:r>
            <a:endParaRPr lang="de-DE" sz="1600">
              <a:latin typeface="Calibri" pitchFamily="-1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de-DE" sz="1600">
                <a:latin typeface="Calibri" pitchFamily="-1" charset="0"/>
              </a:rPr>
              <a:t>Ähnlich: http://www.whatsmypass.com/the-top-500-worst-passwords-of-all-time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1</a:t>
            </a:r>
          </a:p>
        </p:txBody>
      </p:sp>
      <p:sp>
        <p:nvSpPr>
          <p:cNvPr id="21507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unkonventionelle Passwörter wählen</a:t>
            </a:r>
          </a:p>
          <a:p>
            <a:pPr eaLnBrk="1" hangingPunct="1">
              <a:buFontTx/>
              <a:buChar char="-"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keine Namen, Haustiere usw.</a:t>
            </a:r>
          </a:p>
          <a:p>
            <a:pPr eaLnBrk="1" hangingPunct="1">
              <a:buFontTx/>
              <a:buChar char="-"/>
            </a:pPr>
            <a:endParaRPr lang="de-DE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		sabine ; hamburg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besser:			dienettesabine; meineheimat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Passwortsicherheit </a:t>
            </a: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2:</a:t>
            </a:r>
            <a:br>
              <a:rPr lang="de-DE" dirty="0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dirty="0" err="1" smtClean="0">
                <a:ea typeface="ＭＳ Ｐゴシック" pitchFamily="-1" charset="-128"/>
                <a:cs typeface="ＭＳ Ｐゴシック" pitchFamily="-1" charset="-128"/>
              </a:rPr>
              <a:t>Brute</a:t>
            </a:r>
            <a:r>
              <a:rPr lang="de-DE" dirty="0" smtClean="0">
                <a:ea typeface="ＭＳ Ｐゴシック" pitchFamily="-1" charset="-128"/>
                <a:cs typeface="ＭＳ Ｐゴシック" pitchFamily="-1" charset="-128"/>
              </a:rPr>
              <a:t> Force</a:t>
            </a:r>
            <a:endParaRPr lang="de-DE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2531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09788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Sie haben bei einer Fundsachenversteigerung für 3 Euro einen Koffer unbekannten Inhalts ersteigert. Er ist mit einem Zahlenschloss gesichert (siehe Bild).</a:t>
            </a:r>
          </a:p>
          <a:p>
            <a:pPr eaLnBrk="1" hangingPunct="1">
              <a:buFont typeface="Arial" pitchFamily="-1" charset="0"/>
              <a:buNone/>
            </a:pPr>
            <a:endParaRPr lang="de-DE" sz="1800" b="1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Wie lange brauchen Sie, um das Schloss zu knacken?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(Anzahl der Möglichkeiten?)</a:t>
            </a: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22532" name="Bild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0775" y="2971800"/>
            <a:ext cx="38862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09788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Je mehr kombinatorische Möglichkeiten existieren, desto geringer die Wahrscheinlichkeit, dass das Passwort durch Raten herausgefunden wird!</a:t>
            </a: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23556" name="Bild 6"/>
          <p:cNvPicPr>
            <a:picLocks noChangeAspect="1"/>
          </p:cNvPicPr>
          <p:nvPr/>
        </p:nvPicPr>
        <p:blipFill>
          <a:blip r:embed="rId2"/>
          <a:srcRect l="27353"/>
          <a:stretch>
            <a:fillRect/>
          </a:stretch>
        </p:blipFill>
        <p:spPr bwMode="auto">
          <a:xfrm>
            <a:off x="3378200" y="2671763"/>
            <a:ext cx="1630363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el 1"/>
          <p:cNvSpPr txBox="1">
            <a:spLocks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Passwortsicherheit 2: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Brute Force</a:t>
            </a:r>
            <a:endParaRPr lang="de-DE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Analysemethode: 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Brute-Force-Methode</a:t>
            </a:r>
          </a:p>
        </p:txBody>
      </p:sp>
      <p:sp>
        <p:nvSpPr>
          <p:cNvPr id="24579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552825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= Durchprobieren aller möglichen Fälle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	d.h.: aller möglichen Kombinationen aus Kleinbuchstaben, Großbuchstaben, Zahlen, Sonderzeichen (sofern vom Programm bei der Passwortvergabe erlaubt)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Methode, nach der viele "Passwort-Cracker"-Programme arbeiten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Analysemethode: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Brute-Force-Methode</a:t>
            </a:r>
          </a:p>
        </p:txBody>
      </p:sp>
      <p:sp>
        <p:nvSpPr>
          <p:cNvPr id="2560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0275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"Laut der aktuellen Übersicht von Rechnergeschwindigkeiten ... steht fest, dass der derzeit (10.12.2009) schnellste Einzel-PC mit der speziellen Software ca. 805.640.000 (in Worten: 805 Millionen) Schlüssel in der Sekunde generieren kann."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smtClean="0">
                <a:ea typeface="ＭＳ Ｐゴシック" pitchFamily="-1" charset="-128"/>
                <a:cs typeface="ＭＳ Ｐゴシック" pitchFamily="-1" charset="-128"/>
              </a:rPr>
              <a:t>Kombinationsmöglichkeiten berechnen: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Kombinationen = Zeichenanzahl 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Passwortlänge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Fall 1: Nur Kleinbuchstaben, 7 Zeichen: 26</a:t>
            </a:r>
            <a:r>
              <a:rPr lang="de-DE" sz="1800" baseline="30000" smtClean="0">
                <a:ea typeface="ＭＳ Ｐゴシック" pitchFamily="-1" charset="-128"/>
                <a:cs typeface="ＭＳ Ｐゴシック" pitchFamily="-1" charset="-128"/>
              </a:rPr>
              <a:t>7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8 Mrd. Möglichkeiten 	= 	10 Sekunden (maximal)</a:t>
            </a:r>
          </a:p>
          <a:p>
            <a:pPr eaLnBrk="1" hangingPunct="1">
              <a:buFont typeface="Arial" pitchFamily="-1" charset="0"/>
              <a:buNone/>
            </a:pPr>
            <a:endParaRPr lang="de-DE" sz="180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Fall 2: Nur Kleinbuchstaben, 8 Zeichen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smtClean="0">
                <a:ea typeface="ＭＳ Ｐゴシック" pitchFamily="-1" charset="-128"/>
                <a:cs typeface="ＭＳ Ｐゴシック" pitchFamily="-1" charset="-128"/>
              </a:rPr>
              <a:t>208 Mrd. Möglichkeiten	=	4 Minuten (maximal)</a:t>
            </a:r>
          </a:p>
        </p:txBody>
      </p:sp>
      <p:sp>
        <p:nvSpPr>
          <p:cNvPr id="25604" name="Textfeld 5"/>
          <p:cNvSpPr txBox="1">
            <a:spLocks noChangeArrowheads="1"/>
          </p:cNvSpPr>
          <p:nvPr/>
        </p:nvSpPr>
        <p:spPr bwMode="auto">
          <a:xfrm>
            <a:off x="730250" y="6340475"/>
            <a:ext cx="29956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alibri" pitchFamily="-1" charset="0"/>
              </a:rPr>
              <a:t>Quelle: http://www.1pw.de/brute-force.html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Analysemethode: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Brute-Force-Methode</a:t>
            </a:r>
          </a:p>
        </p:txBody>
      </p:sp>
      <p:sp>
        <p:nvSpPr>
          <p:cNvPr id="26627" name="Textfeld 5"/>
          <p:cNvSpPr txBox="1">
            <a:spLocks noChangeArrowheads="1"/>
          </p:cNvSpPr>
          <p:nvPr/>
        </p:nvSpPr>
        <p:spPr bwMode="auto">
          <a:xfrm>
            <a:off x="730250" y="6340475"/>
            <a:ext cx="29956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alibri" pitchFamily="-1" charset="0"/>
              </a:rPr>
              <a:t>Quelle: http://www.1pw.de/brute-force.html</a:t>
            </a:r>
          </a:p>
        </p:txBody>
      </p:sp>
      <p:graphicFrame>
        <p:nvGraphicFramePr>
          <p:cNvPr id="7" name="Tabelle 6"/>
          <p:cNvGraphicFramePr>
            <a:graphicFrameLocks noGrp="1"/>
          </p:cNvGraphicFramePr>
          <p:nvPr/>
        </p:nvGraphicFramePr>
        <p:xfrm>
          <a:off x="429446" y="1909506"/>
          <a:ext cx="7264032" cy="2723515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028783"/>
                <a:gridCol w="1745083"/>
                <a:gridCol w="1745083"/>
                <a:gridCol w="1745083"/>
              </a:tblGrid>
              <a:tr h="16220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max. Dauer bei PW-Länge</a:t>
                      </a:r>
                      <a:r>
                        <a:rPr lang="de-DE" sz="1400" b="1" u="none" strike="noStrike" baseline="0"/>
                        <a:t> von ...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KB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KB/GB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1" u="none" strike="noStrike"/>
                        <a:t>KB/GB/Z</a:t>
                      </a:r>
                      <a:endParaRPr lang="de-DE" sz="1400" b="1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7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10 Sekunden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21 Minuten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1.2 Stunden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8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4.3 Minuten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18 Stunden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3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9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1.8 Stunden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40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194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10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2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5.6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33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  <a:tr h="456819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11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53 Tage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295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u="none" strike="noStrike"/>
                        <a:t>2048 Jahre</a:t>
                      </a:r>
                      <a:endParaRPr lang="de-DE" sz="1400" b="0" i="0" u="none" strike="noStrike">
                        <a:latin typeface="Verdana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sp>
        <p:nvSpPr>
          <p:cNvPr id="26629" name="Textfeld 8"/>
          <p:cNvSpPr txBox="1">
            <a:spLocks noChangeArrowheads="1"/>
          </p:cNvSpPr>
          <p:nvPr/>
        </p:nvSpPr>
        <p:spPr bwMode="auto">
          <a:xfrm>
            <a:off x="1316038" y="4878388"/>
            <a:ext cx="42227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400" i="1">
                <a:latin typeface="Calibri" pitchFamily="-1" charset="0"/>
              </a:rPr>
              <a:t>KB = nur Kleinbuchstaben = 26 Zeichen</a:t>
            </a:r>
          </a:p>
          <a:p>
            <a:r>
              <a:rPr lang="de-DE" sz="1400" i="1">
                <a:latin typeface="Calibri" pitchFamily="-1" charset="0"/>
              </a:rPr>
              <a:t>KB/GB = Klein- und Großbuchstaben = 52 Zeichen</a:t>
            </a:r>
          </a:p>
          <a:p>
            <a:r>
              <a:rPr lang="de-DE" sz="1400" i="1">
                <a:latin typeface="Calibri" pitchFamily="-1" charset="0"/>
              </a:rPr>
              <a:t>KB/GB/Z = Klein-/Großbuchstaben, Zahlen = 62 Zeichen</a:t>
            </a:r>
          </a:p>
          <a:p>
            <a:endParaRPr lang="de-DE" sz="1400" i="1">
              <a:latin typeface="Calibri" pitchFamily="-1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2</a:t>
            </a:r>
          </a:p>
        </p:txBody>
      </p:sp>
      <p:sp>
        <p:nvSpPr>
          <p:cNvPr id="27651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Groß-/Kleinbuchstaben mischen</a:t>
            </a:r>
          </a:p>
          <a:p>
            <a:pPr eaLnBrk="1" hangingPunct="1">
              <a:buFontTx/>
              <a:buChar char="-"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Zahlen/Sonderzeichen einfügen</a:t>
            </a:r>
          </a:p>
          <a:p>
            <a:pPr eaLnBrk="1" hangingPunct="1">
              <a:buFontTx/>
              <a:buChar char="-"/>
            </a:pPr>
            <a:r>
              <a:rPr lang="de-DE" b="1" u="sng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länger = besser</a:t>
            </a:r>
          </a:p>
          <a:p>
            <a:pPr eaLnBrk="1" hangingPunct="1">
              <a:buFontTx/>
              <a:buChar char="-"/>
            </a:pPr>
            <a:endParaRPr lang="de-DE" dirty="0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	</a:t>
            </a:r>
            <a:r>
              <a:rPr lang="de-DE" dirty="0" err="1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hansi</a:t>
            </a:r>
            <a:endParaRPr lang="de-DE" dirty="0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dirty="0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besser: 		me1N_hansi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mtClean="0">
                <a:ea typeface="+mj-ea"/>
                <a:cs typeface="+mj-cs"/>
              </a:rPr>
              <a:t>Analysemethode: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Verwendung eines "Dictionaries"</a:t>
            </a:r>
            <a:br>
              <a:rPr lang="de-DE" smtClean="0">
                <a:ea typeface="+mj-ea"/>
                <a:cs typeface="+mj-cs"/>
              </a:rPr>
            </a:br>
            <a:r>
              <a:rPr lang="de-DE" smtClean="0">
                <a:ea typeface="+mj-ea"/>
                <a:cs typeface="+mj-cs"/>
              </a:rPr>
              <a:t>(Wörterbuchangriff)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>
          <a:xfrm>
            <a:off x="457200" y="1749425"/>
            <a:ext cx="8229600" cy="4760913"/>
          </a:xfrm>
        </p:spPr>
        <p:txBody>
          <a:bodyPr/>
          <a:lstStyle/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= Verwendung eines Wörterbuchs (sog. "Passwortlisten")</a:t>
            </a:r>
          </a:p>
          <a:p>
            <a:pPr eaLnBrk="1" hangingPunct="1">
              <a:buFont typeface="Arial" pitchFamily="-1" charset="0"/>
              <a:buNone/>
            </a:pPr>
            <a:endParaRPr lang="de-DE" sz="1800" b="1" dirty="0" smtClean="0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Vorgehen der Hacker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1) Organisieren einer guten Passwortliste (umfangreich, vollständig; Dubletten aussortieren; gewünschte Zielsprache) – teilw. &gt;500MB!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2) </a:t>
            </a: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evtl. Liste </a:t>
            </a: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an Passwort-Vorgaben anpassen (z.B.: keine Sonderzeichen; Mindestlänge; enthält Großbuchstaben usw.)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3) Einsatz eines Security-Tools (z.B. THC Hydra), um Scan auf schwaches Passwort durchzuführen (automatisierte Login-Versuche durch Abarbeiten der Liste, verschiedene Protokolle (ftp, http, https, </a:t>
            </a:r>
            <a:r>
              <a:rPr lang="de-DE" sz="1800" dirty="0" err="1" smtClean="0">
                <a:ea typeface="ＭＳ Ｐゴシック" pitchFamily="-1" charset="-128"/>
                <a:cs typeface="ＭＳ Ｐゴシック" pitchFamily="-1" charset="-128"/>
              </a:rPr>
              <a:t>ssh</a:t>
            </a:r>
            <a:r>
              <a:rPr lang="de-DE" sz="1800" dirty="0" smtClean="0">
                <a:ea typeface="ＭＳ Ｐゴシック" pitchFamily="-1" charset="-128"/>
                <a:cs typeface="ＭＳ Ｐゴシック" pitchFamily="-1" charset="-128"/>
              </a:rPr>
              <a:t> usw.)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 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z="1800" b="1" dirty="0" smtClean="0">
                <a:ea typeface="ＭＳ Ｐゴシック" pitchFamily="-1" charset="-128"/>
                <a:cs typeface="ＭＳ Ｐゴシック" pitchFamily="-1" charset="-128"/>
              </a:rPr>
              <a:t>Bei angenommenen 50.000 aktiven Wörtern einer Sprache ist die Verwendung einzelner Wörter sehr unsicher!</a:t>
            </a:r>
            <a:endParaRPr lang="de-DE" sz="1800" dirty="0" smtClean="0"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Bild 3"/>
          <p:cNvPicPr>
            <a:picLocks noChangeAspect="1"/>
          </p:cNvPicPr>
          <p:nvPr/>
        </p:nvPicPr>
        <p:blipFill>
          <a:blip r:embed="rId2"/>
          <a:srcRect b="2544"/>
          <a:stretch>
            <a:fillRect/>
          </a:stretch>
        </p:blipFill>
        <p:spPr bwMode="auto">
          <a:xfrm>
            <a:off x="3279775" y="146050"/>
            <a:ext cx="5251450" cy="646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feld 4"/>
          <p:cNvSpPr txBox="1">
            <a:spLocks noChangeArrowheads="1"/>
          </p:cNvSpPr>
          <p:nvPr/>
        </p:nvSpPr>
        <p:spPr bwMode="auto">
          <a:xfrm>
            <a:off x="415925" y="1270000"/>
            <a:ext cx="2238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latin typeface="Calibri" pitchFamily="-1" charset="0"/>
              </a:rPr>
              <a:t>Beispiel:</a:t>
            </a:r>
          </a:p>
          <a:p>
            <a:endParaRPr lang="de-DE">
              <a:latin typeface="Calibri" pitchFamily="-1" charset="0"/>
            </a:endParaRPr>
          </a:p>
          <a:p>
            <a:r>
              <a:rPr lang="de-DE">
                <a:latin typeface="Calibri" pitchFamily="-1" charset="0"/>
              </a:rPr>
              <a:t>Hydra-Scan auf einem</a:t>
            </a:r>
          </a:p>
          <a:p>
            <a:r>
              <a:rPr lang="de-DE">
                <a:latin typeface="Calibri" pitchFamily="-1" charset="0"/>
              </a:rPr>
              <a:t>lokalen SSH2-Server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1" smtClean="0">
                <a:solidFill>
                  <a:srgbClr val="FFFFFF"/>
                </a:solidFill>
                <a:ea typeface="ＭＳ Ｐゴシック" pitchFamily="-1" charset="-128"/>
                <a:cs typeface="ＭＳ Ｐゴシック" pitchFamily="-1" charset="-128"/>
              </a:rPr>
              <a:t>Tipp 3</a:t>
            </a:r>
          </a:p>
        </p:txBody>
      </p:sp>
      <p:sp>
        <p:nvSpPr>
          <p:cNvPr id="3072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Passwort sollte nicht in einem Wörterbuch zu finden sein</a:t>
            </a:r>
          </a:p>
          <a:p>
            <a:pPr eaLnBrk="1" hangingPunct="1">
              <a:buFontTx/>
              <a:buChar char="-"/>
            </a:pPr>
            <a:endParaRPr lang="de-DE" smtClean="0">
              <a:solidFill>
                <a:schemeClr val="bg1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 typeface="Arial" pitchFamily="-1" charset="0"/>
              <a:buNone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schlecht: 	raumschiff ; apfelsine</a:t>
            </a:r>
          </a:p>
          <a:p>
            <a:pPr eaLnBrk="1" hangingPunct="1">
              <a:buFont typeface="Arial" pitchFamily="-1" charset="0"/>
              <a:buNone/>
            </a:pPr>
            <a:r>
              <a:rPr lang="de-DE" smtClean="0">
                <a:solidFill>
                  <a:schemeClr val="bg1"/>
                </a:solidFill>
                <a:ea typeface="ＭＳ Ｐゴシック" pitchFamily="-1" charset="-128"/>
                <a:cs typeface="ＭＳ Ｐゴシック" pitchFamily="-1" charset="-128"/>
              </a:rPr>
              <a:t>besser: 		raumschiff77; apfelsineR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SQL-Injection</a:t>
            </a:r>
          </a:p>
        </p:txBody>
      </p:sp>
      <p:sp>
        <p:nvSpPr>
          <p:cNvPr id="31747" name="Textfeld 5"/>
          <p:cNvSpPr txBox="1">
            <a:spLocks noChangeArrowheads="1"/>
          </p:cNvSpPr>
          <p:nvPr/>
        </p:nvSpPr>
        <p:spPr bwMode="auto">
          <a:xfrm>
            <a:off x="273050" y="3841750"/>
            <a:ext cx="4248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200">
                <a:latin typeface="Calibri" pitchFamily="-1" charset="0"/>
              </a:rPr>
              <a:t>z.B. PHP/mySQL:</a:t>
            </a:r>
          </a:p>
          <a:p>
            <a:r>
              <a:rPr lang="de-DE" sz="2200">
                <a:latin typeface="Calibri" pitchFamily="-1" charset="0"/>
              </a:rPr>
              <a:t>Prüfung, ob Daten in DB vorhanden</a:t>
            </a:r>
          </a:p>
        </p:txBody>
      </p:sp>
      <p:pic>
        <p:nvPicPr>
          <p:cNvPr id="31748" name="Bild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8" y="1219200"/>
            <a:ext cx="2814637" cy="193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feld 7"/>
          <p:cNvSpPr txBox="1">
            <a:spLocks noChangeArrowheads="1"/>
          </p:cNvSpPr>
          <p:nvPr/>
        </p:nvSpPr>
        <p:spPr bwMode="auto">
          <a:xfrm>
            <a:off x="273050" y="5440363"/>
            <a:ext cx="9096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600">
                <a:latin typeface="Calibri" pitchFamily="-1" charset="0"/>
              </a:rPr>
              <a:t>Login</a:t>
            </a:r>
          </a:p>
        </p:txBody>
      </p:sp>
      <p:cxnSp>
        <p:nvCxnSpPr>
          <p:cNvPr id="10" name="Gerade Verbindung mit Pfeil 9"/>
          <p:cNvCxnSpPr/>
          <p:nvPr/>
        </p:nvCxnSpPr>
        <p:spPr>
          <a:xfrm rot="5400000">
            <a:off x="448469" y="3498056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/>
          <p:nvPr/>
        </p:nvCxnSpPr>
        <p:spPr>
          <a:xfrm rot="5400000">
            <a:off x="446882" y="4953794"/>
            <a:ext cx="685800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1752" name="Bild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3650" y="3241675"/>
            <a:ext cx="2924175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3" name="Textfeld 12"/>
          <p:cNvSpPr txBox="1">
            <a:spLocks noChangeArrowheads="1"/>
          </p:cNvSpPr>
          <p:nvPr/>
        </p:nvSpPr>
        <p:spPr bwMode="auto">
          <a:xfrm>
            <a:off x="6267450" y="3841750"/>
            <a:ext cx="454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latin typeface="Calibri" pitchFamily="-1" charset="0"/>
              </a:rPr>
              <a:t>DB</a:t>
            </a:r>
          </a:p>
        </p:txBody>
      </p:sp>
      <p:graphicFrame>
        <p:nvGraphicFramePr>
          <p:cNvPr id="14" name="Tabelle 13"/>
          <p:cNvGraphicFramePr>
            <a:graphicFrameLocks noGrp="1"/>
          </p:cNvGraphicFramePr>
          <p:nvPr/>
        </p:nvGraphicFramePr>
        <p:xfrm>
          <a:off x="5176838" y="4341813"/>
          <a:ext cx="2716113" cy="914400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905371"/>
                <a:gridCol w="905371"/>
                <a:gridCol w="905371"/>
              </a:tblGrid>
              <a:tr h="188774">
                <a:tc>
                  <a:txBody>
                    <a:bodyPr/>
                    <a:lstStyle/>
                    <a:p>
                      <a:r>
                        <a:rPr lang="de-DE" sz="1400"/>
                        <a:t>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pass</a:t>
                      </a:r>
                    </a:p>
                  </a:txBody>
                  <a:tcPr/>
                </a:tc>
              </a:tr>
              <a:tr h="188774">
                <a:tc>
                  <a:txBody>
                    <a:bodyPr/>
                    <a:lstStyle/>
                    <a:p>
                      <a:r>
                        <a:rPr lang="de-DE" sz="140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admin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1234</a:t>
                      </a:r>
                    </a:p>
                  </a:txBody>
                  <a:tcPr/>
                </a:tc>
              </a:tr>
              <a:tr h="188774">
                <a:tc>
                  <a:txBody>
                    <a:bodyPr/>
                    <a:lstStyle/>
                    <a:p>
                      <a:r>
                        <a:rPr lang="de-DE" sz="140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schmitt13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jungl.?O</a:t>
                      </a: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6" name="Gerade Verbindung mit Pfeil 15"/>
          <p:cNvCxnSpPr>
            <a:stCxn id="31747" idx="3"/>
          </p:cNvCxnSpPr>
          <p:nvPr/>
        </p:nvCxnSpPr>
        <p:spPr>
          <a:xfrm flipV="1">
            <a:off x="4521200" y="4211638"/>
            <a:ext cx="552450" cy="1428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SQL-Injection</a:t>
            </a:r>
          </a:p>
        </p:txBody>
      </p:sp>
      <p:sp>
        <p:nvSpPr>
          <p:cNvPr id="32771" name="Textfeld 5"/>
          <p:cNvSpPr txBox="1">
            <a:spLocks noChangeArrowheads="1"/>
          </p:cNvSpPr>
          <p:nvPr/>
        </p:nvSpPr>
        <p:spPr bwMode="auto">
          <a:xfrm>
            <a:off x="273050" y="3841750"/>
            <a:ext cx="4248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200">
                <a:latin typeface="Calibri" pitchFamily="-1" charset="0"/>
              </a:rPr>
              <a:t>z.B. PHP/mySQL:</a:t>
            </a:r>
          </a:p>
          <a:p>
            <a:r>
              <a:rPr lang="de-DE" sz="2200">
                <a:latin typeface="Calibri" pitchFamily="-1" charset="0"/>
              </a:rPr>
              <a:t>Prüfung, ob Daten in DB vorhanden</a:t>
            </a:r>
          </a:p>
        </p:txBody>
      </p:sp>
      <p:pic>
        <p:nvPicPr>
          <p:cNvPr id="32772" name="Bild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8" y="1219200"/>
            <a:ext cx="2814637" cy="193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feld 7"/>
          <p:cNvSpPr txBox="1">
            <a:spLocks noChangeArrowheads="1"/>
          </p:cNvSpPr>
          <p:nvPr/>
        </p:nvSpPr>
        <p:spPr bwMode="auto">
          <a:xfrm>
            <a:off x="273050" y="5440363"/>
            <a:ext cx="9096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600">
                <a:latin typeface="Calibri" pitchFamily="-1" charset="0"/>
              </a:rPr>
              <a:t>Login</a:t>
            </a:r>
          </a:p>
        </p:txBody>
      </p:sp>
      <p:cxnSp>
        <p:nvCxnSpPr>
          <p:cNvPr id="10" name="Gerade Verbindung mit Pfeil 9"/>
          <p:cNvCxnSpPr/>
          <p:nvPr/>
        </p:nvCxnSpPr>
        <p:spPr>
          <a:xfrm rot="5400000">
            <a:off x="448469" y="3498056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/>
          <p:nvPr/>
        </p:nvCxnSpPr>
        <p:spPr>
          <a:xfrm rot="5400000">
            <a:off x="446882" y="4953794"/>
            <a:ext cx="685800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2776" name="Bild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3650" y="3241675"/>
            <a:ext cx="2924175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7" name="Textfeld 12"/>
          <p:cNvSpPr txBox="1">
            <a:spLocks noChangeArrowheads="1"/>
          </p:cNvSpPr>
          <p:nvPr/>
        </p:nvSpPr>
        <p:spPr bwMode="auto">
          <a:xfrm>
            <a:off x="6267450" y="3841750"/>
            <a:ext cx="454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latin typeface="Calibri" pitchFamily="-1" charset="0"/>
              </a:rPr>
              <a:t>DB</a:t>
            </a:r>
          </a:p>
        </p:txBody>
      </p:sp>
      <p:graphicFrame>
        <p:nvGraphicFramePr>
          <p:cNvPr id="14" name="Tabelle 13"/>
          <p:cNvGraphicFramePr>
            <a:graphicFrameLocks noGrp="1"/>
          </p:cNvGraphicFramePr>
          <p:nvPr/>
        </p:nvGraphicFramePr>
        <p:xfrm>
          <a:off x="5176838" y="4341813"/>
          <a:ext cx="2716113" cy="914400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905371"/>
                <a:gridCol w="905371"/>
                <a:gridCol w="905371"/>
              </a:tblGrid>
              <a:tr h="188774">
                <a:tc>
                  <a:txBody>
                    <a:bodyPr/>
                    <a:lstStyle/>
                    <a:p>
                      <a:r>
                        <a:rPr lang="de-DE" sz="1400"/>
                        <a:t>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pass</a:t>
                      </a:r>
                    </a:p>
                  </a:txBody>
                  <a:tcPr/>
                </a:tc>
              </a:tr>
              <a:tr h="188774">
                <a:tc>
                  <a:txBody>
                    <a:bodyPr/>
                    <a:lstStyle/>
                    <a:p>
                      <a:r>
                        <a:rPr lang="de-DE" sz="140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admin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1234</a:t>
                      </a:r>
                    </a:p>
                  </a:txBody>
                  <a:tcPr/>
                </a:tc>
              </a:tr>
              <a:tr h="188774">
                <a:tc>
                  <a:txBody>
                    <a:bodyPr/>
                    <a:lstStyle/>
                    <a:p>
                      <a:r>
                        <a:rPr lang="de-DE" sz="140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schmitt13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/>
                        <a:t>jungl.?O</a:t>
                      </a: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6" name="Gerade Verbindung mit Pfeil 15"/>
          <p:cNvCxnSpPr>
            <a:stCxn id="32771" idx="3"/>
          </p:cNvCxnSpPr>
          <p:nvPr/>
        </p:nvCxnSpPr>
        <p:spPr>
          <a:xfrm flipV="1">
            <a:off x="4521200" y="4211638"/>
            <a:ext cx="552450" cy="1428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Freihandform 20"/>
          <p:cNvSpPr/>
          <p:nvPr/>
        </p:nvSpPr>
        <p:spPr>
          <a:xfrm>
            <a:off x="3028950" y="1373188"/>
            <a:ext cx="3154363" cy="2052637"/>
          </a:xfrm>
          <a:custGeom>
            <a:avLst/>
            <a:gdLst>
              <a:gd name="connsiteX0" fmla="*/ 0 w 3154270"/>
              <a:gd name="connsiteY0" fmla="*/ 168306 h 2052629"/>
              <a:gd name="connsiteX1" fmla="*/ 2269408 w 3154270"/>
              <a:gd name="connsiteY1" fmla="*/ 314054 h 2052629"/>
              <a:gd name="connsiteX2" fmla="*/ 3154270 w 3154270"/>
              <a:gd name="connsiteY2" fmla="*/ 2052629 h 2052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54270" h="2052629">
                <a:moveTo>
                  <a:pt x="0" y="168306"/>
                </a:moveTo>
                <a:cubicBezTo>
                  <a:pt x="871848" y="84153"/>
                  <a:pt x="1743696" y="0"/>
                  <a:pt x="2269408" y="314054"/>
                </a:cubicBezTo>
                <a:cubicBezTo>
                  <a:pt x="2795120" y="628108"/>
                  <a:pt x="3154270" y="2052629"/>
                  <a:pt x="3154270" y="2052629"/>
                </a:cubicBezTo>
              </a:path>
            </a:pathLst>
          </a:custGeom>
          <a:ln cap="flat">
            <a:solidFill>
              <a:srgbClr val="FF0000"/>
            </a:solidFill>
            <a:tail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pic>
        <p:nvPicPr>
          <p:cNvPr id="32793" name="Bild 24" descr="spritze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6838" y="1728788"/>
            <a:ext cx="2416175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94" name="Textfeld 25"/>
          <p:cNvSpPr txBox="1">
            <a:spLocks noChangeArrowheads="1"/>
          </p:cNvSpPr>
          <p:nvPr/>
        </p:nvSpPr>
        <p:spPr bwMode="auto">
          <a:xfrm>
            <a:off x="6013450" y="2335213"/>
            <a:ext cx="14144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400" b="1">
                <a:solidFill>
                  <a:srgbClr val="FF0000"/>
                </a:solidFill>
                <a:latin typeface="Calibri" pitchFamily="-1" charset="0"/>
              </a:rPr>
              <a:t>SQL-Code</a:t>
            </a:r>
          </a:p>
        </p:txBody>
      </p:sp>
      <p:sp>
        <p:nvSpPr>
          <p:cNvPr id="27" name="Freihandform 26"/>
          <p:cNvSpPr/>
          <p:nvPr/>
        </p:nvSpPr>
        <p:spPr>
          <a:xfrm>
            <a:off x="1114425" y="5445125"/>
            <a:ext cx="5173663" cy="615950"/>
          </a:xfrm>
          <a:custGeom>
            <a:avLst/>
            <a:gdLst>
              <a:gd name="connsiteX0" fmla="*/ 5173836 w 5173836"/>
              <a:gd name="connsiteY0" fmla="*/ 0 h 615963"/>
              <a:gd name="connsiteX1" fmla="*/ 4247334 w 5173836"/>
              <a:gd name="connsiteY1" fmla="*/ 551764 h 615963"/>
              <a:gd name="connsiteX2" fmla="*/ 0 w 5173836"/>
              <a:gd name="connsiteY2" fmla="*/ 385194 h 615963"/>
              <a:gd name="connsiteX3" fmla="*/ 0 w 5173836"/>
              <a:gd name="connsiteY3" fmla="*/ 385194 h 615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3836" h="615963">
                <a:moveTo>
                  <a:pt x="5173836" y="0"/>
                </a:moveTo>
                <a:cubicBezTo>
                  <a:pt x="5141738" y="243782"/>
                  <a:pt x="5109640" y="487565"/>
                  <a:pt x="4247334" y="551764"/>
                </a:cubicBezTo>
                <a:cubicBezTo>
                  <a:pt x="3385028" y="615963"/>
                  <a:pt x="0" y="385194"/>
                  <a:pt x="0" y="385194"/>
                </a:cubicBezTo>
                <a:lnTo>
                  <a:pt x="0" y="385194"/>
                </a:lnTo>
              </a:path>
            </a:pathLst>
          </a:custGeom>
          <a:ln>
            <a:solidFill>
              <a:srgbClr val="FF0000"/>
            </a:solidFill>
            <a:tailEnd type="stealth" w="lg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17" name="Freihandform 16"/>
          <p:cNvSpPr/>
          <p:nvPr/>
        </p:nvSpPr>
        <p:spPr>
          <a:xfrm>
            <a:off x="6186488" y="3481388"/>
            <a:ext cx="2260600" cy="2027237"/>
          </a:xfrm>
          <a:custGeom>
            <a:avLst/>
            <a:gdLst>
              <a:gd name="connsiteX0" fmla="*/ 0 w 2261443"/>
              <a:gd name="connsiteY0" fmla="*/ 0 h 2028278"/>
              <a:gd name="connsiteX1" fmla="*/ 539091 w 2261443"/>
              <a:gd name="connsiteY1" fmla="*/ 429410 h 2028278"/>
              <a:gd name="connsiteX2" fmla="*/ 1096457 w 2261443"/>
              <a:gd name="connsiteY2" fmla="*/ 539047 h 2028278"/>
              <a:gd name="connsiteX3" fmla="*/ 2028446 w 2261443"/>
              <a:gd name="connsiteY3" fmla="*/ 630411 h 2028278"/>
              <a:gd name="connsiteX4" fmla="*/ 2202052 w 2261443"/>
              <a:gd name="connsiteY4" fmla="*/ 1050685 h 2028278"/>
              <a:gd name="connsiteX5" fmla="*/ 2211189 w 2261443"/>
              <a:gd name="connsiteY5" fmla="*/ 1781596 h 2028278"/>
              <a:gd name="connsiteX6" fmla="*/ 1900526 w 2261443"/>
              <a:gd name="connsiteY6" fmla="*/ 1991732 h 2028278"/>
              <a:gd name="connsiteX7" fmla="*/ 219291 w 2261443"/>
              <a:gd name="connsiteY7" fmla="*/ 2000869 h 2028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61443" h="2028278">
                <a:moveTo>
                  <a:pt x="0" y="0"/>
                </a:moveTo>
                <a:cubicBezTo>
                  <a:pt x="178174" y="169784"/>
                  <a:pt x="356348" y="339569"/>
                  <a:pt x="539091" y="429410"/>
                </a:cubicBezTo>
                <a:cubicBezTo>
                  <a:pt x="721834" y="519251"/>
                  <a:pt x="848231" y="505547"/>
                  <a:pt x="1096457" y="539047"/>
                </a:cubicBezTo>
                <a:cubicBezTo>
                  <a:pt x="1344683" y="572547"/>
                  <a:pt x="1844180" y="545138"/>
                  <a:pt x="2028446" y="630411"/>
                </a:cubicBezTo>
                <a:cubicBezTo>
                  <a:pt x="2212712" y="715684"/>
                  <a:pt x="2171595" y="858821"/>
                  <a:pt x="2202052" y="1050685"/>
                </a:cubicBezTo>
                <a:cubicBezTo>
                  <a:pt x="2232509" y="1242549"/>
                  <a:pt x="2261443" y="1624755"/>
                  <a:pt x="2211189" y="1781596"/>
                </a:cubicBezTo>
                <a:cubicBezTo>
                  <a:pt x="2160935" y="1938437"/>
                  <a:pt x="2232509" y="1955187"/>
                  <a:pt x="1900526" y="1991732"/>
                </a:cubicBezTo>
                <a:cubicBezTo>
                  <a:pt x="1568543" y="2028278"/>
                  <a:pt x="219291" y="2000869"/>
                  <a:pt x="219291" y="2000869"/>
                </a:cubicBezTo>
              </a:path>
            </a:pathLst>
          </a:custGeom>
          <a:ln>
            <a:solidFill>
              <a:srgbClr val="FF0000"/>
            </a:solidFill>
            <a:tailEnd type="stealth" w="lg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SQL-Injection-Übung:</a:t>
            </a:r>
            <a:br>
              <a:rPr lang="de-DE" smtClean="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 Vorarbeiten</a:t>
            </a:r>
          </a:p>
        </p:txBody>
      </p:sp>
      <p:sp>
        <p:nvSpPr>
          <p:cNvPr id="33795" name="Textfeld 16"/>
          <p:cNvSpPr txBox="1">
            <a:spLocks noChangeArrowheads="1"/>
          </p:cNvSpPr>
          <p:nvPr/>
        </p:nvSpPr>
        <p:spPr bwMode="auto">
          <a:xfrm>
            <a:off x="457200" y="1744663"/>
            <a:ext cx="82296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de-DE">
                <a:latin typeface="Calibri" pitchFamily="-1" charset="0"/>
              </a:rPr>
              <a:t>Ändern Sie in der Server-Konfigurationsdatei php.ini: magic_quotes_gpc = Off (Server anschließend neu starten), sofern Magic Quotes nicht schon auf "off" stehen.</a:t>
            </a:r>
          </a:p>
          <a:p>
            <a:pPr marL="342900" indent="-342900">
              <a:buFontTx/>
              <a:buAutoNum type="arabicPeriod"/>
            </a:pPr>
            <a:r>
              <a:rPr lang="de-DE">
                <a:latin typeface="Calibri" pitchFamily="-1" charset="0"/>
              </a:rPr>
              <a:t>Kopieren Sie das Verzeichnis </a:t>
            </a:r>
            <a:r>
              <a:rPr lang="de-DE" i="1">
                <a:latin typeface="Calibri" pitchFamily="-1" charset="0"/>
              </a:rPr>
              <a:t>injection-user-anzeigen</a:t>
            </a:r>
            <a:r>
              <a:rPr lang="de-DE">
                <a:latin typeface="Calibri" pitchFamily="-1" charset="0"/>
              </a:rPr>
              <a:t> in Ihr Server-Verzeichnis (c:/wamp/www)</a:t>
            </a:r>
          </a:p>
          <a:p>
            <a:pPr marL="342900" indent="-342900">
              <a:buFontTx/>
              <a:buAutoNum type="arabicPeriod"/>
            </a:pPr>
            <a:r>
              <a:rPr lang="de-DE">
                <a:latin typeface="Calibri" pitchFamily="-1" charset="0"/>
              </a:rPr>
              <a:t>Öffnen Sie die Datei db_connect.inc.php und passen Sie die Daten für die DB-Verbindung an.</a:t>
            </a:r>
          </a:p>
          <a:p>
            <a:pPr marL="342900" indent="-342900">
              <a:buFontTx/>
              <a:buAutoNum type="arabicPeriod"/>
            </a:pPr>
            <a:endParaRPr lang="de-DE">
              <a:latin typeface="Calibri" pitchFamily="-1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SQL-Injection: Übung</a:t>
            </a:r>
          </a:p>
        </p:txBody>
      </p:sp>
      <p:sp>
        <p:nvSpPr>
          <p:cNvPr id="34819" name="Textfeld 16"/>
          <p:cNvSpPr txBox="1">
            <a:spLocks noChangeArrowheads="1"/>
          </p:cNvSpPr>
          <p:nvPr/>
        </p:nvSpPr>
        <p:spPr bwMode="auto">
          <a:xfrm>
            <a:off x="457200" y="1744663"/>
            <a:ext cx="69659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/>
            <a:r>
              <a:rPr lang="de-DE">
                <a:latin typeface="Calibri" pitchFamily="-1" charset="0"/>
              </a:rPr>
              <a:t>Die Datei index.php enthält ein Formular zur Abfrage von Name/PW, die Daten werden per GET</a:t>
            </a:r>
            <a:r>
              <a:rPr lang="de-DE" baseline="30000">
                <a:latin typeface="Calibri" pitchFamily="-1" charset="0"/>
              </a:rPr>
              <a:t>1</a:t>
            </a:r>
            <a:r>
              <a:rPr lang="de-DE">
                <a:latin typeface="Calibri" pitchFamily="-1" charset="0"/>
              </a:rPr>
              <a:t> an ergebnis.php übergeben. Überprüfen Sie die Lauffähigkeit: Rufen Sie index.php über den Localhost auf und schicken Sie das Formular ab.</a:t>
            </a:r>
          </a:p>
        </p:txBody>
      </p:sp>
      <p:sp>
        <p:nvSpPr>
          <p:cNvPr id="34820" name="Textfeld 17"/>
          <p:cNvSpPr txBox="1">
            <a:spLocks noChangeArrowheads="1"/>
          </p:cNvSpPr>
          <p:nvPr/>
        </p:nvSpPr>
        <p:spPr bwMode="auto">
          <a:xfrm>
            <a:off x="3240088" y="6211888"/>
            <a:ext cx="59039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i="1" baseline="30000">
                <a:latin typeface="Calibri" pitchFamily="-1" charset="0"/>
              </a:rPr>
              <a:t>1</a:t>
            </a:r>
            <a:r>
              <a:rPr lang="de-DE" i="1">
                <a:latin typeface="Calibri" pitchFamily="-1" charset="0"/>
              </a:rPr>
              <a:t>Sensible Daten niemals mit GET übergeben. Wird hier nur gemacht, dass Sie in der URL alles schön sehen können.</a:t>
            </a:r>
          </a:p>
        </p:txBody>
      </p:sp>
      <p:sp>
        <p:nvSpPr>
          <p:cNvPr id="34821" name="Textfeld 4"/>
          <p:cNvSpPr txBox="1">
            <a:spLocks noChangeArrowheads="1"/>
          </p:cNvSpPr>
          <p:nvPr/>
        </p:nvSpPr>
        <p:spPr bwMode="auto">
          <a:xfrm>
            <a:off x="1919288" y="1233488"/>
            <a:ext cx="5229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i="1"/>
              <a:t>Dateien im Verzeichnis: injection-user-anzeigen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SQL-Injection: Übung</a:t>
            </a:r>
          </a:p>
        </p:txBody>
      </p:sp>
      <p:sp>
        <p:nvSpPr>
          <p:cNvPr id="35843" name="Textfeld 16"/>
          <p:cNvSpPr txBox="1">
            <a:spLocks noChangeArrowheads="1"/>
          </p:cNvSpPr>
          <p:nvPr/>
        </p:nvSpPr>
        <p:spPr bwMode="auto">
          <a:xfrm>
            <a:off x="165100" y="1601788"/>
            <a:ext cx="665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/>
            <a:r>
              <a:rPr lang="de-DE">
                <a:latin typeface="Calibri" pitchFamily="-1" charset="0"/>
              </a:rPr>
              <a:t>Über das Formular können Sie sich Ihre Profildaten anzeigen lassen. Sie haben den Account mit Name: a und Passwort: a. Ihre Profildaten werden in Form einer Tabelle ausgegeben. Code (gekürzt):</a:t>
            </a:r>
          </a:p>
          <a:p>
            <a:pPr marL="342900" indent="-342900"/>
            <a:r>
              <a:rPr lang="de-DE">
                <a:latin typeface="Calibri" pitchFamily="-1" charset="0"/>
              </a:rPr>
              <a:t>		</a:t>
            </a:r>
          </a:p>
          <a:p>
            <a:pPr marL="342900" indent="-342900"/>
            <a:r>
              <a:rPr lang="de-DE">
                <a:latin typeface="Calibri" pitchFamily="-1" charset="0"/>
              </a:rPr>
              <a:t>$abfrage 	= </a:t>
            </a:r>
            <a:r>
              <a:rPr lang="de-DE">
                <a:solidFill>
                  <a:srgbClr val="FF0000"/>
                </a:solidFill>
                <a:latin typeface="Calibri" pitchFamily="-1" charset="0"/>
              </a:rPr>
              <a:t>"</a:t>
            </a:r>
            <a:r>
              <a:rPr lang="de-DE">
                <a:latin typeface="Calibri" pitchFamily="-1" charset="0"/>
              </a:rPr>
              <a:t>SELECT * FROM user WHERE name='</a:t>
            </a:r>
            <a:r>
              <a:rPr lang="de-DE">
                <a:solidFill>
                  <a:srgbClr val="FF0000"/>
                </a:solidFill>
                <a:latin typeface="Calibri" pitchFamily="-1" charset="0"/>
              </a:rPr>
              <a:t>"</a:t>
            </a:r>
            <a:r>
              <a:rPr lang="de-DE">
                <a:latin typeface="Calibri" pitchFamily="-1" charset="0"/>
              </a:rPr>
              <a:t> . $username . </a:t>
            </a:r>
            <a:r>
              <a:rPr lang="de-DE">
                <a:solidFill>
                  <a:srgbClr val="FF0000"/>
                </a:solidFill>
                <a:latin typeface="Calibri" pitchFamily="-1" charset="0"/>
              </a:rPr>
              <a:t>"</a:t>
            </a:r>
            <a:r>
              <a:rPr lang="de-DE">
                <a:latin typeface="Calibri" pitchFamily="-1" charset="0"/>
              </a:rPr>
              <a:t>'</a:t>
            </a:r>
            <a:r>
              <a:rPr lang="de-DE">
                <a:solidFill>
                  <a:srgbClr val="FF0000"/>
                </a:solidFill>
                <a:latin typeface="Calibri" pitchFamily="-1" charset="0"/>
              </a:rPr>
              <a:t>"</a:t>
            </a:r>
            <a:r>
              <a:rPr lang="de-DE">
                <a:latin typeface="Calibri" pitchFamily="-1" charset="0"/>
              </a:rPr>
              <a:t>;</a:t>
            </a:r>
          </a:p>
          <a:p>
            <a:pPr marL="342900" indent="-342900"/>
            <a:endParaRPr lang="de-DE">
              <a:latin typeface="Calibri" pitchFamily="-1" charset="0"/>
            </a:endParaRPr>
          </a:p>
          <a:p>
            <a:pPr marL="342900" indent="-342900"/>
            <a:r>
              <a:rPr lang="de-DE">
                <a:latin typeface="Calibri" pitchFamily="-1" charset="0"/>
              </a:rPr>
              <a:t>$ergebnis		= mysql_query($abfrage);</a:t>
            </a:r>
          </a:p>
          <a:p>
            <a:pPr marL="342900" indent="-342900"/>
            <a:r>
              <a:rPr lang="de-DE">
                <a:latin typeface="Calibri" pitchFamily="-1" charset="0"/>
              </a:rPr>
              <a:t>$anzahl		= mysql_num_rows($ergebnis);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echo "&lt;table border='1'&gt;&lt;tr&gt;&lt;td&gt;Nummer&lt;/td&gt;&lt;td&gt;Name&lt;/td&gt;&lt;td&gt;Passwort&lt;/td&gt;&lt;/tr&gt;";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while ($datensatz = mysql_fetch_array($ergebnis))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{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	echo "&lt;tr&gt;";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	for ($a=0;$a&lt;3;$a++)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	{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		echo "&lt;td&gt;$datensatz[$a]&lt;/td&gt;";	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	}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echo "&lt;/tr&gt;\n";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}</a:t>
            </a:r>
          </a:p>
          <a:p>
            <a:pPr marL="342900" indent="-342900"/>
            <a:r>
              <a:rPr lang="de-DE" sz="1400">
                <a:latin typeface="Calibri" pitchFamily="-1" charset="0"/>
              </a:rPr>
              <a:t>		echo "&lt;/table&gt;";</a:t>
            </a:r>
          </a:p>
          <a:p>
            <a:pPr marL="342900" indent="-342900"/>
            <a:endParaRPr lang="de-DE">
              <a:latin typeface="Calibri" pitchFamily="-1" charset="0"/>
            </a:endParaRPr>
          </a:p>
          <a:p>
            <a:pPr marL="342900" indent="-342900"/>
            <a:endParaRPr lang="de-DE">
              <a:latin typeface="Calibri" pitchFamily="-1" charset="0"/>
            </a:endParaRPr>
          </a:p>
        </p:txBody>
      </p:sp>
      <p:sp>
        <p:nvSpPr>
          <p:cNvPr id="35844" name="Textfeld 4"/>
          <p:cNvSpPr txBox="1">
            <a:spLocks noChangeArrowheads="1"/>
          </p:cNvSpPr>
          <p:nvPr/>
        </p:nvSpPr>
        <p:spPr bwMode="auto">
          <a:xfrm>
            <a:off x="1919288" y="1233488"/>
            <a:ext cx="5229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i="1"/>
              <a:t>Dateien im Verzeichnis: injection-user-anzeigen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4387850" y="4789488"/>
            <a:ext cx="4532313" cy="144621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200"/>
              <a:t>Finden Sie die Stelle, wo schadhafter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200"/>
              <a:t>SQL-Code eingeschleust werden kann.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220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200"/>
              <a:t>Lassen Sie alle Userdaten ausgeben.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SQL-Injection: Übung</a:t>
            </a:r>
          </a:p>
        </p:txBody>
      </p:sp>
      <p:sp>
        <p:nvSpPr>
          <p:cNvPr id="36867" name="Textfeld 16"/>
          <p:cNvSpPr txBox="1">
            <a:spLocks noChangeArrowheads="1"/>
          </p:cNvSpPr>
          <p:nvPr/>
        </p:nvSpPr>
        <p:spPr bwMode="auto">
          <a:xfrm>
            <a:off x="165100" y="1601788"/>
            <a:ext cx="66516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/>
            <a:r>
              <a:rPr lang="de-DE">
                <a:latin typeface="Calibri" pitchFamily="-1" charset="0"/>
              </a:rPr>
              <a:t>Geben Sie</a:t>
            </a:r>
          </a:p>
          <a:p>
            <a:pPr marL="342900" indent="-342900"/>
            <a:endParaRPr lang="de-DE" sz="2400" b="1">
              <a:latin typeface="Calibri" pitchFamily="-1" charset="0"/>
            </a:endParaRPr>
          </a:p>
          <a:p>
            <a:pPr marL="342900" indent="-342900"/>
            <a:r>
              <a:rPr lang="de-DE" sz="2400" b="1">
                <a:latin typeface="Calibri" pitchFamily="-1" charset="0"/>
              </a:rPr>
              <a:t>' or '1=1'--</a:t>
            </a:r>
          </a:p>
          <a:p>
            <a:pPr marL="342900" indent="-342900"/>
            <a:endParaRPr lang="de-DE">
              <a:latin typeface="Calibri" pitchFamily="-1" charset="0"/>
            </a:endParaRPr>
          </a:p>
          <a:p>
            <a:pPr marL="342900" indent="-342900"/>
            <a:r>
              <a:rPr lang="de-DE">
                <a:latin typeface="Calibri" pitchFamily="-1" charset="0"/>
              </a:rPr>
              <a:t>in das Feld  Username ein. Warum werden auf einmal sämtliche</a:t>
            </a:r>
          </a:p>
          <a:p>
            <a:pPr marL="342900" indent="-342900"/>
            <a:r>
              <a:rPr lang="de-DE">
                <a:latin typeface="Calibri" pitchFamily="-1" charset="0"/>
              </a:rPr>
              <a:t>vorhandenen Datensätze angezeigt?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SQL-Injection: Übung</a:t>
            </a:r>
          </a:p>
        </p:txBody>
      </p:sp>
      <p:sp>
        <p:nvSpPr>
          <p:cNvPr id="37891" name="Textfeld 16"/>
          <p:cNvSpPr txBox="1">
            <a:spLocks noChangeArrowheads="1"/>
          </p:cNvSpPr>
          <p:nvPr/>
        </p:nvSpPr>
        <p:spPr bwMode="auto">
          <a:xfrm>
            <a:off x="165100" y="1601788"/>
            <a:ext cx="66516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/>
            <a:r>
              <a:rPr lang="de-DE">
                <a:latin typeface="Calibri" pitchFamily="-1" charset="0"/>
              </a:rPr>
              <a:t>Ergebnis:</a:t>
            </a:r>
          </a:p>
          <a:p>
            <a:pPr marL="342900" indent="-342900"/>
            <a:endParaRPr lang="de-DE">
              <a:latin typeface="Calibri" pitchFamily="-1" charset="0"/>
            </a:endParaRPr>
          </a:p>
          <a:p>
            <a:pPr marL="342900" indent="-342900"/>
            <a:r>
              <a:rPr lang="de-DE" b="1">
                <a:latin typeface="Calibri" pitchFamily="-1" charset="0"/>
              </a:rPr>
              <a:t>SELECT * FROM user WHERE name='' or '1=1'--</a:t>
            </a:r>
          </a:p>
          <a:p>
            <a:pPr marL="342900" indent="-342900"/>
            <a:endParaRPr lang="de-DE">
              <a:latin typeface="Calibri" pitchFamily="-1" charset="0"/>
            </a:endParaRPr>
          </a:p>
          <a:p>
            <a:pPr marL="342900" indent="-342900"/>
            <a:r>
              <a:rPr lang="de-DE">
                <a:latin typeface="Calibri" pitchFamily="-1" charset="0"/>
              </a:rPr>
              <a:t>(statt: SELECT * FROM user WHERE name='user123')</a:t>
            </a:r>
          </a:p>
          <a:p>
            <a:pPr marL="342900" indent="-342900"/>
            <a:endParaRPr lang="de-DE">
              <a:latin typeface="Calibri" pitchFamily="-1" charset="0"/>
            </a:endParaRPr>
          </a:p>
          <a:p>
            <a:pPr marL="342900" indent="-342900"/>
            <a:r>
              <a:rPr lang="de-DE">
                <a:latin typeface="Calibri" pitchFamily="-1" charset="0"/>
                <a:sym typeface="Wingdings" pitchFamily="-1" charset="2"/>
              </a:rPr>
              <a:t> </a:t>
            </a:r>
            <a:r>
              <a:rPr lang="de-DE">
                <a:latin typeface="Calibri" pitchFamily="-1" charset="0"/>
              </a:rPr>
              <a:t>gibt alle Datensätze aus statt nur einen, da 1 immer gleich 1!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925</Words>
  <Application>Microsoft Office PowerPoint</Application>
  <PresentationFormat>Bildschirmpräsentation (4:3)</PresentationFormat>
  <Paragraphs>225</Paragraphs>
  <Slides>25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25</vt:i4>
      </vt:variant>
    </vt:vector>
  </HeadingPairs>
  <TitlesOfParts>
    <vt:vector size="26" baseType="lpstr">
      <vt:lpstr>Office-Design</vt:lpstr>
      <vt:lpstr>Passwortschutz: Sicherheitsaspekte</vt:lpstr>
      <vt:lpstr>Ihr Feind: Der "Hacker"</vt:lpstr>
      <vt:lpstr>StGB §202a – "Ausspähen von Daten"</vt:lpstr>
      <vt:lpstr>Das Passwort</vt:lpstr>
      <vt:lpstr>Passwortsicherheit 1: Inhaltliches Raten</vt:lpstr>
      <vt:lpstr>(mögliche) Lösungen</vt:lpstr>
      <vt:lpstr>Beliebteste Passwörter (BRD, McAfee-Umfrage)</vt:lpstr>
      <vt:lpstr>Beliebteste Passwörter (international, Metastudien)</vt:lpstr>
      <vt:lpstr>Tipp 1</vt:lpstr>
      <vt:lpstr>Passwortsicherheit 2: Brute Force</vt:lpstr>
      <vt:lpstr>PowerPoint-Präsentation</vt:lpstr>
      <vt:lpstr>Analysemethode:  Brute-Force-Methode</vt:lpstr>
      <vt:lpstr>Analysemethode: Brute-Force-Methode</vt:lpstr>
      <vt:lpstr>Analysemethode: Brute-Force-Methode</vt:lpstr>
      <vt:lpstr>Tipp 2</vt:lpstr>
      <vt:lpstr>Analysemethode: Verwendung eines "Dictionaries" (Wörterbuchangriff)</vt:lpstr>
      <vt:lpstr>PowerPoint-Präsentation</vt:lpstr>
      <vt:lpstr>Tipp 3</vt:lpstr>
      <vt:lpstr>SQL-Injection</vt:lpstr>
      <vt:lpstr>SQL-Injection</vt:lpstr>
      <vt:lpstr>SQL-Injection-Übung:  Vorarbeiten</vt:lpstr>
      <vt:lpstr>SQL-Injection: Übung</vt:lpstr>
      <vt:lpstr>SQL-Injection: Übung</vt:lpstr>
      <vt:lpstr>SQL-Injection: Übung</vt:lpstr>
      <vt:lpstr>SQL-Injection: Übung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Bert</dc:creator>
  <cp:lastModifiedBy>ME</cp:lastModifiedBy>
  <cp:revision>57</cp:revision>
  <dcterms:created xsi:type="dcterms:W3CDTF">2012-01-29T22:31:45Z</dcterms:created>
  <dcterms:modified xsi:type="dcterms:W3CDTF">2013-05-13T11:05:23Z</dcterms:modified>
</cp:coreProperties>
</file>