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handoutMasters/handoutMaster1.xml" ContentType="application/vnd.openxmlformats-officedocument.presentationml.handoutMaster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61" r:id="rId5"/>
    <p:sldId id="262" r:id="rId6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54" d="100"/>
          <a:sy n="154" d="100"/>
        </p:scale>
        <p:origin x="-104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handoutMaster" Target="handoutMasters/handout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FCD7B3E7-D28D-834E-999F-93C3A93A7EC3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  <a:cs typeface="ＭＳ Ｐゴシック" charset="-128"/>
              </a:defRPr>
            </a:lvl1pPr>
          </a:lstStyle>
          <a:p>
            <a:pPr>
              <a:defRPr/>
            </a:pPr>
            <a:fld id="{31A894A3-E5B1-4248-A766-9B7DFBCBB69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5CE2D62-BC50-7C42-A286-DA4D220184DE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5583979-0F70-DD45-9C5E-8BE495122A9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F3D1-00F9-F04D-9BC4-BFEE485009F9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520B4F2-F2A0-AD49-AECA-A743D3F2C6F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8328C-00A3-F542-AB52-D745519DDCE7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025C8AC-DE9D-AE48-B09C-69443ABD3B2F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1B555-AFBC-8246-A123-DBD32A8EFDFC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0A328CC7-645F-844F-8FEE-5A887806C27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C49A4-A32A-EA49-97BD-1AAC9E6EB5EC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D77CCFD-C6DD-4B44-B708-82CE971D99B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31482-E696-934B-BB65-1E14629B9E8E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4EB5E0F-576E-9D48-97E0-DA1C456AA79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72FAC-F5EE-4F4E-9030-86ED6BEB1358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0CE37C0-C6F0-7F4A-8CBE-B599B42AB84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D8CDC-54E0-6C45-8871-CB30E6D393C6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8C21954-18C4-2B40-983D-E1D4B3906E56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C8F93-50A4-5D4E-8A79-8D112A107EB3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66B4421-2CC4-1A44-BAB0-4FC8E3FDDD97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89CDE-8537-8F47-B55E-8254FFA3EAC4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D65C92D-9C49-4E4B-9B3F-37BAFDC686BA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590E5-72D4-184E-BFE9-1261B8923FC9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84B8272-0D04-144E-AC7C-818EF71D35BD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F145E-3981-344E-81B7-8792626D96C9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C7C3532-70BC-D240-81C4-A8A26AFEE9D8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13F5D454-C07C-A944-B4F8-E99FF3B06421}" type="datetime1">
              <a:rPr lang="de-DE"/>
              <a:pPr>
                <a:defRPr/>
              </a:pPr>
              <a:t>03.11.2011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Excel:</a:t>
            </a:r>
            <a:br>
              <a:rPr lang="de-DE" b="1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WENN-Funktion </a:t>
            </a:r>
            <a:br>
              <a:rPr lang="de-DE" b="1">
                <a:ea typeface="ＭＳ Ｐゴシック" pitchFamily="-1" charset="-128"/>
                <a:cs typeface="ＭＳ Ｐゴシック" pitchFamily="-1" charset="-128"/>
              </a:rPr>
            </a:br>
            <a:r>
              <a:rPr lang="de-DE" b="1">
                <a:ea typeface="ＭＳ Ｐゴシック" pitchFamily="-1" charset="-128"/>
                <a:cs typeface="ＭＳ Ｐゴシック" pitchFamily="-1" charset="-128"/>
              </a:rPr>
              <a:t>mit UND und ODER</a:t>
            </a:r>
            <a:endParaRPr lang="de-DE">
              <a:ea typeface="ＭＳ Ｐゴシック" pitchFamily="-1" charset="-128"/>
              <a:cs typeface="ＭＳ Ｐゴシック" pitchFamily="-1" charset="-128"/>
            </a:endParaRPr>
          </a:p>
        </p:txBody>
      </p:sp>
      <p:pic>
        <p:nvPicPr>
          <p:cNvPr id="15363" name="Bild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4150" y="3798888"/>
            <a:ext cx="1041400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Bild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46313" y="4840288"/>
            <a:ext cx="14097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Bild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46875" y="4006850"/>
            <a:ext cx="12573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Syntax</a:t>
            </a:r>
          </a:p>
        </p:txBody>
      </p:sp>
      <p:sp>
        <p:nvSpPr>
          <p:cNvPr id="16387" name="Textfeld 3"/>
          <p:cNvSpPr txBox="1">
            <a:spLocks noChangeArrowheads="1"/>
          </p:cNvSpPr>
          <p:nvPr/>
        </p:nvSpPr>
        <p:spPr bwMode="auto">
          <a:xfrm>
            <a:off x="182563" y="1714500"/>
            <a:ext cx="88153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1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=WENN</a:t>
            </a:r>
            <a:r>
              <a:rPr lang="de-DE" sz="2400">
                <a:solidFill>
                  <a:srgbClr val="0000FF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(</a:t>
            </a:r>
            <a:r>
              <a:rPr lang="de-DE" sz="2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UND</a:t>
            </a:r>
            <a:r>
              <a:rPr lang="de-DE" sz="2400">
                <a:solidFill>
                  <a:srgbClr val="008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(</a:t>
            </a:r>
            <a:r>
              <a:rPr lang="de-DE" sz="2400">
                <a:solidFill>
                  <a:srgbClr val="0000FF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A2</a:t>
            </a:r>
            <a:r>
              <a:rPr lang="de-DE" sz="2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&gt;3;</a:t>
            </a:r>
            <a:r>
              <a:rPr lang="de-DE" sz="2400">
                <a:solidFill>
                  <a:srgbClr val="008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A3</a:t>
            </a:r>
            <a:r>
              <a:rPr lang="de-DE" sz="2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&lt;10;</a:t>
            </a:r>
            <a:r>
              <a:rPr lang="de-DE" sz="2400">
                <a:solidFill>
                  <a:srgbClr val="9900CC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A4</a:t>
            </a:r>
            <a:r>
              <a:rPr lang="de-DE" sz="2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=100</a:t>
            </a:r>
            <a:r>
              <a:rPr lang="de-DE" sz="2400">
                <a:solidFill>
                  <a:srgbClr val="008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)</a:t>
            </a:r>
            <a:r>
              <a:rPr lang="de-DE" sz="2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;</a:t>
            </a:r>
            <a:r>
              <a:rPr lang="de-DE" sz="14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"wahr";"falsch"</a:t>
            </a:r>
            <a:r>
              <a:rPr lang="de-DE" sz="3600">
                <a:solidFill>
                  <a:srgbClr val="000000"/>
                </a:solidFill>
                <a:latin typeface="Verdana" pitchFamily="-1" charset="0"/>
                <a:ea typeface="Verdana" pitchFamily="-1" charset="0"/>
                <a:cs typeface="Verdana" pitchFamily="-1" charset="0"/>
              </a:rPr>
              <a:t>)</a:t>
            </a:r>
            <a:endParaRPr lang="de-DE" sz="3300" b="1"/>
          </a:p>
        </p:txBody>
      </p:sp>
      <p:sp>
        <p:nvSpPr>
          <p:cNvPr id="16388" name="Textfeld 3"/>
          <p:cNvSpPr txBox="1">
            <a:spLocks noChangeArrowheads="1"/>
          </p:cNvSpPr>
          <p:nvPr/>
        </p:nvSpPr>
        <p:spPr bwMode="auto">
          <a:xfrm>
            <a:off x="858838" y="2828925"/>
            <a:ext cx="6330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3200"/>
              <a:t>=WENN(</a:t>
            </a:r>
            <a:r>
              <a:rPr lang="de-DE" sz="3200">
                <a:solidFill>
                  <a:srgbClr val="FF0000"/>
                </a:solidFill>
              </a:rPr>
              <a:t>Bedingung</a:t>
            </a:r>
            <a:r>
              <a:rPr lang="de-DE" sz="3200"/>
              <a:t>; wahr; falsch)</a:t>
            </a:r>
          </a:p>
        </p:txBody>
      </p:sp>
      <p:sp>
        <p:nvSpPr>
          <p:cNvPr id="16389" name="Textfeld 4"/>
          <p:cNvSpPr txBox="1">
            <a:spLocks noChangeArrowheads="1"/>
          </p:cNvSpPr>
          <p:nvPr/>
        </p:nvSpPr>
        <p:spPr bwMode="auto">
          <a:xfrm>
            <a:off x="858838" y="3851275"/>
            <a:ext cx="6135687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3500">
                <a:solidFill>
                  <a:srgbClr val="FF0000"/>
                </a:solidFill>
              </a:rPr>
              <a:t>UND(A1&gt;100;A7&lt;13;A8&gt;200)</a:t>
            </a:r>
          </a:p>
        </p:txBody>
      </p:sp>
      <p:cxnSp>
        <p:nvCxnSpPr>
          <p:cNvPr id="7" name="Gerade Verbindung mit Pfeil 6"/>
          <p:cNvCxnSpPr/>
          <p:nvPr/>
        </p:nvCxnSpPr>
        <p:spPr>
          <a:xfrm rot="16200000" flipH="1">
            <a:off x="3207544" y="3677444"/>
            <a:ext cx="536575" cy="7937"/>
          </a:xfrm>
          <a:prstGeom prst="straightConnector1">
            <a:avLst/>
          </a:prstGeom>
          <a:ln w="5397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1" name="Textfeld 7"/>
          <p:cNvSpPr txBox="1">
            <a:spLocks noChangeArrowheads="1"/>
          </p:cNvSpPr>
          <p:nvPr/>
        </p:nvSpPr>
        <p:spPr bwMode="auto">
          <a:xfrm>
            <a:off x="1914525" y="4633913"/>
            <a:ext cx="4649788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3500">
                <a:solidFill>
                  <a:srgbClr val="FF0000"/>
                </a:solidFill>
              </a:rPr>
              <a:t>ODER(A1=13;A1=18)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Beispiel</a:t>
            </a:r>
          </a:p>
        </p:txBody>
      </p:sp>
      <p:pic>
        <p:nvPicPr>
          <p:cNvPr id="17411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500" y="2035175"/>
            <a:ext cx="86995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Beispiel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(verschachtelt)</a:t>
            </a:r>
          </a:p>
        </p:txBody>
      </p:sp>
      <p:pic>
        <p:nvPicPr>
          <p:cNvPr id="18435" name="Bild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500" y="1549400"/>
            <a:ext cx="8699500" cy="207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hteck 3"/>
          <p:cNvSpPr>
            <a:spLocks noChangeArrowheads="1"/>
          </p:cNvSpPr>
          <p:nvPr/>
        </p:nvSpPr>
        <p:spPr bwMode="auto">
          <a:xfrm>
            <a:off x="457200" y="4065588"/>
            <a:ext cx="8229600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200"/>
              <a:t>=WENN(UND(C13&gt;4;D13&lt;14);"Ehrenurkunde";</a:t>
            </a:r>
            <a:r>
              <a:rPr lang="de-DE" sz="2200">
                <a:solidFill>
                  <a:srgbClr val="FF0000"/>
                </a:solidFill>
              </a:rPr>
              <a:t>"Siegerurkunde"</a:t>
            </a:r>
            <a:r>
              <a:rPr lang="de-DE" sz="2200"/>
              <a:t>)</a:t>
            </a:r>
          </a:p>
        </p:txBody>
      </p:sp>
      <p:sp>
        <p:nvSpPr>
          <p:cNvPr id="18437" name="Textfeld 4"/>
          <p:cNvSpPr txBox="1">
            <a:spLocks noChangeArrowheads="1"/>
          </p:cNvSpPr>
          <p:nvPr/>
        </p:nvSpPr>
        <p:spPr bwMode="auto">
          <a:xfrm>
            <a:off x="188913" y="5283200"/>
            <a:ext cx="88423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200">
                <a:solidFill>
                  <a:srgbClr val="FF0000"/>
                </a:solidFill>
              </a:rPr>
              <a:t>WENN(UND(C13&gt;3,5;D13&lt;15,5);"Siegerurkunde";"keine Urkunde")</a:t>
            </a:r>
          </a:p>
        </p:txBody>
      </p:sp>
      <p:cxnSp>
        <p:nvCxnSpPr>
          <p:cNvPr id="8" name="Gerade Verbindung mit Pfeil 7"/>
          <p:cNvCxnSpPr/>
          <p:nvPr/>
        </p:nvCxnSpPr>
        <p:spPr>
          <a:xfrm rot="10800000" flipV="1">
            <a:off x="5773738" y="4495800"/>
            <a:ext cx="1301750" cy="787400"/>
          </a:xfrm>
          <a:prstGeom prst="straightConnector1">
            <a:avLst/>
          </a:prstGeom>
          <a:ln w="73025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>
                <a:ea typeface="ＭＳ Ｐゴシック" pitchFamily="-1" charset="-128"/>
                <a:cs typeface="ＭＳ Ｐゴシック" pitchFamily="-1" charset="-128"/>
              </a:rPr>
              <a:t>Beispiel</a:t>
            </a:r>
            <a:br>
              <a:rPr lang="de-DE">
                <a:ea typeface="ＭＳ Ｐゴシック" pitchFamily="-1" charset="-128"/>
                <a:cs typeface="ＭＳ Ｐゴシック" pitchFamily="-1" charset="-128"/>
              </a:rPr>
            </a:br>
            <a:r>
              <a:rPr lang="de-DE">
                <a:ea typeface="ＭＳ Ｐゴシック" pitchFamily="-1" charset="-128"/>
                <a:cs typeface="ＭＳ Ｐゴシック" pitchFamily="-1" charset="-128"/>
              </a:rPr>
              <a:t>(verschachtelt)</a:t>
            </a:r>
          </a:p>
        </p:txBody>
      </p:sp>
      <p:sp>
        <p:nvSpPr>
          <p:cNvPr id="19459" name="Rechteck 3"/>
          <p:cNvSpPr>
            <a:spLocks noChangeArrowheads="1"/>
          </p:cNvSpPr>
          <p:nvPr/>
        </p:nvSpPr>
        <p:spPr bwMode="auto">
          <a:xfrm>
            <a:off x="230188" y="4065588"/>
            <a:ext cx="8913812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200"/>
              <a:t>=WENN(</a:t>
            </a:r>
          </a:p>
          <a:p>
            <a:r>
              <a:rPr lang="de-DE" sz="2200"/>
              <a:t>	UND(C13&gt;4;D13&lt;14);				(Bedingung)</a:t>
            </a:r>
          </a:p>
          <a:p>
            <a:r>
              <a:rPr lang="de-DE" sz="2200"/>
              <a:t>	"Ehrenurkunde";						(wahr)</a:t>
            </a:r>
          </a:p>
          <a:p>
            <a:r>
              <a:rPr lang="de-DE" sz="2200">
                <a:solidFill>
                  <a:srgbClr val="FF0000"/>
                </a:solidFill>
              </a:rPr>
              <a:t>	WENN(								(falsch:)</a:t>
            </a:r>
          </a:p>
          <a:p>
            <a:r>
              <a:rPr lang="de-DE" sz="2200">
                <a:solidFill>
                  <a:srgbClr val="FF0000"/>
                </a:solidFill>
              </a:rPr>
              <a:t>		UND(C13&gt;3,5;D13&lt;15,5);			(neue Bedingung)</a:t>
            </a:r>
          </a:p>
          <a:p>
            <a:r>
              <a:rPr lang="de-DE" sz="2200">
                <a:solidFill>
                  <a:srgbClr val="FF0000"/>
                </a:solidFill>
              </a:rPr>
              <a:t>		"Siegerurkunde";						(wahr)</a:t>
            </a:r>
          </a:p>
          <a:p>
            <a:r>
              <a:rPr lang="de-DE" sz="2200">
                <a:solidFill>
                  <a:srgbClr val="FF0000"/>
                </a:solidFill>
              </a:rPr>
              <a:t>		"keine Urkunde")</a:t>
            </a:r>
            <a:r>
              <a:rPr lang="de-DE" sz="2200"/>
              <a:t>)</a:t>
            </a:r>
            <a:r>
              <a:rPr lang="de-DE" sz="2200">
                <a:solidFill>
                  <a:srgbClr val="FF0000"/>
                </a:solidFill>
              </a:rPr>
              <a:t>						(falsch)</a:t>
            </a:r>
          </a:p>
        </p:txBody>
      </p:sp>
      <p:pic>
        <p:nvPicPr>
          <p:cNvPr id="19460" name="Bild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24013"/>
            <a:ext cx="8132763" cy="170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229</Words>
  <Application>Microsoft Macintosh PowerPoint</Application>
  <PresentationFormat>Bildschirmpräsentation 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0" baseType="lpstr">
      <vt:lpstr>Arial</vt:lpstr>
      <vt:lpstr>ＭＳ Ｐゴシック</vt:lpstr>
      <vt:lpstr>Calibri</vt:lpstr>
      <vt:lpstr>Verdana</vt:lpstr>
      <vt:lpstr>Office-Design</vt:lpstr>
      <vt:lpstr>Excel: WENN-Funktion  mit UND und ODER</vt:lpstr>
      <vt:lpstr>Syntax</vt:lpstr>
      <vt:lpstr>Beispiel</vt:lpstr>
      <vt:lpstr>Beispiel (verschachtelt)</vt:lpstr>
      <vt:lpstr>Beispiel (verschachtelt)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Tastatur</dc:title>
  <dc:creator>Bert</dc:creator>
  <cp:lastModifiedBy>B. M.</cp:lastModifiedBy>
  <cp:revision>126</cp:revision>
  <cp:lastPrinted>2010-11-22T22:57:44Z</cp:lastPrinted>
  <dcterms:created xsi:type="dcterms:W3CDTF">2011-11-03T11:10:26Z</dcterms:created>
  <dcterms:modified xsi:type="dcterms:W3CDTF">2011-11-03T11:10:52Z</dcterms:modified>
</cp:coreProperties>
</file>