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56" r:id="rId2"/>
    <p:sldId id="264" r:id="rId3"/>
    <p:sldId id="265" r:id="rId4"/>
    <p:sldId id="266" r:id="rId5"/>
    <p:sldId id="268" r:id="rId6"/>
    <p:sldId id="273" r:id="rId7"/>
    <p:sldId id="276" r:id="rId8"/>
    <p:sldId id="287" r:id="rId9"/>
    <p:sldId id="277" r:id="rId10"/>
    <p:sldId id="280" r:id="rId11"/>
    <p:sldId id="305" r:id="rId12"/>
    <p:sldId id="306" r:id="rId13"/>
    <p:sldId id="307" r:id="rId14"/>
    <p:sldId id="271" r:id="rId15"/>
    <p:sldId id="311" r:id="rId16"/>
    <p:sldId id="310" r:id="rId17"/>
    <p:sldId id="308" r:id="rId18"/>
    <p:sldId id="309" r:id="rId19"/>
    <p:sldId id="285" r:id="rId20"/>
    <p:sldId id="270" r:id="rId21"/>
    <p:sldId id="281" r:id="rId22"/>
    <p:sldId id="294" r:id="rId23"/>
    <p:sldId id="295" r:id="rId24"/>
    <p:sldId id="296" r:id="rId25"/>
    <p:sldId id="303" r:id="rId26"/>
    <p:sldId id="293" r:id="rId27"/>
    <p:sldId id="290" r:id="rId28"/>
    <p:sldId id="291" r:id="rId29"/>
    <p:sldId id="298" r:id="rId30"/>
    <p:sldId id="299" r:id="rId31"/>
    <p:sldId id="314" r:id="rId32"/>
    <p:sldId id="275" r:id="rId33"/>
    <p:sldId id="297" r:id="rId34"/>
    <p:sldId id="318" r:id="rId35"/>
    <p:sldId id="315" r:id="rId36"/>
    <p:sldId id="282" r:id="rId37"/>
    <p:sldId id="283" r:id="rId38"/>
    <p:sldId id="284" r:id="rId39"/>
    <p:sldId id="313" r:id="rId40"/>
    <p:sldId id="316" r:id="rId41"/>
    <p:sldId id="286" r:id="rId42"/>
    <p:sldId id="288" r:id="rId43"/>
    <p:sldId id="278" r:id="rId44"/>
    <p:sldId id="279" r:id="rId45"/>
    <p:sldId id="300" r:id="rId46"/>
    <p:sldId id="301" r:id="rId47"/>
    <p:sldId id="302" r:id="rId48"/>
    <p:sldId id="317" r:id="rId49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28A5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8"/>
    <p:restoredTop sz="94626"/>
  </p:normalViewPr>
  <p:slideViewPr>
    <p:cSldViewPr snapToGrid="0" snapToObjects="1">
      <p:cViewPr varScale="1">
        <p:scale>
          <a:sx n="121" d="100"/>
          <a:sy n="121" d="100"/>
        </p:scale>
        <p:origin x="86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AD8BD2A-E31B-9C43-8B89-901D694981A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62DBB1FA-F45C-B241-BF84-177D34E466B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D16718AB-FA3C-F148-B9E1-FAAF994397CC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794D9437-C3D4-8F45-B75D-E0C1CCDB39A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8B4AC236-A441-414C-832D-DAC0580C708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DF4FCB3F-C361-BC40-8705-4442C97C0DE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E9F5FF61-F632-AF49-AE5C-5036E869572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3719B7-35F3-B04A-B714-15931C8BCE7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5668B49-A729-9F46-B65D-5A8F868218EC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4" name="Folienbildplatzhalter 3">
            <a:extLst>
              <a:ext uri="{FF2B5EF4-FFF2-40B4-BE49-F238E27FC236}">
                <a16:creationId xmlns:a16="http://schemas.microsoft.com/office/drawing/2014/main" id="{DC45289D-D807-4B4D-A1C8-EB623955D5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>
            <a:extLst>
              <a:ext uri="{FF2B5EF4-FFF2-40B4-BE49-F238E27FC236}">
                <a16:creationId xmlns:a16="http://schemas.microsoft.com/office/drawing/2014/main" id="{5860C0EC-FE89-804E-B187-EAC31EB838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altLang="de-DE"/>
              <a:t>Mastertextformat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D1483FB-F3B6-9D4A-B916-281AE0BA6AB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52F7218-6A16-0348-97F1-36133D3AFE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08F10450-A001-9C42-9665-A7E99CC37F05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F83505B-087B-624C-A748-B969F2E41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158B6D-4130-414A-AEF8-3252B9F519D4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483C4C-F326-F64B-BD51-38FE0202D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7F19274-46CB-0444-AAF1-B2B75548C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BAD10EAB-0300-5245-B5E7-6BFB2208FA1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83505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F3A62F-11A8-4240-9F3D-EC5B75351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D8FF2F-A117-B846-87FF-49ADDF27EDE8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F701EE8-39B4-404C-994A-99FC22CBF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3D53CC0-9DEC-334A-BD9A-D18F1B24D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062CD0B8-F1C8-DC4A-98C7-975F8E72CCA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26424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8FA939F-2780-9B44-BF32-55153D8DC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0C37A7-2F6D-F340-A332-CDDC57B107DB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6100A7B-9916-DC46-80B5-6677FB7CA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F682274-AF15-FC44-81C2-4ED78730C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22E49E9B-8A16-C348-ACF3-612E0628C88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065027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0723739-CD25-D042-BD8D-354F8B6E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87FA8C-C08F-EE41-A914-40AF31238D9F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D4CB284-7DF3-FA41-8FCF-7B6990A24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2710916-1351-BB42-804E-4A9E704A8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6275B976-840F-454D-8C85-884CF6BD133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4925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01A09A9-F5C5-574D-8DCA-4330DFE80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E73CF7-62E5-324A-B6D6-C074A795F6F3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B834A5E2-BFEC-DE44-AC57-7EFAA34CF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DDAED63-3576-004F-90CF-4FA5E4203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F3599E09-F0CA-614C-935C-B23D8AE3799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81072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A769E62-34C5-CB42-9936-E7F874B3E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528E4C-58C5-D04C-B58B-B423B60356CD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3AF772F-B610-5440-A90F-8ECE1697E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0DADE80-3E77-DF47-B712-588C1847D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6C84C4E5-6B56-5E42-B0C6-C2A084E0A76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44136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A4395AE-8CFB-494D-A85E-D5608B629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00213-C629-424D-96E8-0DF7216706E7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33713D0-ECEA-2141-A167-962D08E9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8896124-272C-E54C-A848-0E4026994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6AED1CE1-DD29-8D4C-9A1D-EEA51F313BED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0233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CE5E360-71AB-7146-8001-B84AA3065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BC75B4-9EE9-1944-B275-E5AD69AF80FF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74DD47E-8654-4647-96C7-64930E97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B196211-EC41-0A49-AB9A-DBFDDC5E6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8901FD40-3CBF-7C44-8C84-5B2A00C3FD9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07234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64FDBF5-A765-3D4A-AD01-757FAD65B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4C18F8-283F-0C40-A6FE-FD9FFEFF2C3E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A01D5AF-10D5-DC4F-A103-E2A326A69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F8F8A2-B882-DB46-91A3-1319C6EE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454EC77B-0080-484B-ABF5-5193629189D5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04433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39C680-A1B1-6F45-9949-A6EBA7513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3CE69C-E9F4-5944-917D-48FED23BB640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D300743-9D45-314C-9E95-0DBDAB04F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68E42E-D7F2-874C-9FB3-46A0AB8E8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0DCA96F0-E733-394B-B36B-35F2C52A4D5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51504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87DB5B8-5E6E-654E-B8A5-92A74CAC3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18622C-BCBA-1448-8F5B-EA6E0E1DD916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C82E24B-8F26-4849-9361-719FBF53E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D8F76D8-4399-0246-AD2D-1A1A69FA8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145C085B-9CC3-204D-96ED-6423850B3B8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5133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>
            <a:extLst>
              <a:ext uri="{FF2B5EF4-FFF2-40B4-BE49-F238E27FC236}">
                <a16:creationId xmlns:a16="http://schemas.microsoft.com/office/drawing/2014/main" id="{E8325A06-3AE2-6D4A-B689-74A99D886C7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Mastertitelformat bearbeiten</a:t>
            </a:r>
          </a:p>
        </p:txBody>
      </p:sp>
      <p:sp>
        <p:nvSpPr>
          <p:cNvPr id="1027" name="Textplatzhalter 2">
            <a:extLst>
              <a:ext uri="{FF2B5EF4-FFF2-40B4-BE49-F238E27FC236}">
                <a16:creationId xmlns:a16="http://schemas.microsoft.com/office/drawing/2014/main" id="{AA6C1071-076A-5D48-A50F-01976CF812B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Mastertextformat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DAF5B2-685D-2249-B655-8A2B5D44FE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800DA80-B81A-9241-A678-B6223BA30380}" type="datetime1">
              <a:rPr lang="de-DE" altLang="de-DE"/>
              <a:pPr/>
              <a:t>23.01.23</a:t>
            </a:fld>
            <a:endParaRPr lang="de-DE" alt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13AB18A-EC1D-EA4F-A481-D2BB9C171C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C459BF12-D482-E743-BA26-FCBBC4A40A92}"/>
              </a:ext>
            </a:extLst>
          </p:cNvPr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shingtonpost.com/graphics/politics/2016-election/trump-charts/?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washingtonpost.com/graphics/politics/2016-election/trump-charts/?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enngage.com/blog/misleading-graphs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enngage.com/blog/misleading-graph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enngage.com/blog/misleading-graphs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enngage.com/blog/misleading-graph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andeins.de/magazine/brand-eins-wirtschaftsmagazin/2019/wahrnehmung/optische-taeuschun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randeins.de/magazine/brand-eins-wirtschaftsmagazin/2019/wahrnehmung/optische-taeuschu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hyperlink" Target="https://qz.com/580859/the-most-misleading-charts-of-2015-fixed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hyperlink" Target="https://qz.com/580859/the-most-misleading-charts-of-2015-fixed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qz.com/418083/its-ok-not-to-start-your-y-axis-at-zero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qz.com/418083/its-ok-not-to-start-your-y-axis-at-zero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qz.com/418083/its-ok-not-to-start-your-y-axis-at-zero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qz.com/418083/its-ok-not-to-start-your-y-axis-at-zero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qz.com/418083/its-ok-not-to-start-your-y-axis-at-zero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venngage.com/blog/misleading-graphs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enngage.com/blog/misleading-graphs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venngage.com/blog/misleading-graphs/" TargetMode="External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venngage.com/blog/misleading-graphs/" TargetMode="External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tif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diamatters.org/fox-news/updated-worst-chart-ive-seen-all-day" TargetMode="External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diamatters.org/fox-news/updated-worst-chart-ive-seen-all-day" TargetMode="External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diamatters.org/fox-friends/history-dishonest-fox-charts" TargetMode="External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diamatters.org/fox-friends/history-dishonest-fox-charts" TargetMode="External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s://venngage.com/blog/misleading-graphs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enngage.com/blog/misleading-graphs/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hyperlink" Target="https://www.consultantsmind.com/2017/04/10/bad-charts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nsultantsmind.com/2017/04/10/bad-charts/" TargetMode="External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www.consultantsmind.com/2017/04/10/bad-charts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icshowto.datasciencecentral.com/misleading-graphs/" TargetMode="External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icshowto.datasciencecentral.com/misleading-graphs/" TargetMode="External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icshowto.datasciencecentral.com/misleading-graphs/" TargetMode="External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hyperlink" Target="https://www.statisticshowto.datasciencecentral.com/misleading-graphs/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hyperlink" Target="https://www.statisticshowto.datasciencecentral.com/misleading-graph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tif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venngage.com/blog/misleading-graphs/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enngage.com/blog/misleading-graphs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hyperlink" Target="https://www.buzzfeednews.com/article/katienotopoulos/graphs-that-lied-to-us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iff"/><Relationship Id="rId2" Type="http://schemas.openxmlformats.org/officeDocument/2006/relationships/hyperlink" Target="https://www.reddit.com/r/dataisugly/comments/e0k6ou/that_tiny_tiny_jump_from_20_to_65/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iff"/><Relationship Id="rId2" Type="http://schemas.openxmlformats.org/officeDocument/2006/relationships/hyperlink" Target="https://www.reddit.com/r/dataisugly/comments/e0k6ou/that_tiny_tiny_jump_from_20_to_65/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>
            <a:extLst>
              <a:ext uri="{FF2B5EF4-FFF2-40B4-BE49-F238E27FC236}">
                <a16:creationId xmlns:a16="http://schemas.microsoft.com/office/drawing/2014/main" id="{51C71886-F163-174C-98EB-228DBD09A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163981"/>
            <a:ext cx="7772400" cy="2066925"/>
          </a:xfrm>
        </p:spPr>
        <p:txBody>
          <a:bodyPr/>
          <a:lstStyle/>
          <a:p>
            <a:pPr eaLnBrk="1" hangingPunct="1"/>
            <a:r>
              <a:rPr lang="de-DE" altLang="de-DE" b="1">
                <a:solidFill>
                  <a:srgbClr val="FFFF00"/>
                </a:solidFill>
                <a:ea typeface="ＭＳ Ｐゴシック" panose="020B0600070205080204" pitchFamily="34" charset="-128"/>
              </a:rPr>
              <a:t>So lassen wir uns von Diagrammen manipulieren</a:t>
            </a:r>
            <a:endParaRPr lang="de-DE" altLang="de-DE">
              <a:solidFill>
                <a:srgbClr val="FFFF00"/>
              </a:solidFill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3F73B26A-6D21-A54E-B60C-8E57C98BC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265" y="-1"/>
            <a:ext cx="6607065" cy="6607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305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3CD35E74-0C13-2A4D-BDDE-5BEFC943E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4143"/>
            <a:ext cx="9144000" cy="4789714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A2C620C5-4760-4446-91DE-6299D673AD68}"/>
              </a:ext>
            </a:extLst>
          </p:cNvPr>
          <p:cNvSpPr/>
          <p:nvPr/>
        </p:nvSpPr>
        <p:spPr>
          <a:xfrm>
            <a:off x="78827" y="639633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>
                <a:solidFill>
                  <a:schemeClr val="bg1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https://www.washingtonpost.com/graphics/politics/2016-election/trump-charts/?</a:t>
            </a:r>
            <a:endParaRPr lang="de-DE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348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A2C620C5-4760-4446-91DE-6299D673AD68}"/>
              </a:ext>
            </a:extLst>
          </p:cNvPr>
          <p:cNvSpPr/>
          <p:nvPr/>
        </p:nvSpPr>
        <p:spPr>
          <a:xfrm>
            <a:off x="78827" y="639633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>
                <a:solidFill>
                  <a:schemeClr val="bg1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https://www.washingtonpost.com/graphics/politics/2016-election/trump-charts/?</a:t>
            </a:r>
            <a:endParaRPr lang="de-DE" sz="120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994EBBD-4A1E-6B40-9C9C-CFBDF7F01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617" y="0"/>
            <a:ext cx="2860766" cy="6858000"/>
          </a:xfrm>
          <a:prstGeom prst="rect">
            <a:avLst/>
          </a:prstGeom>
        </p:spPr>
      </p:pic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id="{1C3BA8FE-6D4A-F342-88E6-389797BCC7A7}"/>
              </a:ext>
            </a:extLst>
          </p:cNvPr>
          <p:cNvCxnSpPr/>
          <p:nvPr/>
        </p:nvCxnSpPr>
        <p:spPr>
          <a:xfrm flipH="1">
            <a:off x="1513490" y="346842"/>
            <a:ext cx="66635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6">
            <a:extLst>
              <a:ext uri="{FF2B5EF4-FFF2-40B4-BE49-F238E27FC236}">
                <a16:creationId xmlns:a16="http://schemas.microsoft.com/office/drawing/2014/main" id="{0E429362-0F94-1246-A2BB-10EF3897DB79}"/>
              </a:ext>
            </a:extLst>
          </p:cNvPr>
          <p:cNvCxnSpPr/>
          <p:nvPr/>
        </p:nvCxnSpPr>
        <p:spPr>
          <a:xfrm flipH="1">
            <a:off x="1513490" y="614856"/>
            <a:ext cx="6663558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7017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>
            <a:extLst>
              <a:ext uri="{FF2B5EF4-FFF2-40B4-BE49-F238E27FC236}">
                <a16:creationId xmlns:a16="http://schemas.microsoft.com/office/drawing/2014/main" id="{392F2A7C-9958-9E46-A776-0A61323D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4" y="2857500"/>
            <a:ext cx="8229600" cy="1143000"/>
          </a:xfrm>
        </p:spPr>
        <p:txBody>
          <a:bodyPr/>
          <a:lstStyle/>
          <a:p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Manipulationsmöglichkeiten</a:t>
            </a:r>
            <a:b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</a:br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(1)</a:t>
            </a:r>
          </a:p>
        </p:txBody>
      </p:sp>
    </p:spTree>
    <p:extLst>
      <p:ext uri="{BB962C8B-B14F-4D97-AF65-F5344CB8AC3E}">
        <p14:creationId xmlns:p14="http://schemas.microsoft.com/office/powerpoint/2010/main" val="2518693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C16EB4-5A19-2341-9EA2-AE58EA8A7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48552"/>
            <a:ext cx="8229600" cy="709448"/>
          </a:xfrm>
        </p:spPr>
        <p:txBody>
          <a:bodyPr/>
          <a:lstStyle/>
          <a:p>
            <a:r>
              <a:rPr lang="de-DE">
                <a:highlight>
                  <a:srgbClr val="FFFF00"/>
                </a:highlight>
              </a:rPr>
              <a:t>Was läuft hier falsch?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0371401-C309-3C41-9762-8C2C875C2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530" y="274638"/>
            <a:ext cx="8458940" cy="5653252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92644984-3029-EF4A-B617-EF2D66B26B77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747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70371401-C309-3C41-9762-8C2C875C2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55" y="1735521"/>
            <a:ext cx="4218658" cy="2819400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74DA1A93-9A42-7E47-8299-F2859AAA78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6900" y="1735521"/>
            <a:ext cx="4737100" cy="2819400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48365CCA-835B-9F4B-A575-E0203E5181E5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1BCA37F-62FD-164A-AC0B-AB30FCA85618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2715905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8AB5B7AA-3E52-524E-821F-49672E50C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365" y="809297"/>
            <a:ext cx="7562193" cy="5677534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5A62B695-C6B5-6044-BF40-9FFFF4184009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4AD10D35-2477-8D4C-B960-07AA953C82A6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2671049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8AB5B7AA-3E52-524E-821F-49672E50C9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68" t="7448" r="12926" b="30166"/>
          <a:stretch/>
        </p:blipFill>
        <p:spPr>
          <a:xfrm>
            <a:off x="84082" y="1103585"/>
            <a:ext cx="5528443" cy="3541987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1AA76F5F-F8D7-1C45-81F2-374E50CBFF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9135" y="1980542"/>
            <a:ext cx="3882389" cy="266503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FF812034-FFB2-324A-8C48-9D8F6DDEC290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842CCDF7-4BE9-5A41-99E6-2A3633AA7F40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2982780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197646A3-7611-5641-A344-6A957D157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73" y="877231"/>
            <a:ext cx="7065803" cy="5876029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E80A7C20-EE8B-6A4D-ACBB-13D8A72858AD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https://www.brandeins.de/magazine/brand-eins-wirtschaftsmagazin/2019/wahrnehmung/optische-taeuschung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F45652D-0CD7-C241-A185-EF367FA13ACE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270672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197646A3-7611-5641-A344-6A957D157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74" y="877231"/>
            <a:ext cx="4473144" cy="3719935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C78C0893-74EA-564C-9192-4EBEEA91C8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277" y="809297"/>
            <a:ext cx="4630723" cy="3644396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303E3CE1-2B41-8243-9C65-B1CCBFDF3236}"/>
              </a:ext>
            </a:extLst>
          </p:cNvPr>
          <p:cNvSpPr/>
          <p:nvPr/>
        </p:nvSpPr>
        <p:spPr>
          <a:xfrm>
            <a:off x="356532" y="4665100"/>
            <a:ext cx="85190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i="1">
                <a:solidFill>
                  <a:schemeClr val="bg2"/>
                </a:solidFill>
                <a:latin typeface="Sabon"/>
              </a:rPr>
              <a:t>»Die Null-Linie fehlt, der scheinbar entscheidende Ausschnitt wird auf der (senkrechten) Y-Achse gezeigt. So erscheint die Zahl der Brexit-Befürworter viel größer, als sie tatsächlich ist. Eine saubere Balkengrafik beginnt auf der Null-Linie und kann dafür die Skala weglassen. Gibt sie auch die Zahl der Unentschiedenen an, macht sie die Situation noch deutlicher.« </a:t>
            </a:r>
            <a:endParaRPr lang="de-DE">
              <a:solidFill>
                <a:schemeClr val="bg2"/>
              </a:solidFill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5FA691CA-3EB0-F742-8758-0E6AE85B3398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https://www.brandeins.de/magazine/brand-eins-wirtschaftsmagazin/2019/wahrnehmung/optische-taeuschung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D5FD78D-1533-D848-A4AB-E36AA72B08AC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889498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E80A7C20-EE8B-6A4D-ACBB-13D8A72858AD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https://qz.com/580859/the-most-misleading-charts-of-2015-fixed/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2B067F28-A177-D84E-B419-95C09DF3C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29" y="930945"/>
            <a:ext cx="8993464" cy="4496732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9EE72FF7-BBB4-184B-A3F2-F30CD378F530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1818629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E80A7C20-EE8B-6A4D-ACBB-13D8A72858AD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https://qz.com/580859/the-most-misleading-charts-of-2015-fixed/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2B067F28-A177-D84E-B419-95C09DF3C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09297"/>
            <a:ext cx="5369420" cy="268471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FC7C6BFE-C5AB-7F4F-BD0E-74D647019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7714" y="2852082"/>
            <a:ext cx="5096286" cy="4005918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392D2203-471A-3D4E-BAB6-42FEEF205862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1841267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81D6188A-64CA-434A-9352-7031AFAA1346}"/>
              </a:ext>
            </a:extLst>
          </p:cNvPr>
          <p:cNvSpPr txBox="1"/>
          <p:nvPr/>
        </p:nvSpPr>
        <p:spPr>
          <a:xfrm>
            <a:off x="1523729" y="889233"/>
            <a:ext cx="6096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Achtung: Oft macht es SINN, die y-Achse abzuschneiden!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61361D3-52A1-B946-BEAC-CBD2404FC25A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https://qz.com/418083/its-ok-not-to-start-your-y-axis-at-zero/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5EA0B396-1357-A24D-A384-A376A1DBF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771" y="1466268"/>
            <a:ext cx="7899400" cy="130810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FAF4F51F-359D-1245-B77B-54F762BCFA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49" y="2982071"/>
            <a:ext cx="8191500" cy="1765300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EEC259BC-B594-604F-B38B-DBEE75FD4A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399" y="4955074"/>
            <a:ext cx="3911600" cy="508000"/>
          </a:xfrm>
          <a:prstGeom prst="rect">
            <a:avLst/>
          </a:prstGeom>
        </p:spPr>
      </p:pic>
      <p:sp>
        <p:nvSpPr>
          <p:cNvPr id="18" name="Titel 1">
            <a:extLst>
              <a:ext uri="{FF2B5EF4-FFF2-40B4-BE49-F238E27FC236}">
                <a16:creationId xmlns:a16="http://schemas.microsoft.com/office/drawing/2014/main" id="{CCDCE6D8-4AA5-904E-AACD-8907FB369836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 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ist </a:t>
            </a:r>
            <a:r>
              <a:rPr lang="de-DE" altLang="de-DE" sz="2000">
                <a:solidFill>
                  <a:srgbClr val="FF0000"/>
                </a:solidFill>
                <a:ea typeface="ＭＳ Ｐゴシック" panose="020B0600070205080204" pitchFamily="34" charset="-128"/>
              </a:rPr>
              <a:t>oft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 OK</a:t>
            </a:r>
          </a:p>
        </p:txBody>
      </p:sp>
    </p:spTree>
    <p:extLst>
      <p:ext uri="{BB962C8B-B14F-4D97-AF65-F5344CB8AC3E}">
        <p14:creationId xmlns:p14="http://schemas.microsoft.com/office/powerpoint/2010/main" val="4114077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81D6188A-64CA-434A-9352-7031AFAA1346}"/>
              </a:ext>
            </a:extLst>
          </p:cNvPr>
          <p:cNvSpPr txBox="1"/>
          <p:nvPr/>
        </p:nvSpPr>
        <p:spPr>
          <a:xfrm>
            <a:off x="1523729" y="889233"/>
            <a:ext cx="6096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Achtung: Oft macht es SINN, die y-Achse abzuschneiden!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61361D3-52A1-B946-BEAC-CBD2404FC25A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https://qz.com/418083/its-ok-not-to-start-your-y-axis-at-zero/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88DC0AE-88D5-3C4D-9677-43113C193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21" y="979513"/>
            <a:ext cx="7658100" cy="16764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6B7734DF-50B9-EA45-8C6B-AD2E23495A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2631" y="2746193"/>
            <a:ext cx="5553512" cy="4010870"/>
          </a:xfrm>
          <a:prstGeom prst="rect">
            <a:avLst/>
          </a:prstGeom>
        </p:spPr>
      </p:pic>
      <p:sp>
        <p:nvSpPr>
          <p:cNvPr id="11" name="Titel 1">
            <a:extLst>
              <a:ext uri="{FF2B5EF4-FFF2-40B4-BE49-F238E27FC236}">
                <a16:creationId xmlns:a16="http://schemas.microsoft.com/office/drawing/2014/main" id="{1A397E11-F19F-404E-8704-A63AE670885A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 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ist </a:t>
            </a:r>
            <a:r>
              <a:rPr lang="de-DE" altLang="de-DE" sz="2000">
                <a:solidFill>
                  <a:srgbClr val="FF0000"/>
                </a:solidFill>
                <a:ea typeface="ＭＳ Ｐゴシック" panose="020B0600070205080204" pitchFamily="34" charset="-128"/>
              </a:rPr>
              <a:t>oft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 OK</a:t>
            </a:r>
          </a:p>
        </p:txBody>
      </p:sp>
    </p:spTree>
    <p:extLst>
      <p:ext uri="{BB962C8B-B14F-4D97-AF65-F5344CB8AC3E}">
        <p14:creationId xmlns:p14="http://schemas.microsoft.com/office/powerpoint/2010/main" val="426572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81D6188A-64CA-434A-9352-7031AFAA1346}"/>
              </a:ext>
            </a:extLst>
          </p:cNvPr>
          <p:cNvSpPr txBox="1"/>
          <p:nvPr/>
        </p:nvSpPr>
        <p:spPr>
          <a:xfrm>
            <a:off x="1523729" y="889233"/>
            <a:ext cx="6096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Achtung: Oft macht es SINN, die y-Achse abzuschneiden!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81E34AA-0390-144C-8B96-AFD3F109DCDF}"/>
              </a:ext>
            </a:extLst>
          </p:cNvPr>
          <p:cNvSpPr txBox="1"/>
          <p:nvPr/>
        </p:nvSpPr>
        <p:spPr>
          <a:xfrm>
            <a:off x="1556312" y="5166944"/>
            <a:ext cx="57884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>
                <a:solidFill>
                  <a:srgbClr val="FFFF00"/>
                </a:solidFill>
              </a:rPr>
              <a:t>» Truncate the y-axis when doing so is the norm.«</a:t>
            </a:r>
          </a:p>
          <a:p>
            <a:r>
              <a:rPr lang="de-DE" sz="1400" b="1">
                <a:solidFill>
                  <a:schemeClr val="bg2"/>
                </a:solidFill>
              </a:rPr>
              <a:t>»</a:t>
            </a:r>
            <a:r>
              <a:rPr lang="de-DE" sz="1400">
                <a:solidFill>
                  <a:schemeClr val="bg2"/>
                </a:solidFill>
              </a:rPr>
              <a:t>Stock charts, especially intraday charts, use truncated axes. It’s a convention. The purpose of these charts is to show the tiniest fluctuations relative to where the price was moments ago, not relative to zero.«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7614A67-CDC4-A84C-B642-B01F9EACAEEC}"/>
              </a:ext>
            </a:extLst>
          </p:cNvPr>
          <p:cNvSpPr txBox="1"/>
          <p:nvPr/>
        </p:nvSpPr>
        <p:spPr>
          <a:xfrm>
            <a:off x="1683629" y="4601285"/>
            <a:ext cx="9268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>
                <a:solidFill>
                  <a:schemeClr val="bg2"/>
                </a:solidFill>
              </a:rPr>
              <a:t>Intraday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4C8F0ED7-E166-B048-9B2A-DF7C39D6B068}"/>
              </a:ext>
            </a:extLst>
          </p:cNvPr>
          <p:cNvSpPr txBox="1"/>
          <p:nvPr/>
        </p:nvSpPr>
        <p:spPr>
          <a:xfrm>
            <a:off x="6533516" y="4667236"/>
            <a:ext cx="1734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>
                <a:solidFill>
                  <a:schemeClr val="bg2"/>
                </a:solidFill>
              </a:rPr>
              <a:t>Maximalzeitraum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61361D3-52A1-B946-BEAC-CBD2404FC25A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https://qz.com/418083/its-ok-not-to-start-your-y-axis-at-zero/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50BDC832-E2B5-F246-B95D-F74E126BDB3A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 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ist </a:t>
            </a:r>
            <a:r>
              <a:rPr lang="de-DE" altLang="de-DE" sz="2000">
                <a:solidFill>
                  <a:srgbClr val="FF0000"/>
                </a:solidFill>
                <a:ea typeface="ＭＳ Ｐゴシック" panose="020B0600070205080204" pitchFamily="34" charset="-128"/>
              </a:rPr>
              <a:t>oft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 OK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F7F5A68-1B5E-97E5-7044-D57FE181F0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4448"/>
          <a:stretch/>
        </p:blipFill>
        <p:spPr>
          <a:xfrm>
            <a:off x="181084" y="1419719"/>
            <a:ext cx="4135460" cy="2805824"/>
          </a:xfrm>
          <a:prstGeom prst="rect">
            <a:avLst/>
          </a:prstGeom>
        </p:spPr>
      </p:pic>
      <p:pic>
        <p:nvPicPr>
          <p:cNvPr id="6" name="Grafik 5" descr="Ein Bild, das Text, Monitor, Bildschirm, Screenshot enthält.&#10;&#10;Automatisch generierte Beschreibung">
            <a:extLst>
              <a:ext uri="{FF2B5EF4-FFF2-40B4-BE49-F238E27FC236}">
                <a16:creationId xmlns:a16="http://schemas.microsoft.com/office/drawing/2014/main" id="{B7C8024A-4B13-44CD-F0C9-DEA1D901D1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71" y="1427293"/>
            <a:ext cx="4494772" cy="279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1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81D6188A-64CA-434A-9352-7031AFAA1346}"/>
              </a:ext>
            </a:extLst>
          </p:cNvPr>
          <p:cNvSpPr txBox="1"/>
          <p:nvPr/>
        </p:nvSpPr>
        <p:spPr>
          <a:xfrm>
            <a:off x="1523729" y="889233"/>
            <a:ext cx="6096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Achtung: Oft macht es SINN, die y-Achse abzuschneiden!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10F8547-91CB-004C-BAD2-4B9176F2C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8502"/>
            <a:ext cx="4450514" cy="2789456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F305F337-7513-5C42-B355-EFB3DAE7E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488" y="1338501"/>
            <a:ext cx="4437785" cy="2751845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81E34AA-0390-144C-8B96-AFD3F109DCDF}"/>
              </a:ext>
            </a:extLst>
          </p:cNvPr>
          <p:cNvSpPr txBox="1"/>
          <p:nvPr/>
        </p:nvSpPr>
        <p:spPr>
          <a:xfrm>
            <a:off x="1406283" y="4967448"/>
            <a:ext cx="6789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>
                <a:solidFill>
                  <a:srgbClr val="FFFF00"/>
                </a:solidFill>
              </a:rPr>
              <a:t>»Truncate the y-axis when small movements are important.«</a:t>
            </a:r>
            <a:endParaRPr lang="de-DE">
              <a:solidFill>
                <a:srgbClr val="FFFF00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7614A67-CDC4-A84C-B642-B01F9EACAEEC}"/>
              </a:ext>
            </a:extLst>
          </p:cNvPr>
          <p:cNvSpPr txBox="1"/>
          <p:nvPr/>
        </p:nvSpPr>
        <p:spPr>
          <a:xfrm>
            <a:off x="702117" y="4207895"/>
            <a:ext cx="27622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>
                <a:solidFill>
                  <a:schemeClr val="bg2"/>
                </a:solidFill>
              </a:rPr>
              <a:t>Aussage: Nichts ist passiert.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4C8F0ED7-E166-B048-9B2A-DF7C39D6B068}"/>
              </a:ext>
            </a:extLst>
          </p:cNvPr>
          <p:cNvSpPr txBox="1"/>
          <p:nvPr/>
        </p:nvSpPr>
        <p:spPr>
          <a:xfrm>
            <a:off x="5375294" y="4127958"/>
            <a:ext cx="3276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>
                <a:solidFill>
                  <a:schemeClr val="bg2"/>
                </a:solidFill>
              </a:rPr>
              <a:t>Aussage: Tiefpunkt Mitte 2009 mit</a:t>
            </a:r>
          </a:p>
          <a:p>
            <a:r>
              <a:rPr lang="de-DE" sz="1600">
                <a:solidFill>
                  <a:schemeClr val="bg2"/>
                </a:solidFill>
              </a:rPr>
              <a:t>0.5 Billionen USD Abschwung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61361D3-52A1-B946-BEAC-CBD2404FC25A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https://qz.com/418083/its-ok-not-to-start-your-y-axis-at-zero/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F254DB8D-EF6C-E24C-A212-A42D2928E35E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 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ist </a:t>
            </a:r>
            <a:r>
              <a:rPr lang="de-DE" altLang="de-DE" sz="2000">
                <a:solidFill>
                  <a:srgbClr val="FF0000"/>
                </a:solidFill>
                <a:ea typeface="ＭＳ Ｐゴシック" panose="020B0600070205080204" pitchFamily="34" charset="-128"/>
              </a:rPr>
              <a:t>oft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 OK</a:t>
            </a:r>
          </a:p>
        </p:txBody>
      </p:sp>
    </p:spTree>
    <p:extLst>
      <p:ext uri="{BB962C8B-B14F-4D97-AF65-F5344CB8AC3E}">
        <p14:creationId xmlns:p14="http://schemas.microsoft.com/office/powerpoint/2010/main" val="3966615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81D6188A-64CA-434A-9352-7031AFAA1346}"/>
              </a:ext>
            </a:extLst>
          </p:cNvPr>
          <p:cNvSpPr txBox="1"/>
          <p:nvPr/>
        </p:nvSpPr>
        <p:spPr>
          <a:xfrm>
            <a:off x="1523729" y="889233"/>
            <a:ext cx="6096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Achtung: Oft macht es SINN, die y-Achse abzuschneiden!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81E34AA-0390-144C-8B96-AFD3F109DCDF}"/>
              </a:ext>
            </a:extLst>
          </p:cNvPr>
          <p:cNvSpPr txBox="1"/>
          <p:nvPr/>
        </p:nvSpPr>
        <p:spPr>
          <a:xfrm>
            <a:off x="1385812" y="5150166"/>
            <a:ext cx="6263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>
                <a:solidFill>
                  <a:srgbClr val="FFFF00"/>
                </a:solidFill>
              </a:rPr>
              <a:t>»Truncate the y-axis when zero values are ridiculous.«</a:t>
            </a:r>
            <a:endParaRPr lang="de-DE">
              <a:solidFill>
                <a:srgbClr val="FFFF00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7614A67-CDC4-A84C-B642-B01F9EACAEEC}"/>
              </a:ext>
            </a:extLst>
          </p:cNvPr>
          <p:cNvSpPr txBox="1"/>
          <p:nvPr/>
        </p:nvSpPr>
        <p:spPr>
          <a:xfrm>
            <a:off x="2699975" y="3940447"/>
            <a:ext cx="36349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>
                <a:solidFill>
                  <a:schemeClr val="bg2"/>
                </a:solidFill>
              </a:rPr>
              <a:t>(100°Fahrenheit = ~37,8°Celsius)</a:t>
            </a:r>
            <a:br>
              <a:rPr lang="de-DE" sz="1600">
                <a:solidFill>
                  <a:schemeClr val="bg2"/>
                </a:solidFill>
              </a:rPr>
            </a:br>
            <a:r>
              <a:rPr lang="de-DE" sz="1600">
                <a:solidFill>
                  <a:schemeClr val="bg2"/>
                </a:solidFill>
              </a:rPr>
              <a:t>(95°Fahrenheit = ~35°Celsius)</a:t>
            </a:r>
          </a:p>
          <a:p>
            <a:r>
              <a:rPr lang="de-DE" sz="1600">
                <a:solidFill>
                  <a:schemeClr val="bg2"/>
                </a:solidFill>
              </a:rPr>
              <a:t>(105°Fahrenheit = ~40,6°Celsius)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61361D3-52A1-B946-BEAC-CBD2404FC25A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https://qz.com/418083/its-ok-not-to-start-your-y-axis-at-zero/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831D33D-74AE-564C-A855-9C0C32C63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027" y="1303217"/>
            <a:ext cx="4188319" cy="25824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2AB4452B-499F-CF4A-8F72-39AC42F8F7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7656" y="1291387"/>
            <a:ext cx="4183336" cy="2582469"/>
          </a:xfrm>
          <a:prstGeom prst="rect">
            <a:avLst/>
          </a:prstGeom>
        </p:spPr>
      </p:pic>
      <p:sp>
        <p:nvSpPr>
          <p:cNvPr id="12" name="Titel 1">
            <a:extLst>
              <a:ext uri="{FF2B5EF4-FFF2-40B4-BE49-F238E27FC236}">
                <a16:creationId xmlns:a16="http://schemas.microsoft.com/office/drawing/2014/main" id="{9284E682-70B9-7A48-AF74-28C23DF57521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 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ist </a:t>
            </a:r>
            <a:r>
              <a:rPr lang="de-DE" altLang="de-DE" sz="2000">
                <a:solidFill>
                  <a:srgbClr val="FF0000"/>
                </a:solidFill>
                <a:ea typeface="ＭＳ Ｐゴシック" panose="020B0600070205080204" pitchFamily="34" charset="-128"/>
              </a:rPr>
              <a:t>oft</a:t>
            </a:r>
            <a:r>
              <a:rPr lang="de-DE" altLang="de-DE">
                <a:solidFill>
                  <a:srgbClr val="FF0000"/>
                </a:solidFill>
                <a:ea typeface="ＭＳ Ｐゴシック" panose="020B0600070205080204" pitchFamily="34" charset="-128"/>
              </a:rPr>
              <a:t> OK</a:t>
            </a:r>
          </a:p>
        </p:txBody>
      </p:sp>
    </p:spTree>
    <p:extLst>
      <p:ext uri="{BB962C8B-B14F-4D97-AF65-F5344CB8AC3E}">
        <p14:creationId xmlns:p14="http://schemas.microsoft.com/office/powerpoint/2010/main" val="236940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>
            <a:extLst>
              <a:ext uri="{FF2B5EF4-FFF2-40B4-BE49-F238E27FC236}">
                <a16:creationId xmlns:a16="http://schemas.microsoft.com/office/drawing/2014/main" id="{392F2A7C-9958-9E46-A776-0A61323D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4" y="2857500"/>
            <a:ext cx="8229600" cy="1143000"/>
          </a:xfrm>
        </p:spPr>
        <p:txBody>
          <a:bodyPr/>
          <a:lstStyle/>
          <a:p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Manipulationsmöglichkeiten</a:t>
            </a:r>
            <a:b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</a:br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(2)</a:t>
            </a:r>
          </a:p>
        </p:txBody>
      </p:sp>
    </p:spTree>
    <p:extLst>
      <p:ext uri="{BB962C8B-B14F-4D97-AF65-F5344CB8AC3E}">
        <p14:creationId xmlns:p14="http://schemas.microsoft.com/office/powerpoint/2010/main" val="1954480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A9D73C6D-05C1-364D-AEE5-1B7066560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4195"/>
            <a:ext cx="9144000" cy="5209609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9542BD3B-4093-6B4C-A902-8058C48DCFD6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FF08E714-8D58-774A-9D61-82150B970C6E}"/>
              </a:ext>
            </a:extLst>
          </p:cNvPr>
          <p:cNvSpPr txBox="1">
            <a:spLocks/>
          </p:cNvSpPr>
          <p:nvPr/>
        </p:nvSpPr>
        <p:spPr bwMode="auto">
          <a:xfrm>
            <a:off x="457200" y="6148552"/>
            <a:ext cx="8229600" cy="70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>
                <a:highlight>
                  <a:srgbClr val="FFFF00"/>
                </a:highlight>
              </a:rPr>
              <a:t>Was läuft hier falsch?</a:t>
            </a:r>
          </a:p>
        </p:txBody>
      </p:sp>
    </p:spTree>
    <p:extLst>
      <p:ext uri="{BB962C8B-B14F-4D97-AF65-F5344CB8AC3E}">
        <p14:creationId xmlns:p14="http://schemas.microsoft.com/office/powerpoint/2010/main" val="983599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A9D73C6D-05C1-364D-AEE5-1B7066560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9297"/>
            <a:ext cx="5582025" cy="3180246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1990F880-55D1-DC45-8947-D58D579A2E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230" y="2936752"/>
            <a:ext cx="5596897" cy="3180246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A1074AA7-6CBA-6646-A3BC-6CB5C30B2C77}"/>
              </a:ext>
            </a:extLst>
          </p:cNvPr>
          <p:cNvSpPr/>
          <p:nvPr/>
        </p:nvSpPr>
        <p:spPr>
          <a:xfrm>
            <a:off x="0" y="-2361"/>
            <a:ext cx="90349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E045B3A6-EFD2-0C48-9E7F-04059FD59B7B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dirty="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2) y-Achse nach oben aufblähen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FFEB848C-3AD2-5E41-9805-979B45C34849}"/>
              </a:ext>
            </a:extLst>
          </p:cNvPr>
          <p:cNvSpPr txBox="1"/>
          <p:nvPr/>
        </p:nvSpPr>
        <p:spPr>
          <a:xfrm>
            <a:off x="151002" y="3989543"/>
            <a:ext cx="19415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>
                <a:solidFill>
                  <a:schemeClr val="bg2"/>
                </a:solidFill>
              </a:rPr>
              <a:t>y-Achse unsinnig</a:t>
            </a:r>
          </a:p>
          <a:p>
            <a:pPr algn="ctr"/>
            <a:r>
              <a:rPr lang="de-DE" dirty="0">
                <a:solidFill>
                  <a:schemeClr val="bg2"/>
                </a:solidFill>
              </a:rPr>
              <a:t>verzerrt</a:t>
            </a:r>
          </a:p>
        </p:txBody>
      </p:sp>
    </p:spTree>
    <p:extLst>
      <p:ext uri="{BB962C8B-B14F-4D97-AF65-F5344CB8AC3E}">
        <p14:creationId xmlns:p14="http://schemas.microsoft.com/office/powerpoint/2010/main" val="3986242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>
            <a:extLst>
              <a:ext uri="{FF2B5EF4-FFF2-40B4-BE49-F238E27FC236}">
                <a16:creationId xmlns:a16="http://schemas.microsoft.com/office/drawing/2014/main" id="{392F2A7C-9958-9E46-A776-0A61323D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4" y="2857500"/>
            <a:ext cx="8229600" cy="1143000"/>
          </a:xfrm>
        </p:spPr>
        <p:txBody>
          <a:bodyPr/>
          <a:lstStyle/>
          <a:p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Manipulationsmöglichkeiten</a:t>
            </a:r>
            <a:b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</a:br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(3)</a:t>
            </a:r>
          </a:p>
        </p:txBody>
      </p:sp>
    </p:spTree>
    <p:extLst>
      <p:ext uri="{BB962C8B-B14F-4D97-AF65-F5344CB8AC3E}">
        <p14:creationId xmlns:p14="http://schemas.microsoft.com/office/powerpoint/2010/main" val="37463952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434BB93-AF88-B54F-B447-D1996331E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50" y="223341"/>
            <a:ext cx="7161538" cy="5632175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6639E4CA-DD5B-914F-9D0B-F402CF9508A9}"/>
              </a:ext>
            </a:extLst>
          </p:cNvPr>
          <p:cNvSpPr/>
          <p:nvPr/>
        </p:nvSpPr>
        <p:spPr>
          <a:xfrm>
            <a:off x="-62917" y="-5365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7C5D9334-AFC2-A240-8756-E6746CEE6865}"/>
              </a:ext>
            </a:extLst>
          </p:cNvPr>
          <p:cNvSpPr txBox="1">
            <a:spLocks/>
          </p:cNvSpPr>
          <p:nvPr/>
        </p:nvSpPr>
        <p:spPr bwMode="auto">
          <a:xfrm>
            <a:off x="457200" y="6148552"/>
            <a:ext cx="8229600" cy="70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>
                <a:highlight>
                  <a:srgbClr val="FFFF00"/>
                </a:highlight>
              </a:rPr>
              <a:t>Was läuft hier falsch?</a:t>
            </a:r>
          </a:p>
        </p:txBody>
      </p:sp>
    </p:spTree>
    <p:extLst>
      <p:ext uri="{BB962C8B-B14F-4D97-AF65-F5344CB8AC3E}">
        <p14:creationId xmlns:p14="http://schemas.microsoft.com/office/powerpoint/2010/main" val="1235486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434BB93-AF88-B54F-B447-D1996331E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" y="811918"/>
            <a:ext cx="3684115" cy="2897364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6639E4CA-DD5B-914F-9D0B-F402CF9508A9}"/>
              </a:ext>
            </a:extLst>
          </p:cNvPr>
          <p:cNvSpPr/>
          <p:nvPr/>
        </p:nvSpPr>
        <p:spPr>
          <a:xfrm>
            <a:off x="-62917" y="-5365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6A600725-01DB-2E4D-B38E-3C4A531FC7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292" y="2260600"/>
            <a:ext cx="6184900" cy="4597400"/>
          </a:xfrm>
          <a:prstGeom prst="rect">
            <a:avLst/>
          </a:prstGeom>
        </p:spPr>
      </p:pic>
      <p:sp>
        <p:nvSpPr>
          <p:cNvPr id="5" name="Rahmen 4">
            <a:extLst>
              <a:ext uri="{FF2B5EF4-FFF2-40B4-BE49-F238E27FC236}">
                <a16:creationId xmlns:a16="http://schemas.microsoft.com/office/drawing/2014/main" id="{DD018144-D978-0D42-B8BA-4FC7610F7522}"/>
              </a:ext>
            </a:extLst>
          </p:cNvPr>
          <p:cNvSpPr/>
          <p:nvPr/>
        </p:nvSpPr>
        <p:spPr>
          <a:xfrm>
            <a:off x="8028264" y="4941116"/>
            <a:ext cx="1115736" cy="1409350"/>
          </a:xfrm>
          <a:prstGeom prst="frame">
            <a:avLst>
              <a:gd name="adj1" fmla="val 4981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Rahmen 5">
            <a:extLst>
              <a:ext uri="{FF2B5EF4-FFF2-40B4-BE49-F238E27FC236}">
                <a16:creationId xmlns:a16="http://schemas.microsoft.com/office/drawing/2014/main" id="{CF0AEA88-E07D-7B43-A7DD-D785351FC166}"/>
              </a:ext>
            </a:extLst>
          </p:cNvPr>
          <p:cNvSpPr/>
          <p:nvPr/>
        </p:nvSpPr>
        <p:spPr>
          <a:xfrm>
            <a:off x="340911" y="992648"/>
            <a:ext cx="3358634" cy="2716634"/>
          </a:xfrm>
          <a:prstGeom prst="frame">
            <a:avLst>
              <a:gd name="adj1" fmla="val 4981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8" name="Gerade Verbindung 7">
            <a:extLst>
              <a:ext uri="{FF2B5EF4-FFF2-40B4-BE49-F238E27FC236}">
                <a16:creationId xmlns:a16="http://schemas.microsoft.com/office/drawing/2014/main" id="{C84EB0C9-F9F4-0B45-98EB-E16545AFEE28}"/>
              </a:ext>
            </a:extLst>
          </p:cNvPr>
          <p:cNvCxnSpPr/>
          <p:nvPr/>
        </p:nvCxnSpPr>
        <p:spPr>
          <a:xfrm>
            <a:off x="3699545" y="2474752"/>
            <a:ext cx="4328719" cy="2466364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9" name="Titel 1">
            <a:extLst>
              <a:ext uri="{FF2B5EF4-FFF2-40B4-BE49-F238E27FC236}">
                <a16:creationId xmlns:a16="http://schemas.microsoft.com/office/drawing/2014/main" id="{AB958CC7-B338-F84D-BEF0-BE9AC5B40ED3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</p:spTree>
    <p:extLst>
      <p:ext uri="{BB962C8B-B14F-4D97-AF65-F5344CB8AC3E}">
        <p14:creationId xmlns:p14="http://schemas.microsoft.com/office/powerpoint/2010/main" val="23871767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3859574-53D5-7C46-8FA4-1E751812F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9" y="1019960"/>
            <a:ext cx="9042821" cy="5330505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05837FD-80F0-A140-9F25-D54FCF4FB4EE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https://www.mediamatters.org/fox-news/updated-worst-chart-ive-seen-all-day</a:t>
            </a:r>
            <a:endParaRPr lang="de-DE" sz="1400">
              <a:solidFill>
                <a:schemeClr val="bg2"/>
              </a:solidFill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01B79B78-0561-8D4B-A996-18027C95BE74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</p:spTree>
    <p:extLst>
      <p:ext uri="{BB962C8B-B14F-4D97-AF65-F5344CB8AC3E}">
        <p14:creationId xmlns:p14="http://schemas.microsoft.com/office/powerpoint/2010/main" val="23826970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3859574-53D5-7C46-8FA4-1E751812F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1814"/>
            <a:ext cx="5377088" cy="3169652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4487ED82-8D43-704E-B73F-42CFC439916E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https://www.mediamatters.org/fox-news/updated-worst-chart-ive-seen-all-day</a:t>
            </a:r>
            <a:endParaRPr lang="de-DE" sz="14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AEB26A8D-EB3C-344C-93DE-FA8169810A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862" y="2483141"/>
            <a:ext cx="7207138" cy="4374859"/>
          </a:xfrm>
          <a:prstGeom prst="rect">
            <a:avLst/>
          </a:prstGeom>
        </p:spPr>
      </p:pic>
      <p:sp>
        <p:nvSpPr>
          <p:cNvPr id="10" name="Ring 9">
            <a:extLst>
              <a:ext uri="{FF2B5EF4-FFF2-40B4-BE49-F238E27FC236}">
                <a16:creationId xmlns:a16="http://schemas.microsoft.com/office/drawing/2014/main" id="{BC068091-3CC4-4545-940A-68B184E95A47}"/>
              </a:ext>
            </a:extLst>
          </p:cNvPr>
          <p:cNvSpPr/>
          <p:nvPr/>
        </p:nvSpPr>
        <p:spPr>
          <a:xfrm>
            <a:off x="2539766" y="5805181"/>
            <a:ext cx="444617" cy="444617"/>
          </a:xfrm>
          <a:prstGeom prst="donu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1" name="Ring 10">
            <a:extLst>
              <a:ext uri="{FF2B5EF4-FFF2-40B4-BE49-F238E27FC236}">
                <a16:creationId xmlns:a16="http://schemas.microsoft.com/office/drawing/2014/main" id="{8C0C8966-9929-B94F-964A-BD322EA3DA4A}"/>
              </a:ext>
            </a:extLst>
          </p:cNvPr>
          <p:cNvSpPr/>
          <p:nvPr/>
        </p:nvSpPr>
        <p:spPr>
          <a:xfrm>
            <a:off x="3902977" y="5229148"/>
            <a:ext cx="444617" cy="444617"/>
          </a:xfrm>
          <a:prstGeom prst="don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2" name="Ring 11">
            <a:extLst>
              <a:ext uri="{FF2B5EF4-FFF2-40B4-BE49-F238E27FC236}">
                <a16:creationId xmlns:a16="http://schemas.microsoft.com/office/drawing/2014/main" id="{F726CCC6-551D-CF4C-817E-A560E08C7756}"/>
              </a:ext>
            </a:extLst>
          </p:cNvPr>
          <p:cNvSpPr/>
          <p:nvPr/>
        </p:nvSpPr>
        <p:spPr>
          <a:xfrm>
            <a:off x="5452846" y="3755492"/>
            <a:ext cx="444617" cy="444617"/>
          </a:xfrm>
          <a:prstGeom prst="donu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3" name="Ring 12">
            <a:extLst>
              <a:ext uri="{FF2B5EF4-FFF2-40B4-BE49-F238E27FC236}">
                <a16:creationId xmlns:a16="http://schemas.microsoft.com/office/drawing/2014/main" id="{E2D7753D-F8DB-2741-8A34-AB732C4C3264}"/>
              </a:ext>
            </a:extLst>
          </p:cNvPr>
          <p:cNvSpPr/>
          <p:nvPr/>
        </p:nvSpPr>
        <p:spPr>
          <a:xfrm>
            <a:off x="8319787" y="3129124"/>
            <a:ext cx="444617" cy="444617"/>
          </a:xfrm>
          <a:prstGeom prst="don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4" name="Ring 13">
            <a:extLst>
              <a:ext uri="{FF2B5EF4-FFF2-40B4-BE49-F238E27FC236}">
                <a16:creationId xmlns:a16="http://schemas.microsoft.com/office/drawing/2014/main" id="{096E2F18-22A6-6547-BE73-9ED26C181FC3}"/>
              </a:ext>
            </a:extLst>
          </p:cNvPr>
          <p:cNvSpPr/>
          <p:nvPr/>
        </p:nvSpPr>
        <p:spPr>
          <a:xfrm>
            <a:off x="4374602" y="1468763"/>
            <a:ext cx="444617" cy="444617"/>
          </a:xfrm>
          <a:prstGeom prst="don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5" name="Ring 14">
            <a:extLst>
              <a:ext uri="{FF2B5EF4-FFF2-40B4-BE49-F238E27FC236}">
                <a16:creationId xmlns:a16="http://schemas.microsoft.com/office/drawing/2014/main" id="{DED12284-FD3A-4D4B-AE37-BE216ABBAC17}"/>
              </a:ext>
            </a:extLst>
          </p:cNvPr>
          <p:cNvSpPr/>
          <p:nvPr/>
        </p:nvSpPr>
        <p:spPr>
          <a:xfrm>
            <a:off x="3214127" y="1760993"/>
            <a:ext cx="444617" cy="444617"/>
          </a:xfrm>
          <a:prstGeom prst="donu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6" name="Ring 15">
            <a:extLst>
              <a:ext uri="{FF2B5EF4-FFF2-40B4-BE49-F238E27FC236}">
                <a16:creationId xmlns:a16="http://schemas.microsoft.com/office/drawing/2014/main" id="{450CFE14-FC4B-1B4E-9CF5-1B4ABFD19F5F}"/>
              </a:ext>
            </a:extLst>
          </p:cNvPr>
          <p:cNvSpPr/>
          <p:nvPr/>
        </p:nvSpPr>
        <p:spPr>
          <a:xfrm>
            <a:off x="1663963" y="2231776"/>
            <a:ext cx="444617" cy="444617"/>
          </a:xfrm>
          <a:prstGeom prst="don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7" name="Ring 16">
            <a:extLst>
              <a:ext uri="{FF2B5EF4-FFF2-40B4-BE49-F238E27FC236}">
                <a16:creationId xmlns:a16="http://schemas.microsoft.com/office/drawing/2014/main" id="{09A38CAC-3686-744A-BC1C-3262194BD56A}"/>
              </a:ext>
            </a:extLst>
          </p:cNvPr>
          <p:cNvSpPr/>
          <p:nvPr/>
        </p:nvSpPr>
        <p:spPr>
          <a:xfrm>
            <a:off x="514373" y="2556640"/>
            <a:ext cx="444617" cy="444617"/>
          </a:xfrm>
          <a:prstGeom prst="donu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8" name="Titel 1">
            <a:extLst>
              <a:ext uri="{FF2B5EF4-FFF2-40B4-BE49-F238E27FC236}">
                <a16:creationId xmlns:a16="http://schemas.microsoft.com/office/drawing/2014/main" id="{5DC128EE-22E9-3D45-B931-4DA5BFB05690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</p:spTree>
    <p:extLst>
      <p:ext uri="{BB962C8B-B14F-4D97-AF65-F5344CB8AC3E}">
        <p14:creationId xmlns:p14="http://schemas.microsoft.com/office/powerpoint/2010/main" val="34383445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97CEF88-891C-9443-BC20-5F2A2854C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62" y="1417638"/>
            <a:ext cx="8910875" cy="5290832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7E4609B3-F957-DC42-BF78-DA992A229785}"/>
              </a:ext>
            </a:extLst>
          </p:cNvPr>
          <p:cNvSpPr txBox="1"/>
          <p:nvPr/>
        </p:nvSpPr>
        <p:spPr>
          <a:xfrm>
            <a:off x="0" y="1048306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(20.02.2012)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D9A32636-DE26-DA48-8B84-C14948CC6815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https://www.mediamatters.org/fox-friends/history-dishonest-fox-charts</a:t>
            </a:r>
            <a:endParaRPr lang="de-DE" sz="1400">
              <a:solidFill>
                <a:schemeClr val="bg2"/>
              </a:solidFill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D49A1313-1A96-2C46-A20A-803D46D1113A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</p:spTree>
    <p:extLst>
      <p:ext uri="{BB962C8B-B14F-4D97-AF65-F5344CB8AC3E}">
        <p14:creationId xmlns:p14="http://schemas.microsoft.com/office/powerpoint/2010/main" val="26722671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F97CEF88-891C-9443-BC20-5F2A2854C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63" y="1417638"/>
            <a:ext cx="3708818" cy="2202111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7E4609B3-F957-DC42-BF78-DA992A229785}"/>
              </a:ext>
            </a:extLst>
          </p:cNvPr>
          <p:cNvSpPr txBox="1"/>
          <p:nvPr/>
        </p:nvSpPr>
        <p:spPr>
          <a:xfrm>
            <a:off x="0" y="1048306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(20.02.2012)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D9A32636-DE26-DA48-8B84-C14948CC6815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https://www.mediamatters.org/fox-friends/history-dishonest-fox-charts</a:t>
            </a:r>
            <a:endParaRPr lang="de-DE" sz="14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6E3D103-E1D8-4F4D-B2F2-10207B6A75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967" y="2038525"/>
            <a:ext cx="5767033" cy="4819475"/>
          </a:xfrm>
          <a:prstGeom prst="rect">
            <a:avLst/>
          </a:prstGeom>
        </p:spPr>
      </p:pic>
      <p:sp>
        <p:nvSpPr>
          <p:cNvPr id="6" name="Rahmen 5">
            <a:extLst>
              <a:ext uri="{FF2B5EF4-FFF2-40B4-BE49-F238E27FC236}">
                <a16:creationId xmlns:a16="http://schemas.microsoft.com/office/drawing/2014/main" id="{75DE70B2-D0E7-8642-8998-D0B5111A7DE4}"/>
              </a:ext>
            </a:extLst>
          </p:cNvPr>
          <p:cNvSpPr/>
          <p:nvPr/>
        </p:nvSpPr>
        <p:spPr>
          <a:xfrm>
            <a:off x="545284" y="1677746"/>
            <a:ext cx="3070371" cy="1359017"/>
          </a:xfrm>
          <a:prstGeom prst="frame">
            <a:avLst>
              <a:gd name="adj1" fmla="val 509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8" name="Gerade Verbindung 7">
            <a:extLst>
              <a:ext uri="{FF2B5EF4-FFF2-40B4-BE49-F238E27FC236}">
                <a16:creationId xmlns:a16="http://schemas.microsoft.com/office/drawing/2014/main" id="{9AD88916-ACD8-D94A-8B32-AC9CDEE51DBF}"/>
              </a:ext>
            </a:extLst>
          </p:cNvPr>
          <p:cNvCxnSpPr/>
          <p:nvPr/>
        </p:nvCxnSpPr>
        <p:spPr>
          <a:xfrm>
            <a:off x="3573710" y="1929468"/>
            <a:ext cx="4135773" cy="184557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el 1">
            <a:extLst>
              <a:ext uri="{FF2B5EF4-FFF2-40B4-BE49-F238E27FC236}">
                <a16:creationId xmlns:a16="http://schemas.microsoft.com/office/drawing/2014/main" id="{79577CCC-9D86-AD4E-8370-DAF809411E59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</p:spTree>
    <p:extLst>
      <p:ext uri="{BB962C8B-B14F-4D97-AF65-F5344CB8AC3E}">
        <p14:creationId xmlns:p14="http://schemas.microsoft.com/office/powerpoint/2010/main" val="2571458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D9A32636-DE26-DA48-8B84-C14948CC6815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400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79577CCC-9D86-AD4E-8370-DAF809411E59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24F8701-26C2-482C-80BA-215DC444DA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459" y="1010275"/>
            <a:ext cx="8525938" cy="530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004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>
            <a:extLst>
              <a:ext uri="{FF2B5EF4-FFF2-40B4-BE49-F238E27FC236}">
                <a16:creationId xmlns:a16="http://schemas.microsoft.com/office/drawing/2014/main" id="{C6774E3F-A551-D5BE-8F2C-95D98FE0A7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1765" y="2460442"/>
            <a:ext cx="6740167" cy="412292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3F94FF3E-3E63-630D-13EE-E52DF8821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67" y="1004852"/>
            <a:ext cx="3574795" cy="2224909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D9A32636-DE26-DA48-8B84-C14948CC6815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400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79577CCC-9D86-AD4E-8370-DAF809411E59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3) »Cherry Picking« </a:t>
            </a:r>
            <a:r>
              <a:rPr lang="de-DE" altLang="de-DE" sz="32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(x-Achse manipulieren)</a:t>
            </a:r>
          </a:p>
        </p:txBody>
      </p:sp>
      <p:sp>
        <p:nvSpPr>
          <p:cNvPr id="3" name="Rahmen 2">
            <a:extLst>
              <a:ext uri="{FF2B5EF4-FFF2-40B4-BE49-F238E27FC236}">
                <a16:creationId xmlns:a16="http://schemas.microsoft.com/office/drawing/2014/main" id="{36E2D709-A9EC-E14A-8F88-E61E00801F11}"/>
              </a:ext>
            </a:extLst>
          </p:cNvPr>
          <p:cNvSpPr/>
          <p:nvPr/>
        </p:nvSpPr>
        <p:spPr>
          <a:xfrm>
            <a:off x="8565931" y="5939116"/>
            <a:ext cx="594847" cy="534659"/>
          </a:xfrm>
          <a:prstGeom prst="frame">
            <a:avLst/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8" name="Rahmen 7">
            <a:extLst>
              <a:ext uri="{FF2B5EF4-FFF2-40B4-BE49-F238E27FC236}">
                <a16:creationId xmlns:a16="http://schemas.microsoft.com/office/drawing/2014/main" id="{F139668A-9E11-D74D-9454-C0FDA600CBCC}"/>
              </a:ext>
            </a:extLst>
          </p:cNvPr>
          <p:cNvSpPr/>
          <p:nvPr/>
        </p:nvSpPr>
        <p:spPr>
          <a:xfrm>
            <a:off x="220717" y="1579765"/>
            <a:ext cx="3463996" cy="1649996"/>
          </a:xfrm>
          <a:prstGeom prst="frame">
            <a:avLst>
              <a:gd name="adj1" fmla="val 5890"/>
            </a:avLst>
          </a:prstGeom>
          <a:solidFill>
            <a:srgbClr val="FF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id="{6BDD322E-2451-664E-95BA-AC184353E17A}"/>
              </a:ext>
            </a:extLst>
          </p:cNvPr>
          <p:cNvCxnSpPr>
            <a:cxnSpLocks/>
          </p:cNvCxnSpPr>
          <p:nvPr/>
        </p:nvCxnSpPr>
        <p:spPr>
          <a:xfrm>
            <a:off x="3582646" y="2558642"/>
            <a:ext cx="5083182" cy="346378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7442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>
            <a:extLst>
              <a:ext uri="{FF2B5EF4-FFF2-40B4-BE49-F238E27FC236}">
                <a16:creationId xmlns:a16="http://schemas.microsoft.com/office/drawing/2014/main" id="{392F2A7C-9958-9E46-A776-0A61323D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4" y="2857500"/>
            <a:ext cx="8229600" cy="1143000"/>
          </a:xfrm>
        </p:spPr>
        <p:txBody>
          <a:bodyPr/>
          <a:lstStyle/>
          <a:p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Manipulationsmöglichkeiten</a:t>
            </a:r>
            <a:b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</a:br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(4)</a:t>
            </a:r>
          </a:p>
        </p:txBody>
      </p:sp>
    </p:spTree>
    <p:extLst>
      <p:ext uri="{BB962C8B-B14F-4D97-AF65-F5344CB8AC3E}">
        <p14:creationId xmlns:p14="http://schemas.microsoft.com/office/powerpoint/2010/main" val="26552361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3F40DD9E-6177-1247-B7DA-F4C14147CC91}"/>
              </a:ext>
            </a:extLst>
          </p:cNvPr>
          <p:cNvSpPr txBox="1">
            <a:spLocks/>
          </p:cNvSpPr>
          <p:nvPr/>
        </p:nvSpPr>
        <p:spPr bwMode="auto">
          <a:xfrm>
            <a:off x="457200" y="6148552"/>
            <a:ext cx="8229600" cy="70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>
                <a:highlight>
                  <a:srgbClr val="FFFF00"/>
                </a:highlight>
              </a:rPr>
              <a:t>Was läuft hier falsch?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7EE835C6-873F-0E4E-92C7-12EE5FF61303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https://www.consultantsmind.com/2017/04/10/bad-charts/</a:t>
            </a:r>
            <a:endParaRPr lang="de-DE" sz="14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F08572B4-D1BC-5842-8299-A8B2A11DE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21" y="1416340"/>
            <a:ext cx="8948757" cy="417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3450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DE4626CE-EF1C-0349-AB0D-2F30C20FCC41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4) Keine ordentlichen Achsbeschriftungen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DE92E09-2F81-0C41-B56E-F50BC15AC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21" y="1416340"/>
            <a:ext cx="8948757" cy="4179115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F249F87A-1BF4-C743-85B5-F42EB7789FFD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https://www.consultantsmind.com/2017/04/10/bad-charts/</a:t>
            </a:r>
            <a:endParaRPr lang="de-DE" sz="140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609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DE4626CE-EF1C-0349-AB0D-2F30C20FCC41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4) Keine ordentlichen Achsbeschriftungen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F249F87A-1BF4-C743-85B5-F42EB7789FFD}"/>
              </a:ext>
            </a:extLst>
          </p:cNvPr>
          <p:cNvSpPr/>
          <p:nvPr/>
        </p:nvSpPr>
        <p:spPr>
          <a:xfrm>
            <a:off x="0" y="0"/>
            <a:ext cx="86658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https://www.consultantsmind.com/2017/04/10/bad-charts/</a:t>
            </a:r>
            <a:endParaRPr lang="de-DE" sz="1400">
              <a:solidFill>
                <a:schemeClr val="bg2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32BF223D-E7C9-C54D-A9D2-346E313E0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9" y="1003299"/>
            <a:ext cx="7997679" cy="5041441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519F2B9B-38E1-6747-B06F-490F404935B4}"/>
              </a:ext>
            </a:extLst>
          </p:cNvPr>
          <p:cNvSpPr txBox="1"/>
          <p:nvPr/>
        </p:nvSpPr>
        <p:spPr>
          <a:xfrm>
            <a:off x="324199" y="6054076"/>
            <a:ext cx="6660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>
                <a:solidFill>
                  <a:schemeClr val="bg2"/>
                </a:solidFill>
              </a:rPr>
              <a:t>y-Achse: Beschriftung kaum lesbar</a:t>
            </a:r>
          </a:p>
        </p:txBody>
      </p:sp>
    </p:spTree>
    <p:extLst>
      <p:ext uri="{BB962C8B-B14F-4D97-AF65-F5344CB8AC3E}">
        <p14:creationId xmlns:p14="http://schemas.microsoft.com/office/powerpoint/2010/main" val="21673182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>
            <a:extLst>
              <a:ext uri="{FF2B5EF4-FFF2-40B4-BE49-F238E27FC236}">
                <a16:creationId xmlns:a16="http://schemas.microsoft.com/office/drawing/2014/main" id="{392F2A7C-9958-9E46-A776-0A61323D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4" y="2857500"/>
            <a:ext cx="8229600" cy="1143000"/>
          </a:xfrm>
        </p:spPr>
        <p:txBody>
          <a:bodyPr/>
          <a:lstStyle/>
          <a:p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Manipulationsmöglichkeiten</a:t>
            </a:r>
            <a:b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</a:br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(5)</a:t>
            </a:r>
          </a:p>
        </p:txBody>
      </p:sp>
    </p:spTree>
    <p:extLst>
      <p:ext uri="{BB962C8B-B14F-4D97-AF65-F5344CB8AC3E}">
        <p14:creationId xmlns:p14="http://schemas.microsoft.com/office/powerpoint/2010/main" val="36034556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5F6807B9-0F50-9748-B2CA-FED31BEEC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0689" y="365672"/>
            <a:ext cx="5355021" cy="5640622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FE4C81B3-8B32-6F44-9FB5-2DE8055AE072}"/>
              </a:ext>
            </a:extLst>
          </p:cNvPr>
          <p:cNvSpPr/>
          <p:nvPr/>
        </p:nvSpPr>
        <p:spPr>
          <a:xfrm rot="16200000">
            <a:off x="-3066218" y="3484005"/>
            <a:ext cx="64402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https://www.statisticshowto.datasciencecentral.com/misleading-graphs/</a:t>
            </a:r>
            <a:endParaRPr lang="de-DE" sz="1400">
              <a:solidFill>
                <a:schemeClr val="bg2"/>
              </a:solidFill>
            </a:endParaRP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22C8E5AB-4CA1-904E-BDDD-A23881FD5D89}"/>
              </a:ext>
            </a:extLst>
          </p:cNvPr>
          <p:cNvSpPr txBox="1">
            <a:spLocks/>
          </p:cNvSpPr>
          <p:nvPr/>
        </p:nvSpPr>
        <p:spPr bwMode="auto">
          <a:xfrm>
            <a:off x="457200" y="6148552"/>
            <a:ext cx="8229600" cy="70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>
                <a:highlight>
                  <a:srgbClr val="FFFF00"/>
                </a:highlight>
              </a:rPr>
              <a:t>Was läuft hier falsch?</a:t>
            </a:r>
          </a:p>
        </p:txBody>
      </p:sp>
    </p:spTree>
    <p:extLst>
      <p:ext uri="{BB962C8B-B14F-4D97-AF65-F5344CB8AC3E}">
        <p14:creationId xmlns:p14="http://schemas.microsoft.com/office/powerpoint/2010/main" val="28897072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0B25A053-4075-5E4D-B854-6015CC4AA9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499" y="1217378"/>
            <a:ext cx="5355021" cy="5640622"/>
          </a:xfrm>
          <a:prstGeom prst="rect">
            <a:avLst/>
          </a:prstGeom>
        </p:spPr>
      </p:pic>
      <p:sp>
        <p:nvSpPr>
          <p:cNvPr id="4" name="Rahmen 3">
            <a:extLst>
              <a:ext uri="{FF2B5EF4-FFF2-40B4-BE49-F238E27FC236}">
                <a16:creationId xmlns:a16="http://schemas.microsoft.com/office/drawing/2014/main" id="{88D5D9C6-E261-5D4F-8562-54B98F6FCA44}"/>
              </a:ext>
            </a:extLst>
          </p:cNvPr>
          <p:cNvSpPr/>
          <p:nvPr/>
        </p:nvSpPr>
        <p:spPr>
          <a:xfrm>
            <a:off x="2995448" y="1704111"/>
            <a:ext cx="2343808" cy="1249473"/>
          </a:xfrm>
          <a:prstGeom prst="frame">
            <a:avLst>
              <a:gd name="adj1" fmla="val 742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Rahmen 5">
            <a:extLst>
              <a:ext uri="{FF2B5EF4-FFF2-40B4-BE49-F238E27FC236}">
                <a16:creationId xmlns:a16="http://schemas.microsoft.com/office/drawing/2014/main" id="{FA878465-4769-7C46-BC82-B4B51001035D}"/>
              </a:ext>
            </a:extLst>
          </p:cNvPr>
          <p:cNvSpPr/>
          <p:nvPr/>
        </p:nvSpPr>
        <p:spPr>
          <a:xfrm rot="20905592">
            <a:off x="832489" y="4267712"/>
            <a:ext cx="1573280" cy="540594"/>
          </a:xfrm>
          <a:prstGeom prst="frame">
            <a:avLst>
              <a:gd name="adj1" fmla="val 1691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20495015-D64D-7845-A90A-A3DDA035F88B}"/>
              </a:ext>
            </a:extLst>
          </p:cNvPr>
          <p:cNvCxnSpPr/>
          <p:nvPr/>
        </p:nvCxnSpPr>
        <p:spPr>
          <a:xfrm flipH="1">
            <a:off x="2070538" y="2711669"/>
            <a:ext cx="924910" cy="13449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el 1">
            <a:extLst>
              <a:ext uri="{FF2B5EF4-FFF2-40B4-BE49-F238E27FC236}">
                <a16:creationId xmlns:a16="http://schemas.microsoft.com/office/drawing/2014/main" id="{A2AC1750-C268-CF48-85DE-15DFF2691CE5}"/>
              </a:ext>
            </a:extLst>
          </p:cNvPr>
          <p:cNvSpPr txBox="1">
            <a:spLocks/>
          </p:cNvSpPr>
          <p:nvPr/>
        </p:nvSpPr>
        <p:spPr bwMode="auto">
          <a:xfrm>
            <a:off x="5406368" y="1477597"/>
            <a:ext cx="3862552" cy="17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sz="2800">
                <a:solidFill>
                  <a:schemeClr val="bg1">
                    <a:lumMod val="75000"/>
                  </a:schemeClr>
                </a:solidFill>
              </a:rPr>
              <a:t>5.2% aller Kinder</a:t>
            </a:r>
          </a:p>
          <a:p>
            <a:r>
              <a:rPr lang="de-DE" sz="2800">
                <a:solidFill>
                  <a:schemeClr val="bg1">
                    <a:lumMod val="75000"/>
                  </a:schemeClr>
                </a:solidFill>
              </a:rPr>
              <a:t>kommen wegen einer Rückenverletzung</a:t>
            </a:r>
          </a:p>
          <a:p>
            <a:r>
              <a:rPr lang="de-DE" sz="2800">
                <a:solidFill>
                  <a:schemeClr val="bg1">
                    <a:lumMod val="75000"/>
                  </a:schemeClr>
                </a:solidFill>
              </a:rPr>
              <a:t>ins Krankenhaus?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E2826EB-35FF-7B43-AA4A-696009044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10269485-9ACB-F842-9517-4EECC2484DED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5) Irreführende Überschriften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F7672E5D-9F3B-1F42-9A24-A312EB485F57}"/>
              </a:ext>
            </a:extLst>
          </p:cNvPr>
          <p:cNvSpPr/>
          <p:nvPr/>
        </p:nvSpPr>
        <p:spPr>
          <a:xfrm rot="16200000">
            <a:off x="-2958497" y="3507652"/>
            <a:ext cx="64402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https://www.statisticshowto.datasciencecentral.com/misleading-graphs/</a:t>
            </a:r>
            <a:endParaRPr lang="de-DE" sz="140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2998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0B25A053-4075-5E4D-B854-6015CC4AA9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94" y="1125099"/>
            <a:ext cx="5355021" cy="5640622"/>
          </a:xfrm>
          <a:prstGeom prst="rect">
            <a:avLst/>
          </a:prstGeom>
        </p:spPr>
      </p:pic>
      <p:sp>
        <p:nvSpPr>
          <p:cNvPr id="4" name="Rahmen 3">
            <a:extLst>
              <a:ext uri="{FF2B5EF4-FFF2-40B4-BE49-F238E27FC236}">
                <a16:creationId xmlns:a16="http://schemas.microsoft.com/office/drawing/2014/main" id="{88D5D9C6-E261-5D4F-8562-54B98F6FCA44}"/>
              </a:ext>
            </a:extLst>
          </p:cNvPr>
          <p:cNvSpPr/>
          <p:nvPr/>
        </p:nvSpPr>
        <p:spPr>
          <a:xfrm>
            <a:off x="2995448" y="2788216"/>
            <a:ext cx="2343808" cy="1249473"/>
          </a:xfrm>
          <a:prstGeom prst="frame">
            <a:avLst>
              <a:gd name="adj1" fmla="val 742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Rahmen 5">
            <a:extLst>
              <a:ext uri="{FF2B5EF4-FFF2-40B4-BE49-F238E27FC236}">
                <a16:creationId xmlns:a16="http://schemas.microsoft.com/office/drawing/2014/main" id="{FA878465-4769-7C46-BC82-B4B51001035D}"/>
              </a:ext>
            </a:extLst>
          </p:cNvPr>
          <p:cNvSpPr/>
          <p:nvPr/>
        </p:nvSpPr>
        <p:spPr>
          <a:xfrm rot="20905592">
            <a:off x="689876" y="4208989"/>
            <a:ext cx="1573280" cy="540594"/>
          </a:xfrm>
          <a:prstGeom prst="frame">
            <a:avLst>
              <a:gd name="adj1" fmla="val 1691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20495015-D64D-7845-A90A-A3DDA035F88B}"/>
              </a:ext>
            </a:extLst>
          </p:cNvPr>
          <p:cNvCxnSpPr>
            <a:cxnSpLocks/>
          </p:cNvCxnSpPr>
          <p:nvPr/>
        </p:nvCxnSpPr>
        <p:spPr>
          <a:xfrm flipH="1">
            <a:off x="2070538" y="3058510"/>
            <a:ext cx="924910" cy="9981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el 1">
            <a:extLst>
              <a:ext uri="{FF2B5EF4-FFF2-40B4-BE49-F238E27FC236}">
                <a16:creationId xmlns:a16="http://schemas.microsoft.com/office/drawing/2014/main" id="{DC709C06-453B-C04E-8E41-BEDBDBB1684F}"/>
              </a:ext>
            </a:extLst>
          </p:cNvPr>
          <p:cNvSpPr txBox="1">
            <a:spLocks/>
          </p:cNvSpPr>
          <p:nvPr/>
        </p:nvSpPr>
        <p:spPr bwMode="auto">
          <a:xfrm>
            <a:off x="5281448" y="1252316"/>
            <a:ext cx="3862552" cy="212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sz="280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</a:rPr>
              <a:t>0.0000003%</a:t>
            </a:r>
            <a:endParaRPr lang="de-DE" sz="2800" strike="sngStrike">
              <a:solidFill>
                <a:schemeClr val="tx1">
                  <a:lumMod val="95000"/>
                  <a:lumOff val="5000"/>
                </a:schemeClr>
              </a:solidFill>
              <a:highlight>
                <a:srgbClr val="FFFF00"/>
              </a:highlight>
            </a:endParaRPr>
          </a:p>
          <a:p>
            <a:r>
              <a:rPr lang="de-DE" sz="2800" strike="sngStrike">
                <a:solidFill>
                  <a:schemeClr val="bg2"/>
                </a:solidFill>
              </a:rPr>
              <a:t>5.2% aller Kinder</a:t>
            </a:r>
          </a:p>
          <a:p>
            <a:r>
              <a:rPr lang="de-DE" sz="2800" strike="sngStrike">
                <a:solidFill>
                  <a:schemeClr val="bg2"/>
                </a:solidFill>
              </a:rPr>
              <a:t>kommen wegen einer Rückenverletzung</a:t>
            </a:r>
          </a:p>
          <a:p>
            <a:r>
              <a:rPr lang="de-DE" sz="2800" strike="sngStrike">
                <a:solidFill>
                  <a:schemeClr val="bg2"/>
                </a:solidFill>
              </a:rPr>
              <a:t>ins Krankenhaus?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CA70E23A-912E-3846-8B3C-6F81A2852112}"/>
              </a:ext>
            </a:extLst>
          </p:cNvPr>
          <p:cNvSpPr txBox="1">
            <a:spLocks/>
          </p:cNvSpPr>
          <p:nvPr/>
        </p:nvSpPr>
        <p:spPr bwMode="auto">
          <a:xfrm>
            <a:off x="4903076" y="4037688"/>
            <a:ext cx="4298732" cy="28297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pPr algn="l"/>
            <a:r>
              <a:rPr lang="de-DE" sz="2800">
                <a:solidFill>
                  <a:schemeClr val="tx1">
                    <a:lumMod val="95000"/>
                    <a:lumOff val="5000"/>
                  </a:schemeClr>
                </a:solidFill>
              </a:rPr>
              <a:t>5.2% aller Kinder, die wegen einer orthopädischen Verletzung ins Krankenhaus kommen, haben eine Rückenverletzung.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5B42191A-0349-6E4A-941B-C0373FE575F9}"/>
              </a:ext>
            </a:extLst>
          </p:cNvPr>
          <p:cNvSpPr/>
          <p:nvPr/>
        </p:nvSpPr>
        <p:spPr>
          <a:xfrm rot="16200000">
            <a:off x="-3081983" y="3484005"/>
            <a:ext cx="644021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https://www.statisticshowto.datasciencecentral.com/misleading-graphs/</a:t>
            </a:r>
            <a:endParaRPr lang="de-DE" sz="1400">
              <a:solidFill>
                <a:schemeClr val="bg2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16A2BEC-7EF4-BA4B-A1D2-8E831BC4D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3E706F18-EC87-A54E-92E3-83A195BEA240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5) Irreführende Überschriften</a:t>
            </a:r>
          </a:p>
        </p:txBody>
      </p:sp>
    </p:spTree>
    <p:extLst>
      <p:ext uri="{BB962C8B-B14F-4D97-AF65-F5344CB8AC3E}">
        <p14:creationId xmlns:p14="http://schemas.microsoft.com/office/powerpoint/2010/main" val="24832907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>
            <a:extLst>
              <a:ext uri="{FF2B5EF4-FFF2-40B4-BE49-F238E27FC236}">
                <a16:creationId xmlns:a16="http://schemas.microsoft.com/office/drawing/2014/main" id="{3E706F18-EC87-A54E-92E3-83A195BEA240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5) Irreführende Überschriften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A94D89E-59C3-2045-82BA-38DC20942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24" y="983097"/>
            <a:ext cx="4437776" cy="2445903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B439E974-B06A-8945-AB73-CEDA8C8FE4A7}"/>
              </a:ext>
            </a:extLst>
          </p:cNvPr>
          <p:cNvSpPr txBox="1"/>
          <p:nvPr/>
        </p:nvSpPr>
        <p:spPr>
          <a:xfrm>
            <a:off x="134224" y="983097"/>
            <a:ext cx="4437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>
                <a:solidFill>
                  <a:schemeClr val="tx1">
                    <a:lumMod val="95000"/>
                    <a:lumOff val="5000"/>
                  </a:schemeClr>
                </a:solidFill>
              </a:rPr>
              <a:t>Facebook immer unbeliebter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C59A999-578C-F24F-8A68-2C683213F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6224" y="983097"/>
            <a:ext cx="4437776" cy="2445903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9AF509AF-25E1-9B4C-B5A5-A25ECF4FA655}"/>
              </a:ext>
            </a:extLst>
          </p:cNvPr>
          <p:cNvSpPr txBox="1"/>
          <p:nvPr/>
        </p:nvSpPr>
        <p:spPr>
          <a:xfrm>
            <a:off x="4706224" y="983097"/>
            <a:ext cx="4437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>
                <a:solidFill>
                  <a:schemeClr val="tx1">
                    <a:lumMod val="95000"/>
                    <a:lumOff val="5000"/>
                  </a:schemeClr>
                </a:solidFill>
              </a:rPr>
              <a:t>Kein Grund zur Sorge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1167B670-EBCD-3F41-AD59-1F33DDCB7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24" y="3794807"/>
            <a:ext cx="4437776" cy="2445903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563AEB23-3482-8C4D-AC77-AF59FABA3163}"/>
              </a:ext>
            </a:extLst>
          </p:cNvPr>
          <p:cNvSpPr txBox="1"/>
          <p:nvPr/>
        </p:nvSpPr>
        <p:spPr>
          <a:xfrm>
            <a:off x="134224" y="3794807"/>
            <a:ext cx="4437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>
                <a:solidFill>
                  <a:schemeClr val="tx1">
                    <a:lumMod val="95000"/>
                    <a:lumOff val="5000"/>
                  </a:schemeClr>
                </a:solidFill>
              </a:rPr>
              <a:t>Aufschwung für 2015 erwartet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F7E1F382-8011-9F4E-BF67-D46BED999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6224" y="3837963"/>
            <a:ext cx="4437776" cy="2445903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8B1BBFDF-7D71-DD40-9461-A2041BA1C3FC}"/>
              </a:ext>
            </a:extLst>
          </p:cNvPr>
          <p:cNvSpPr txBox="1"/>
          <p:nvPr/>
        </p:nvSpPr>
        <p:spPr>
          <a:xfrm>
            <a:off x="4706224" y="3837963"/>
            <a:ext cx="4437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>
                <a:solidFill>
                  <a:schemeClr val="tx1">
                    <a:lumMod val="95000"/>
                    <a:lumOff val="5000"/>
                  </a:schemeClr>
                </a:solidFill>
              </a:rPr>
              <a:t>Facebook stabil</a:t>
            </a:r>
          </a:p>
        </p:txBody>
      </p:sp>
    </p:spTree>
    <p:extLst>
      <p:ext uri="{BB962C8B-B14F-4D97-AF65-F5344CB8AC3E}">
        <p14:creationId xmlns:p14="http://schemas.microsoft.com/office/powerpoint/2010/main" val="30635802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>
            <a:extLst>
              <a:ext uri="{FF2B5EF4-FFF2-40B4-BE49-F238E27FC236}">
                <a16:creationId xmlns:a16="http://schemas.microsoft.com/office/drawing/2014/main" id="{392F2A7C-9958-9E46-A776-0A61323DA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4" y="2857500"/>
            <a:ext cx="8229600" cy="1143000"/>
          </a:xfrm>
        </p:spPr>
        <p:txBody>
          <a:bodyPr/>
          <a:lstStyle/>
          <a:p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Manipulationsmöglichkeiten</a:t>
            </a:r>
            <a:b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</a:br>
            <a:r>
              <a:rPr lang="de-DE" altLang="de-DE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(6)</a:t>
            </a:r>
          </a:p>
        </p:txBody>
      </p:sp>
    </p:spTree>
    <p:extLst>
      <p:ext uri="{BB962C8B-B14F-4D97-AF65-F5344CB8AC3E}">
        <p14:creationId xmlns:p14="http://schemas.microsoft.com/office/powerpoint/2010/main" val="40695756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75B4BC1A-28E5-8A42-827B-065DF8F4CB6B}"/>
              </a:ext>
            </a:extLst>
          </p:cNvPr>
          <p:cNvSpPr/>
          <p:nvPr/>
        </p:nvSpPr>
        <p:spPr>
          <a:xfrm>
            <a:off x="0" y="-2361"/>
            <a:ext cx="51921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https://www.statisticshowto.datasciencecentral.com/misleading-graphs/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047E123-21A1-0146-B823-59DEDD7EB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16" y="777084"/>
            <a:ext cx="9146016" cy="5518613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296280A8-9E34-664E-9672-792D34B6D30F}"/>
              </a:ext>
            </a:extLst>
          </p:cNvPr>
          <p:cNvSpPr txBox="1">
            <a:spLocks/>
          </p:cNvSpPr>
          <p:nvPr/>
        </p:nvSpPr>
        <p:spPr bwMode="auto">
          <a:xfrm>
            <a:off x="457200" y="6148552"/>
            <a:ext cx="8229600" cy="70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>
                <a:highlight>
                  <a:srgbClr val="FFFF00"/>
                </a:highlight>
              </a:rPr>
              <a:t>Was läuft hier falsch?</a:t>
            </a:r>
          </a:p>
        </p:txBody>
      </p:sp>
    </p:spTree>
    <p:extLst>
      <p:ext uri="{BB962C8B-B14F-4D97-AF65-F5344CB8AC3E}">
        <p14:creationId xmlns:p14="http://schemas.microsoft.com/office/powerpoint/2010/main" val="40209953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F903783D-D180-064F-9D75-06DE9FADFE47}"/>
              </a:ext>
            </a:extLst>
          </p:cNvPr>
          <p:cNvSpPr/>
          <p:nvPr/>
        </p:nvSpPr>
        <p:spPr>
          <a:xfrm>
            <a:off x="0" y="-2361"/>
            <a:ext cx="51921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https://www.statisticshowto.datasciencecentral.com/misleading-graphs/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A1EF4CE-3B67-2247-9796-3055C186D0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7404"/>
            <a:ext cx="4685152" cy="2826973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BB05D2B8-33F5-5449-A2A8-E9FD841C9D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2607972"/>
            <a:ext cx="7315200" cy="4250028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7AD84FF1-DD00-4E4E-A451-BC5BAD82F9D6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6) … oder einfach falsche Werte nehmen</a:t>
            </a:r>
          </a:p>
        </p:txBody>
      </p:sp>
    </p:spTree>
    <p:extLst>
      <p:ext uri="{BB962C8B-B14F-4D97-AF65-F5344CB8AC3E}">
        <p14:creationId xmlns:p14="http://schemas.microsoft.com/office/powerpoint/2010/main" val="11556539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6895D877-000B-234C-A1E9-B06B266FF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745" y="1292772"/>
            <a:ext cx="5852510" cy="5402317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28CE8C43-26C9-374D-91A8-BCB1840F4C47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4588326B-E567-8F47-AC0A-CC2BCDA9DB22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1) y-Achse abschneiden</a:t>
            </a:r>
          </a:p>
        </p:txBody>
      </p:sp>
    </p:spTree>
    <p:extLst>
      <p:ext uri="{BB962C8B-B14F-4D97-AF65-F5344CB8AC3E}">
        <p14:creationId xmlns:p14="http://schemas.microsoft.com/office/powerpoint/2010/main" val="22405940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6895D877-000B-234C-A1E9-B06B266FF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0170"/>
            <a:ext cx="4679731" cy="4319752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99992442-1E30-0040-99E3-A874FBCB8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5448" y="2473215"/>
            <a:ext cx="6148552" cy="4384785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75B4BC1A-28E5-8A42-827B-065DF8F4CB6B}"/>
              </a:ext>
            </a:extLst>
          </p:cNvPr>
          <p:cNvSpPr/>
          <p:nvPr/>
        </p:nvSpPr>
        <p:spPr>
          <a:xfrm>
            <a:off x="0" y="-2361"/>
            <a:ext cx="33475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https://venngage.com/blog/misleading-graphs/</a:t>
            </a:r>
            <a:endParaRPr lang="de-DE" sz="120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5341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F903783D-D180-064F-9D75-06DE9FADFE47}"/>
              </a:ext>
            </a:extLst>
          </p:cNvPr>
          <p:cNvSpPr/>
          <p:nvPr/>
        </p:nvSpPr>
        <p:spPr>
          <a:xfrm>
            <a:off x="0" y="-2361"/>
            <a:ext cx="75836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https://www.buzzfeednews.com/article/katienotopoulos/graphs-that-lied-to-us</a:t>
            </a:r>
            <a:endParaRPr lang="de-DE" sz="1200">
              <a:solidFill>
                <a:schemeClr val="bg2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2827BE7-6B78-E940-A176-3C1EEB3BE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301" y="1039702"/>
            <a:ext cx="3962400" cy="5283200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1DA99CF5-88CF-5D41-B175-9DCBF4A51195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6) … oder einfach falsche Werte nehmen</a:t>
            </a:r>
          </a:p>
        </p:txBody>
      </p:sp>
    </p:spTree>
    <p:extLst>
      <p:ext uri="{BB962C8B-B14F-4D97-AF65-F5344CB8AC3E}">
        <p14:creationId xmlns:p14="http://schemas.microsoft.com/office/powerpoint/2010/main" val="7171038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F903783D-D180-064F-9D75-06DE9FADFE47}"/>
              </a:ext>
            </a:extLst>
          </p:cNvPr>
          <p:cNvSpPr/>
          <p:nvPr/>
        </p:nvSpPr>
        <p:spPr>
          <a:xfrm>
            <a:off x="0" y="-2361"/>
            <a:ext cx="75836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https://www.reddit.com/r/dataisugly/comments/e0k6ou/that_tiny_tiny_jump_from_20_to_65/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DA99CF5-88CF-5D41-B175-9DCBF4A51195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6) … oder einfach falsche Werte nehmen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293F1558-53FC-2346-B4E7-4393814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319" y="809297"/>
            <a:ext cx="6201329" cy="598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0620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F903783D-D180-064F-9D75-06DE9FADFE47}"/>
              </a:ext>
            </a:extLst>
          </p:cNvPr>
          <p:cNvSpPr/>
          <p:nvPr/>
        </p:nvSpPr>
        <p:spPr>
          <a:xfrm>
            <a:off x="0" y="-2361"/>
            <a:ext cx="75836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https://www.reddit.com/r/dataisugly/comments/e0k6ou/that_tiny_tiny_jump_from_20_to_65/</a:t>
            </a:r>
            <a:endParaRPr lang="de-DE" sz="1200">
              <a:solidFill>
                <a:schemeClr val="bg2"/>
              </a:solidFill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1DA99CF5-88CF-5D41-B175-9DCBF4A51195}"/>
              </a:ext>
            </a:extLst>
          </p:cNvPr>
          <p:cNvSpPr txBox="1">
            <a:spLocks/>
          </p:cNvSpPr>
          <p:nvPr/>
        </p:nvSpPr>
        <p:spPr bwMode="auto">
          <a:xfrm>
            <a:off x="0" y="274638"/>
            <a:ext cx="9144000" cy="53465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de-DE" altLang="de-DE" sz="400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panose="020B0600070205080204" pitchFamily="34" charset="-128"/>
              </a:rPr>
              <a:t>6) … oder einfach falsche Werte nehmen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293F1558-53FC-2346-B4E7-4393814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319" y="809297"/>
            <a:ext cx="6201329" cy="5988158"/>
          </a:xfrm>
          <a:prstGeom prst="rect">
            <a:avLst/>
          </a:prstGeom>
        </p:spPr>
      </p:pic>
      <p:cxnSp>
        <p:nvCxnSpPr>
          <p:cNvPr id="5" name="Gerade Verbindung mit Pfeil 4">
            <a:extLst>
              <a:ext uri="{FF2B5EF4-FFF2-40B4-BE49-F238E27FC236}">
                <a16:creationId xmlns:a16="http://schemas.microsoft.com/office/drawing/2014/main" id="{8CA203F4-2440-E547-918C-62BD8A10FE89}"/>
              </a:ext>
            </a:extLst>
          </p:cNvPr>
          <p:cNvCxnSpPr/>
          <p:nvPr/>
        </p:nvCxnSpPr>
        <p:spPr>
          <a:xfrm>
            <a:off x="4748169" y="3926048"/>
            <a:ext cx="486561" cy="0"/>
          </a:xfrm>
          <a:prstGeom prst="straightConnector1">
            <a:avLst/>
          </a:prstGeom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41471202-715A-FF40-9221-9B34FC444F7E}"/>
              </a:ext>
            </a:extLst>
          </p:cNvPr>
          <p:cNvCxnSpPr/>
          <p:nvPr/>
        </p:nvCxnSpPr>
        <p:spPr>
          <a:xfrm>
            <a:off x="5234730" y="4942514"/>
            <a:ext cx="486561" cy="0"/>
          </a:xfrm>
          <a:prstGeom prst="straightConnector1">
            <a:avLst/>
          </a:prstGeom>
          <a:ln w="762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8013A347-5987-DE42-B9AE-3C5103618A2B}"/>
              </a:ext>
            </a:extLst>
          </p:cNvPr>
          <p:cNvSpPr txBox="1"/>
          <p:nvPr/>
        </p:nvSpPr>
        <p:spPr>
          <a:xfrm>
            <a:off x="4780008" y="3499220"/>
            <a:ext cx="201208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/>
              <a:t>45 Mio. (20 -&gt; 65)</a:t>
            </a:r>
          </a:p>
        </p:txBody>
      </p:sp>
      <p:cxnSp>
        <p:nvCxnSpPr>
          <p:cNvPr id="11" name="Gerade Verbindung mit Pfeil 10">
            <a:extLst>
              <a:ext uri="{FF2B5EF4-FFF2-40B4-BE49-F238E27FC236}">
                <a16:creationId xmlns:a16="http://schemas.microsoft.com/office/drawing/2014/main" id="{2F052362-9EAE-FD47-942A-9CAC487874AA}"/>
              </a:ext>
            </a:extLst>
          </p:cNvPr>
          <p:cNvCxnSpPr/>
          <p:nvPr/>
        </p:nvCxnSpPr>
        <p:spPr>
          <a:xfrm>
            <a:off x="5721291" y="4942514"/>
            <a:ext cx="486561" cy="0"/>
          </a:xfrm>
          <a:prstGeom prst="straightConnector1">
            <a:avLst/>
          </a:prstGeom>
          <a:ln w="76200">
            <a:solidFill>
              <a:srgbClr val="0070C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6E4C9818-E5BB-A44D-B477-95D1C06FDDBF}"/>
              </a:ext>
            </a:extLst>
          </p:cNvPr>
          <p:cNvCxnSpPr>
            <a:cxnSpLocks/>
          </p:cNvCxnSpPr>
          <p:nvPr/>
        </p:nvCxnSpPr>
        <p:spPr>
          <a:xfrm>
            <a:off x="6207852" y="4942514"/>
            <a:ext cx="209726" cy="0"/>
          </a:xfrm>
          <a:prstGeom prst="straightConnector1">
            <a:avLst/>
          </a:prstGeom>
          <a:ln w="76200">
            <a:solidFill>
              <a:srgbClr val="00B05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feld 13">
            <a:extLst>
              <a:ext uri="{FF2B5EF4-FFF2-40B4-BE49-F238E27FC236}">
                <a16:creationId xmlns:a16="http://schemas.microsoft.com/office/drawing/2014/main" id="{8109B870-F919-1E4B-B83D-F9817C9425D9}"/>
              </a:ext>
            </a:extLst>
          </p:cNvPr>
          <p:cNvSpPr txBox="1"/>
          <p:nvPr/>
        </p:nvSpPr>
        <p:spPr>
          <a:xfrm>
            <a:off x="5234730" y="4490519"/>
            <a:ext cx="163378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/>
              <a:t>ca. 100 Mio ?!</a:t>
            </a:r>
          </a:p>
        </p:txBody>
      </p:sp>
    </p:spTree>
    <p:extLst>
      <p:ext uri="{BB962C8B-B14F-4D97-AF65-F5344CB8AC3E}">
        <p14:creationId xmlns:p14="http://schemas.microsoft.com/office/powerpoint/2010/main" val="23645763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>
            <a:extLst>
              <a:ext uri="{FF2B5EF4-FFF2-40B4-BE49-F238E27FC236}">
                <a16:creationId xmlns:a16="http://schemas.microsoft.com/office/drawing/2014/main" id="{51C71886-F163-174C-98EB-228DBD09A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5132" y="293615"/>
            <a:ext cx="7772400" cy="1244425"/>
          </a:xfrm>
        </p:spPr>
        <p:txBody>
          <a:bodyPr/>
          <a:lstStyle/>
          <a:p>
            <a:pPr eaLnBrk="1" hangingPunct="1"/>
            <a:r>
              <a:rPr lang="de-DE" altLang="de-DE" b="1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So lassen wir uns von Diagrammen manipulieren</a:t>
            </a:r>
            <a:endParaRPr lang="de-DE" altLang="de-DE">
              <a:solidFill>
                <a:schemeClr val="bg1">
                  <a:lumMod val="75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164CD6F2-9F2B-E94A-8D40-D16E18220088}"/>
              </a:ext>
            </a:extLst>
          </p:cNvPr>
          <p:cNvSpPr txBox="1"/>
          <p:nvPr/>
        </p:nvSpPr>
        <p:spPr>
          <a:xfrm>
            <a:off x="973123" y="2256639"/>
            <a:ext cx="79275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de-DE" sz="2400" dirty="0">
                <a:solidFill>
                  <a:schemeClr val="bg2"/>
                </a:solidFill>
              </a:rPr>
              <a:t>y-Achse abschneiden (»</a:t>
            </a:r>
            <a:r>
              <a:rPr lang="de-DE" sz="2400" dirty="0" err="1">
                <a:solidFill>
                  <a:schemeClr val="bg2"/>
                </a:solidFill>
              </a:rPr>
              <a:t>truncated</a:t>
            </a:r>
            <a:r>
              <a:rPr lang="de-DE" sz="2400" dirty="0">
                <a:solidFill>
                  <a:schemeClr val="bg2"/>
                </a:solidFill>
              </a:rPr>
              <a:t> </a:t>
            </a:r>
            <a:r>
              <a:rPr lang="de-DE" sz="2400" dirty="0" err="1">
                <a:solidFill>
                  <a:schemeClr val="bg2"/>
                </a:solidFill>
              </a:rPr>
              <a:t>graph</a:t>
            </a:r>
            <a:r>
              <a:rPr lang="de-DE" sz="2400" dirty="0">
                <a:solidFill>
                  <a:schemeClr val="bg2"/>
                </a:solidFill>
              </a:rPr>
              <a:t>«)</a:t>
            </a:r>
          </a:p>
          <a:p>
            <a:pPr marL="342900" indent="-342900">
              <a:buAutoNum type="arabicPeriod"/>
            </a:pPr>
            <a:r>
              <a:rPr lang="de-DE" sz="2400" dirty="0">
                <a:solidFill>
                  <a:schemeClr val="bg2"/>
                </a:solidFill>
              </a:rPr>
              <a:t>y-Achse verzerren (nach oben aufblähen)</a:t>
            </a:r>
          </a:p>
          <a:p>
            <a:pPr marL="342900" indent="-342900">
              <a:buAutoNum type="arabicPeriod"/>
            </a:pPr>
            <a:r>
              <a:rPr lang="de-DE" sz="2400" dirty="0">
                <a:solidFill>
                  <a:schemeClr val="bg2"/>
                </a:solidFill>
              </a:rPr>
              <a:t>Ausschnitte wählen (»Cherry Picking«)</a:t>
            </a:r>
            <a:br>
              <a:rPr lang="de-DE" sz="2400" dirty="0">
                <a:solidFill>
                  <a:schemeClr val="bg2"/>
                </a:solidFill>
              </a:rPr>
            </a:br>
            <a:r>
              <a:rPr lang="de-DE" sz="2400" dirty="0">
                <a:solidFill>
                  <a:schemeClr val="bg2"/>
                </a:solidFill>
              </a:rPr>
              <a:t>(i.d.R. x-Achse manipulieren)</a:t>
            </a:r>
          </a:p>
          <a:p>
            <a:pPr marL="342900" indent="-342900">
              <a:buAutoNum type="arabicPeriod"/>
            </a:pPr>
            <a:r>
              <a:rPr lang="de-DE" sz="2400" dirty="0">
                <a:solidFill>
                  <a:schemeClr val="bg2"/>
                </a:solidFill>
              </a:rPr>
              <a:t>Achsbeschriftungen weglassen/unklar formulieren</a:t>
            </a:r>
          </a:p>
          <a:p>
            <a:pPr marL="342900" indent="-342900">
              <a:buAutoNum type="arabicPeriod"/>
            </a:pPr>
            <a:r>
              <a:rPr lang="de-DE" sz="2400" dirty="0">
                <a:solidFill>
                  <a:schemeClr val="bg2"/>
                </a:solidFill>
              </a:rPr>
              <a:t>Irreführende Überschriften</a:t>
            </a:r>
          </a:p>
          <a:p>
            <a:pPr marL="342900" indent="-342900">
              <a:buAutoNum type="arabicPeriod"/>
            </a:pPr>
            <a:r>
              <a:rPr lang="de-DE" sz="2400" dirty="0">
                <a:solidFill>
                  <a:srgbClr val="FF0000"/>
                </a:solidFill>
              </a:rPr>
              <a:t>Falsche Werte</a:t>
            </a:r>
          </a:p>
        </p:txBody>
      </p:sp>
    </p:spTree>
    <p:extLst>
      <p:ext uri="{BB962C8B-B14F-4D97-AF65-F5344CB8AC3E}">
        <p14:creationId xmlns:p14="http://schemas.microsoft.com/office/powerpoint/2010/main" val="2468464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Benutzerdefiniert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1103</Words>
  <Application>Microsoft Macintosh PowerPoint</Application>
  <PresentationFormat>Bildschirmpräsentation (4:3)</PresentationFormat>
  <Paragraphs>124</Paragraphs>
  <Slides>48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48</vt:i4>
      </vt:variant>
    </vt:vector>
  </HeadingPairs>
  <TitlesOfParts>
    <vt:vector size="52" baseType="lpstr">
      <vt:lpstr>Arial</vt:lpstr>
      <vt:lpstr>Calibri</vt:lpstr>
      <vt:lpstr>Sabon</vt:lpstr>
      <vt:lpstr>Office-Design</vt:lpstr>
      <vt:lpstr>So lassen wir uns von Diagrammen manipulieren</vt:lpstr>
      <vt:lpstr>PowerPoint-Präsentation</vt:lpstr>
      <vt:lpstr>PowerPoint-Präsentation</vt:lpstr>
      <vt:lpstr>PowerPoint-Präsentation</vt:lpstr>
      <vt:lpstr>Manipulationsmöglichkeiten (1)</vt:lpstr>
      <vt:lpstr>Was läuft hier falsch?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Manipulationsmöglichkeiten (2)</vt:lpstr>
      <vt:lpstr>PowerPoint-Präsentation</vt:lpstr>
      <vt:lpstr>PowerPoint-Präsentation</vt:lpstr>
      <vt:lpstr>Manipulationsmöglichkeiten (3)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Manipulationsmöglichkeiten (4)</vt:lpstr>
      <vt:lpstr>PowerPoint-Präsentation</vt:lpstr>
      <vt:lpstr>PowerPoint-Präsentation</vt:lpstr>
      <vt:lpstr>PowerPoint-Präsentation</vt:lpstr>
      <vt:lpstr>Manipulationsmöglichkeiten (5)</vt:lpstr>
      <vt:lpstr>PowerPoint-Präsentation</vt:lpstr>
      <vt:lpstr>PowerPoint-Präsentation</vt:lpstr>
      <vt:lpstr>PowerPoint-Präsentation</vt:lpstr>
      <vt:lpstr>PowerPoint-Präsentation</vt:lpstr>
      <vt:lpstr>Manipulationsmöglichkeiten (6)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So lassen wir uns von Diagrammen manipulieren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Tastatur</dc:title>
  <dc:creator>Bert</dc:creator>
  <cp:lastModifiedBy>Berthold Metz</cp:lastModifiedBy>
  <cp:revision>242</cp:revision>
  <cp:lastPrinted>2011-01-30T18:44:22Z</cp:lastPrinted>
  <dcterms:created xsi:type="dcterms:W3CDTF">2011-01-30T18:24:49Z</dcterms:created>
  <dcterms:modified xsi:type="dcterms:W3CDTF">2023-01-23T16:18:25Z</dcterms:modified>
</cp:coreProperties>
</file>