
<file path=[Content_Types].xml><?xml version="1.0" encoding="utf-8"?>
<Types xmlns="http://schemas.openxmlformats.org/package/2006/content-types">
  <Override PartName="/ppt/slides/slide3.xml" ContentType="application/vnd.openxmlformats-officedocument.presentationml.slide+xml"/>
  <Override PartName="/docProps/core.xml" ContentType="application/vnd.openxmlformats-package.core-properties+xml"/>
  <Override PartName="/ppt/slideLayouts/slideLayout6.xml" ContentType="application/vnd.openxmlformats-officedocument.presentationml.slideLayout+xml"/>
  <Default Extension="rels" ContentType="application/vnd.openxmlformats-package.relationships+xml"/>
  <Override PartName="/ppt/slides/slide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Default Extension="png" ContentType="image/png"/>
  <Override PartName="/ppt/slideLayouts/slideLayout11.xml" ContentType="application/vnd.openxmlformats-officedocument.presentationml.slideLayout+xml"/>
  <Override PartName="/ppt/slideLayouts/slideLayout3.xml" ContentType="application/vnd.openxmlformats-officedocument.presentationml.slideLayout+xml"/>
  <Default Extension="xml" ContentType="application/xml"/>
  <Override PartName="/ppt/slides/slide2.xml" ContentType="application/vnd.openxmlformats-officedocument.presentationml.slide+xml"/>
  <Override PartName="/docProps/app.xml" ContentType="application/vnd.openxmlformats-officedocument.extended-properties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presProps.xml" ContentType="application/vnd.openxmlformats-officedocument.presentationml.presProps+xml"/>
  <Override PartName="/ppt/slideLayouts/slideLayout2.xml" ContentType="application/vnd.openxmlformats-officedocument.presentationml.slideLayout+xml"/>
  <Override PartName="/ppt/presentation.xml" ContentType="application/vnd.openxmlformats-officedocument.presentationml.presentation.main+xml"/>
  <Default Extension="bin" ContentType="application/vnd.openxmlformats-officedocument.presentationml.printerSettings"/>
  <Override PartName="/ppt/slides/slide1.xml" ContentType="application/vnd.openxmlformats-officedocument.presentationml.slide+xml"/>
  <Default Extension="jpeg" ContentType="image/jpeg"/>
  <Override PartName="/ppt/tableStyles.xml" ContentType="application/vnd.openxmlformats-officedocument.presentationml.tableStyles+xml"/>
  <Override PartName="/ppt/slideLayouts/slideLayout4.xml" ContentType="application/vnd.openxmlformats-officedocument.presentationml.slideLayout+xml"/>
  <Override PartName="/ppt/theme/theme1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sldIdLst>
    <p:sldId id="256" r:id="rId2"/>
    <p:sldId id="264" r:id="rId3"/>
    <p:sldId id="270" r:id="rId4"/>
    <p:sldId id="266" r:id="rId5"/>
    <p:sldId id="272" r:id="rId6"/>
    <p:sldId id="268" r:id="rId7"/>
  </p:sldIdLst>
  <p:sldSz cx="9144000" cy="6858000" type="screen4x3"/>
  <p:notesSz cx="6858000" cy="9144000"/>
  <p:defaultTextStyle>
    <a:defPPr>
      <a:defRPr lang="de-DE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" charset="0"/>
        <a:ea typeface="ＭＳ Ｐゴシック" pitchFamily="-1" charset="-128"/>
        <a:cs typeface="ＭＳ Ｐゴシック" pitchFamily="-1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prnPr/>
  <p:clrMru>
    <a:srgbClr val="44CF4D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ittlere Formatvorlag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73A0DAA-6AF3-43AB-8588-CEC1D06C72B9}" styleName="Mittlere Formatvorlag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D7AC3CCA-C797-4891-BE02-D94E43425B78}" styleName="Mittlere Formatvorlag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  <a:tblStyle styleId="{B301B821-A1FF-4177-AEE7-76D212191A09}" styleName="Mittlere Formatvorlage 1 - Akz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E269D01E-BC32-4049-B463-5C60D7B0CCD2}" styleName="Designformatvorlage 2 - Akz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Keine Formatvorlage, Tabellenraster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16D9F66E-5EB9-4882-86FB-DCBF35E3C3E4}" styleName="Mittlere Formatvorlage 4 - Akz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94660"/>
  </p:normalViewPr>
  <p:slideViewPr>
    <p:cSldViewPr snapToObjects="1">
      <p:cViewPr varScale="1">
        <p:scale>
          <a:sx n="150" d="100"/>
          <a:sy n="150" d="100"/>
        </p:scale>
        <p:origin x="-105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printerSettings" Target="printerSettings/printerSettings1.bin"/><Relationship Id="rId9" Type="http://schemas.openxmlformats.org/officeDocument/2006/relationships/presProps" Target="presProps.xml"/><Relationship Id="rId1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smtClean="0"/>
              <a:t>Master-Untertitelformat bearbeiten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3570B9-D404-514E-9A5A-BF0654660BE6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A3AAD0-E3B1-BE48-9C3D-902E189A2B5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CE9E5A-D350-8B4C-A9F6-6BA5E0F52C4A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9B9D7F-7395-D541-B005-2D45740FFF5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2129DE-D08A-1B42-B628-F90E0B6E6C5D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369BC4-087B-AF46-B2E9-6A002D7926F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CD5C3B-7FE4-934D-8A3D-064DDB271531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0B0D54-2F91-BA49-8FA8-21283ABF6BE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400EA6-5828-E849-8BC1-E09B573A3F59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866F96-C424-4248-8A04-0FC382DFCB2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F30E5F-8130-D447-908B-4C03831C1878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E82F7E-49BD-A74D-8428-F2CD92E77A03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B187CA-3048-9C4D-8AC0-C01955A2E3FF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0D3BD-F139-AF4D-8BAF-2FD0393DE6C1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Inhal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52C263-A2A1-7449-A08F-D1A4091C2445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7C6300-F2E5-0640-B85C-4E511F7BBD2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Mastertextformat bearbeiten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4AEB33-F0F5-7842-9E9E-65A4CB8B203C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B2FD35-6EBF-504E-95FE-CCC0E44057A4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A65C8E-D812-9F47-B26A-F2CC23B4DD82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DA606-FC3C-F942-B9A4-E923B19EC312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de-DE" smtClean="0"/>
              <a:t>Mastertitelformat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910D49-5BC9-744F-BF58-697FF70B9EE2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3ECD52-9179-1949-AC98-DBAC56EC53D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E8042D2D-0C76-F242-BACC-B71E96267D3E}" type="datetime1">
              <a:rPr lang="de-DE"/>
              <a:pPr>
                <a:defRPr/>
              </a:pPr>
              <a:t>29.01.2012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8A1AF3E-AD95-7746-9FF7-D725C734CB1C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  <p:sp>
        <p:nvSpPr>
          <p:cNvPr id="7" name="Textfeld 6"/>
          <p:cNvSpPr txBox="1"/>
          <p:nvPr userDrawn="1"/>
        </p:nvSpPr>
        <p:spPr>
          <a:xfrm>
            <a:off x="7427913" y="6637338"/>
            <a:ext cx="1804987" cy="2460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1000" b="1">
                <a:solidFill>
                  <a:schemeClr val="bg1">
                    <a:lumMod val="65000"/>
                  </a:schemeClr>
                </a:solidFill>
                <a:latin typeface="Arial"/>
                <a:ea typeface="+mn-ea"/>
                <a:cs typeface="Arial"/>
              </a:rPr>
              <a:t>www.informatikzentrale.de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charset="-128"/>
          <a:cs typeface="ＭＳ Ｐゴシック" charset="-128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ＭＳ Ｐゴシック" charset="-128"/>
          <a:cs typeface="ＭＳ Ｐゴシック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3200" kern="1200">
          <a:solidFill>
            <a:schemeClr val="tx1"/>
          </a:solidFill>
          <a:latin typeface="+mn-lt"/>
          <a:ea typeface="ＭＳ Ｐゴシック" charset="-128"/>
          <a:cs typeface="ＭＳ Ｐゴシック" charset="-128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800" kern="1200">
          <a:solidFill>
            <a:schemeClr val="tx1"/>
          </a:solidFill>
          <a:latin typeface="+mn-lt"/>
          <a:ea typeface="ＭＳ Ｐゴシック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•"/>
        <a:defRPr sz="2400" kern="1200">
          <a:solidFill>
            <a:schemeClr val="tx1"/>
          </a:solidFill>
          <a:latin typeface="+mn-lt"/>
          <a:ea typeface="ＭＳ Ｐゴシック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–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itchFamily="-1" charset="0"/>
        <a:buChar char="»"/>
        <a:defRPr sz="2000" kern="1200">
          <a:solidFill>
            <a:schemeClr val="tx1"/>
          </a:solidFill>
          <a:latin typeface="+mn-lt"/>
          <a:ea typeface="ＭＳ Ｐゴシック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Abstrakte Klassen</a:t>
            </a:r>
            <a:endParaRPr lang="de-DE" i="1" smtClean="0">
              <a:ea typeface="ＭＳ Ｐゴシック" pitchFamily="-1" charset="-128"/>
              <a:cs typeface="ＭＳ Ｐゴシック" pitchFamily="-1" charset="-128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de-DE"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el 1"/>
          <p:cNvSpPr>
            <a:spLocks noGrp="1"/>
          </p:cNvSpPr>
          <p:nvPr>
            <p:ph type="title"/>
          </p:nvPr>
        </p:nvSpPr>
        <p:spPr>
          <a:xfrm>
            <a:off x="493713" y="312738"/>
            <a:ext cx="8229600" cy="1143000"/>
          </a:xfrm>
        </p:spPr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Beispiel: Oberklasse + Unterklasse</a:t>
            </a:r>
          </a:p>
        </p:txBody>
      </p:sp>
      <p:pic>
        <p:nvPicPr>
          <p:cNvPr id="14339" name="Bild 1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55738"/>
            <a:ext cx="3875088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Beispiel: Oberklasse + Unterklasse</a:t>
            </a:r>
          </a:p>
        </p:txBody>
      </p:sp>
      <p:sp>
        <p:nvSpPr>
          <p:cNvPr id="15363" name="Textfeld 39"/>
          <p:cNvSpPr txBox="1">
            <a:spLocks noChangeArrowheads="1"/>
          </p:cNvSpPr>
          <p:nvPr/>
        </p:nvSpPr>
        <p:spPr bwMode="auto">
          <a:xfrm>
            <a:off x="4800600" y="2022475"/>
            <a:ext cx="410845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 sz="3000">
                <a:solidFill>
                  <a:srgbClr val="FF0000"/>
                </a:solidFill>
              </a:rPr>
              <a:t>Sinnlos, ein Objekt</a:t>
            </a:r>
          </a:p>
          <a:p>
            <a:r>
              <a:rPr lang="de-DE" sz="3000">
                <a:solidFill>
                  <a:srgbClr val="FF0000"/>
                </a:solidFill>
              </a:rPr>
              <a:t>"Konto" zu erstellen</a:t>
            </a:r>
          </a:p>
          <a:p>
            <a:r>
              <a:rPr lang="de-DE" sz="3000">
                <a:solidFill>
                  <a:srgbClr val="FF0000"/>
                </a:solidFill>
              </a:rPr>
              <a:t>(kein Zinssatz)</a:t>
            </a:r>
          </a:p>
          <a:p>
            <a:endParaRPr lang="de-DE" sz="3000">
              <a:solidFill>
                <a:srgbClr val="FF0000"/>
              </a:solidFill>
            </a:endParaRPr>
          </a:p>
          <a:p>
            <a:pPr>
              <a:buFont typeface="Wingdings" pitchFamily="-1" charset="2"/>
              <a:buChar char="à"/>
            </a:pPr>
            <a:r>
              <a:rPr lang="de-DE" sz="3000">
                <a:solidFill>
                  <a:srgbClr val="FF0000"/>
                </a:solidFill>
                <a:sym typeface="Wingdings" pitchFamily="-1" charset="2"/>
              </a:rPr>
              <a:t>Konto als "abstrakte"</a:t>
            </a:r>
          </a:p>
          <a:p>
            <a:r>
              <a:rPr lang="de-DE" sz="3000">
                <a:solidFill>
                  <a:srgbClr val="FF0000"/>
                </a:solidFill>
                <a:sym typeface="Wingdings" pitchFamily="-1" charset="2"/>
              </a:rPr>
              <a:t>Klasse realisieren</a:t>
            </a:r>
            <a:endParaRPr lang="de-DE" sz="3000">
              <a:solidFill>
                <a:srgbClr val="FF0000"/>
              </a:solidFill>
            </a:endParaRPr>
          </a:p>
        </p:txBody>
      </p:sp>
      <p:pic>
        <p:nvPicPr>
          <p:cNvPr id="15364" name="Bild 16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455738"/>
            <a:ext cx="3875088" cy="4564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Definition</a:t>
            </a:r>
          </a:p>
        </p:txBody>
      </p:sp>
      <p:sp>
        <p:nvSpPr>
          <p:cNvPr id="42" name="Text Box 1076"/>
          <p:cNvSpPr txBox="1">
            <a:spLocks noChangeArrowheads="1"/>
          </p:cNvSpPr>
          <p:nvPr/>
        </p:nvSpPr>
        <p:spPr bwMode="auto">
          <a:xfrm>
            <a:off x="762000" y="1417638"/>
            <a:ext cx="7391400" cy="2478087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3100"/>
              <a:t>Klassen, von denen keine Exemplare  erzeugt werden können, d. h. von denen es grundsätzlich keine Objekte geben wird, bezeichnet man als abstrakte Klassen.</a:t>
            </a:r>
          </a:p>
        </p:txBody>
      </p:sp>
      <p:sp>
        <p:nvSpPr>
          <p:cNvPr id="16388" name="Textfeld 42"/>
          <p:cNvSpPr txBox="1">
            <a:spLocks noChangeArrowheads="1"/>
          </p:cNvSpPr>
          <p:nvPr/>
        </p:nvSpPr>
        <p:spPr bwMode="auto">
          <a:xfrm>
            <a:off x="1981200" y="5791200"/>
            <a:ext cx="70437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/>
              <a:t>[Für den Hinterkopf: Es gibt auch abstrakte Methoden! </a:t>
            </a:r>
            <a:r>
              <a:rPr lang="de-DE">
                <a:sym typeface="Wingdings" pitchFamily="-1" charset="2"/>
              </a:rPr>
              <a:t> Interface</a:t>
            </a:r>
            <a:r>
              <a:rPr lang="de-DE"/>
              <a:t>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Bild 1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73100" y="1295400"/>
            <a:ext cx="38989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Abstrakte Klassen in UML</a:t>
            </a:r>
          </a:p>
        </p:txBody>
      </p:sp>
      <p:sp>
        <p:nvSpPr>
          <p:cNvPr id="17412" name="Textfeld 16"/>
          <p:cNvSpPr txBox="1">
            <a:spLocks noChangeArrowheads="1"/>
          </p:cNvSpPr>
          <p:nvPr/>
        </p:nvSpPr>
        <p:spPr bwMode="auto">
          <a:xfrm>
            <a:off x="5648325" y="1384300"/>
            <a:ext cx="23526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prstTxWarp prst="textNoShape">
              <a:avLst/>
            </a:prstTxWarp>
            <a:spAutoFit/>
          </a:bodyPr>
          <a:lstStyle/>
          <a:p>
            <a:r>
              <a:rPr lang="de-DE">
                <a:solidFill>
                  <a:srgbClr val="FF0000"/>
                </a:solidFill>
              </a:rPr>
              <a:t>kursive Schreibweise</a:t>
            </a:r>
          </a:p>
        </p:txBody>
      </p:sp>
      <p:cxnSp>
        <p:nvCxnSpPr>
          <p:cNvPr id="19" name="Gerade Verbindung mit Pfeil 18"/>
          <p:cNvCxnSpPr/>
          <p:nvPr/>
        </p:nvCxnSpPr>
        <p:spPr>
          <a:xfrm rot="10800000">
            <a:off x="2859088" y="1600200"/>
            <a:ext cx="2703512" cy="158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de-DE" smtClean="0">
                <a:ea typeface="ＭＳ Ｐゴシック" pitchFamily="-1" charset="-128"/>
                <a:cs typeface="ＭＳ Ｐゴシック" pitchFamily="-1" charset="-128"/>
              </a:rPr>
              <a:t>Abstrakte Klassen in PHP</a:t>
            </a:r>
          </a:p>
        </p:txBody>
      </p:sp>
      <p:sp>
        <p:nvSpPr>
          <p:cNvPr id="18435" name="Textfeld 5"/>
          <p:cNvSpPr txBox="1">
            <a:spLocks noChangeArrowheads="1"/>
          </p:cNvSpPr>
          <p:nvPr/>
        </p:nvSpPr>
        <p:spPr bwMode="auto">
          <a:xfrm>
            <a:off x="457200" y="1417638"/>
            <a:ext cx="8229600" cy="369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prstTxWarp prst="textNoShape">
              <a:avLst/>
            </a:prstTxWarp>
            <a:spAutoFit/>
          </a:bodyPr>
          <a:lstStyle/>
          <a:p>
            <a:r>
              <a:rPr lang="de-DE" sz="2600" b="1">
                <a:solidFill>
                  <a:srgbClr val="FF0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abstract 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class Konto {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 	// Attribute, Methoden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}</a:t>
            </a:r>
          </a:p>
          <a:p>
            <a:endParaRPr lang="de-DE" sz="2600">
              <a:latin typeface="Courier New" pitchFamily="-1" charset="0"/>
              <a:ea typeface="Courier New" pitchFamily="-1" charset="0"/>
              <a:cs typeface="Courier New" pitchFamily="-1" charset="0"/>
            </a:endParaRP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class Girokonto </a:t>
            </a:r>
            <a:r>
              <a:rPr lang="de-DE" sz="2600">
                <a:solidFill>
                  <a:srgbClr val="FF0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extends Konto 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{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	// Attribute, Methoden</a:t>
            </a:r>
          </a:p>
          <a:p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}</a:t>
            </a:r>
          </a:p>
          <a:p>
            <a:endParaRPr lang="de-DE" sz="2600">
              <a:latin typeface="Courier New" pitchFamily="-1" charset="0"/>
              <a:ea typeface="Courier New" pitchFamily="-1" charset="0"/>
              <a:cs typeface="Courier New" pitchFamily="-1" charset="0"/>
            </a:endParaRPr>
          </a:p>
          <a:p>
            <a:r>
              <a:rPr lang="de-DE" sz="2600">
                <a:solidFill>
                  <a:srgbClr val="008000"/>
                </a:solidFill>
                <a:latin typeface="Courier New" pitchFamily="-1" charset="0"/>
                <a:ea typeface="Courier New" pitchFamily="-1" charset="0"/>
                <a:cs typeface="Courier New" pitchFamily="-1" charset="0"/>
              </a:rPr>
              <a:t>$einGirokonto</a:t>
            </a:r>
            <a:r>
              <a:rPr lang="de-DE" sz="2600">
                <a:latin typeface="Courier New" pitchFamily="-1" charset="0"/>
                <a:ea typeface="Courier New" pitchFamily="-1" charset="0"/>
                <a:cs typeface="Courier New" pitchFamily="-1" charset="0"/>
              </a:rPr>
              <a:t>	= new Girokonto;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117</Words>
  <Application>Microsoft Macintosh PowerPoint</Application>
  <PresentationFormat>Bildschirmpräsentation (4:3)</PresentationFormat>
  <Paragraphs>24</Paragraphs>
  <Slides>6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Entwurfsvorlage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2" baseType="lpstr">
      <vt:lpstr>Arial</vt:lpstr>
      <vt:lpstr>ＭＳ Ｐゴシック</vt:lpstr>
      <vt:lpstr>Calibri</vt:lpstr>
      <vt:lpstr>Wingdings</vt:lpstr>
      <vt:lpstr>Courier New</vt:lpstr>
      <vt:lpstr>Office-Design</vt:lpstr>
      <vt:lpstr>Abstrakte Klassen</vt:lpstr>
      <vt:lpstr>Beispiel: Oberklasse + Unterklasse</vt:lpstr>
      <vt:lpstr>Beispiel: Oberklasse + Unterklasse</vt:lpstr>
      <vt:lpstr>Definition</vt:lpstr>
      <vt:lpstr>Abstrakte Klassen in UML</vt:lpstr>
      <vt:lpstr>Abstrakte Klassen in PHP</vt:lpstr>
    </vt:vector>
  </TitlesOfParts>
  <Company>-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PHP: Klassen definieren</dc:title>
  <dc:creator>Bert</dc:creator>
  <cp:lastModifiedBy>B. M.</cp:lastModifiedBy>
  <cp:revision>60</cp:revision>
  <cp:lastPrinted>2011-11-10T09:24:51Z</cp:lastPrinted>
  <dcterms:created xsi:type="dcterms:W3CDTF">2012-01-29T22:34:32Z</dcterms:created>
  <dcterms:modified xsi:type="dcterms:W3CDTF">2012-01-29T22:35:19Z</dcterms:modified>
</cp:coreProperties>
</file>