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docProps/core.xml" ContentType="application/vnd.openxmlformats-package.core-properties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s/slide3.xml" ContentType="application/vnd.openxmlformats-officedocument.presentationml.slide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2"/>
    <p:sldId id="257" r:id="rId3"/>
    <p:sldId id="261" r:id="rId4"/>
    <p:sldId id="264" r:id="rId5"/>
    <p:sldId id="266" r:id="rId6"/>
    <p:sldId id="262" r:id="rId7"/>
    <p:sldId id="265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/>
  <p:clrMru>
    <a:srgbClr val="44CF4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ittlere Formatvorlag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ittlere Formatvorlag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B301B821-A1FF-4177-AEE7-76D212191A09}" styleName="Mittlere Formatvorlage 1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E269D01E-BC32-4049-B463-5C60D7B0CCD2}" styleName="Designformatvorlage 2 - Akz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6D9F66E-5EB9-4882-86FB-DCBF35E3C3E4}" styleName="Mittlere Formatvorlage 4 - Akz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Objects="1">
      <p:cViewPr varScale="1">
        <p:scale>
          <a:sx n="150" d="100"/>
          <a:sy n="150" d="100"/>
        </p:scale>
        <p:origin x="-10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7D826-FB05-2741-BD3E-DA903686DD17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4F23A-80AD-DA41-86C5-66091CFD8F1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7FFB1-BB06-224B-80C4-10937DDEBB82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B2477-0F1F-D044-ACE6-DE346B4A87F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4B99D-7330-6F42-ACA6-FA5D4FB14B2A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D2C9B-6ADD-4845-B4E1-AF9981D02B6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02A35-74F9-9B49-95CE-A645656A3450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2141-BB15-FD43-BA3C-DA7223F009D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0C88A-CFBD-A841-88F0-BF92EBADA13D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610C0-E8C8-B041-886D-DC35811ACC2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7075B-65D9-D24B-B66B-6EDEA3F553D3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5F28F-AAFD-9147-A449-F7E2F7B3E1F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8C7D2-139D-5B42-86FA-C56B0F40CEC7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BA71A-2054-1940-A315-594D9241A8E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BB3B7-6EE3-E941-8255-E2BE88237368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26FBC-DA1C-4347-933A-5862D91FD9E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879ED-CA90-1146-B1BC-52A65D6C7F60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6EE91-F635-0C40-996F-A8BDEB0C303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A4F30-D27E-AB4D-A13E-D6EE95BAB1B5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9C14E-A609-1746-BF9D-BC6406477D9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CE442-0700-D343-9672-A246306457DD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D6805-B759-584F-9B3E-29FC35A01FB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5908FD6-4B7E-3E48-8EB4-180EAC27A0DD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F8B5F81-DE54-2C48-8277-B71CEA8C21A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UML/OOP:</a:t>
            </a:r>
            <a:br>
              <a:rPr lang="de-DE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Vererbung</a:t>
            </a:r>
            <a:endParaRPr lang="de-DE" i="1" smtClean="0"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de-DE"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52"/>
          <p:cNvGrpSpPr>
            <a:grpSpLocks/>
          </p:cNvGrpSpPr>
          <p:nvPr/>
        </p:nvGrpSpPr>
        <p:grpSpPr bwMode="auto">
          <a:xfrm>
            <a:off x="-76200" y="1417638"/>
            <a:ext cx="7942263" cy="5289550"/>
            <a:chOff x="821" y="604"/>
            <a:chExt cx="5003" cy="3332"/>
          </a:xfrm>
        </p:grpSpPr>
        <p:sp>
          <p:nvSpPr>
            <p:cNvPr id="14341" name="Text Box 2053"/>
            <p:cNvSpPr txBox="1">
              <a:spLocks noChangeArrowheads="1"/>
            </p:cNvSpPr>
            <p:nvPr/>
          </p:nvSpPr>
          <p:spPr bwMode="auto">
            <a:xfrm>
              <a:off x="821" y="604"/>
              <a:ext cx="5003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14342" name="Rectangle 2054"/>
            <p:cNvSpPr>
              <a:spLocks noChangeArrowheads="1"/>
            </p:cNvSpPr>
            <p:nvPr/>
          </p:nvSpPr>
          <p:spPr bwMode="auto">
            <a:xfrm>
              <a:off x="2808" y="624"/>
              <a:ext cx="1040" cy="384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43" name="Text Box 2055"/>
            <p:cNvSpPr txBox="1">
              <a:spLocks noChangeArrowheads="1"/>
            </p:cNvSpPr>
            <p:nvPr/>
          </p:nvSpPr>
          <p:spPr bwMode="auto">
            <a:xfrm>
              <a:off x="2912" y="672"/>
              <a:ext cx="832" cy="2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de-DE" sz="2400">
                  <a:solidFill>
                    <a:srgbClr val="0000FF"/>
                  </a:solidFill>
                </a:rPr>
                <a:t>Tiere</a:t>
              </a:r>
            </a:p>
          </p:txBody>
        </p:sp>
        <p:sp>
          <p:nvSpPr>
            <p:cNvPr id="14344" name="Rectangle 2056"/>
            <p:cNvSpPr>
              <a:spLocks noChangeArrowheads="1"/>
            </p:cNvSpPr>
            <p:nvPr/>
          </p:nvSpPr>
          <p:spPr bwMode="auto">
            <a:xfrm>
              <a:off x="1196" y="1344"/>
              <a:ext cx="1144" cy="384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45" name="Text Box 2057"/>
            <p:cNvSpPr txBox="1">
              <a:spLocks noChangeArrowheads="1"/>
            </p:cNvSpPr>
            <p:nvPr/>
          </p:nvSpPr>
          <p:spPr bwMode="auto">
            <a:xfrm>
              <a:off x="1196" y="1392"/>
              <a:ext cx="871" cy="2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de-DE" sz="2400">
                  <a:solidFill>
                    <a:srgbClr val="0000FF"/>
                  </a:solidFill>
                </a:rPr>
                <a:t>Reptilien</a:t>
              </a:r>
            </a:p>
          </p:txBody>
        </p:sp>
        <p:sp>
          <p:nvSpPr>
            <p:cNvPr id="14346" name="Rectangle 2058"/>
            <p:cNvSpPr>
              <a:spLocks noChangeArrowheads="1"/>
            </p:cNvSpPr>
            <p:nvPr/>
          </p:nvSpPr>
          <p:spPr bwMode="auto">
            <a:xfrm>
              <a:off x="3172" y="1344"/>
              <a:ext cx="1054" cy="384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47" name="Text Box 2059"/>
            <p:cNvSpPr txBox="1">
              <a:spLocks noChangeArrowheads="1"/>
            </p:cNvSpPr>
            <p:nvPr/>
          </p:nvSpPr>
          <p:spPr bwMode="auto">
            <a:xfrm>
              <a:off x="3172" y="1392"/>
              <a:ext cx="1054" cy="2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de-DE" sz="2400">
                  <a:solidFill>
                    <a:srgbClr val="0000FF"/>
                  </a:solidFill>
                </a:rPr>
                <a:t>Säugetiere</a:t>
              </a:r>
            </a:p>
          </p:txBody>
        </p:sp>
        <p:sp>
          <p:nvSpPr>
            <p:cNvPr id="14348" name="Rectangle 2060"/>
            <p:cNvSpPr>
              <a:spLocks noChangeArrowheads="1"/>
            </p:cNvSpPr>
            <p:nvPr/>
          </p:nvSpPr>
          <p:spPr bwMode="auto">
            <a:xfrm>
              <a:off x="1716" y="2064"/>
              <a:ext cx="1144" cy="384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49" name="Text Box 2061"/>
            <p:cNvSpPr txBox="1">
              <a:spLocks noChangeArrowheads="1"/>
            </p:cNvSpPr>
            <p:nvPr/>
          </p:nvSpPr>
          <p:spPr bwMode="auto">
            <a:xfrm>
              <a:off x="1664" y="2112"/>
              <a:ext cx="1248" cy="2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de-DE" sz="2400">
                  <a:solidFill>
                    <a:srgbClr val="0000FF"/>
                  </a:solidFill>
                </a:rPr>
                <a:t>Hunde</a:t>
              </a:r>
            </a:p>
          </p:txBody>
        </p:sp>
        <p:sp>
          <p:nvSpPr>
            <p:cNvPr id="14350" name="Rectangle 2062"/>
            <p:cNvSpPr>
              <a:spLocks noChangeArrowheads="1"/>
            </p:cNvSpPr>
            <p:nvPr/>
          </p:nvSpPr>
          <p:spPr bwMode="auto">
            <a:xfrm>
              <a:off x="3172" y="2064"/>
              <a:ext cx="1508" cy="384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51" name="Text Box 2063"/>
            <p:cNvSpPr txBox="1">
              <a:spLocks noChangeArrowheads="1"/>
            </p:cNvSpPr>
            <p:nvPr/>
          </p:nvSpPr>
          <p:spPr bwMode="auto">
            <a:xfrm>
              <a:off x="3169" y="2118"/>
              <a:ext cx="1511" cy="2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de-DE" sz="2400">
                  <a:solidFill>
                    <a:srgbClr val="0000FF"/>
                  </a:solidFill>
                </a:rPr>
                <a:t>Katzen</a:t>
              </a:r>
            </a:p>
          </p:txBody>
        </p:sp>
        <p:sp>
          <p:nvSpPr>
            <p:cNvPr id="14352" name="Rectangle 2064"/>
            <p:cNvSpPr>
              <a:spLocks noChangeArrowheads="1"/>
            </p:cNvSpPr>
            <p:nvPr/>
          </p:nvSpPr>
          <p:spPr bwMode="auto">
            <a:xfrm>
              <a:off x="1040" y="2736"/>
              <a:ext cx="884" cy="384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53" name="Text Box 2065"/>
            <p:cNvSpPr txBox="1">
              <a:spLocks noChangeArrowheads="1"/>
            </p:cNvSpPr>
            <p:nvPr/>
          </p:nvSpPr>
          <p:spPr bwMode="auto">
            <a:xfrm>
              <a:off x="1144" y="2784"/>
              <a:ext cx="709" cy="2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de-DE" sz="2400">
                  <a:solidFill>
                    <a:srgbClr val="FF3300"/>
                  </a:solidFill>
                </a:rPr>
                <a:t>Dackel</a:t>
              </a:r>
            </a:p>
          </p:txBody>
        </p:sp>
        <p:sp>
          <p:nvSpPr>
            <p:cNvPr id="14354" name="Rectangle 2066"/>
            <p:cNvSpPr>
              <a:spLocks noChangeArrowheads="1"/>
            </p:cNvSpPr>
            <p:nvPr/>
          </p:nvSpPr>
          <p:spPr bwMode="auto">
            <a:xfrm>
              <a:off x="2236" y="2736"/>
              <a:ext cx="780" cy="384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55" name="Text Box 2067"/>
            <p:cNvSpPr txBox="1">
              <a:spLocks noChangeArrowheads="1"/>
            </p:cNvSpPr>
            <p:nvPr/>
          </p:nvSpPr>
          <p:spPr bwMode="auto">
            <a:xfrm>
              <a:off x="2261" y="2784"/>
              <a:ext cx="795" cy="2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de-DE" sz="2400">
                  <a:solidFill>
                    <a:srgbClr val="0000FF"/>
                  </a:solidFill>
                </a:rPr>
                <a:t>Doggen</a:t>
              </a:r>
            </a:p>
          </p:txBody>
        </p:sp>
        <p:sp>
          <p:nvSpPr>
            <p:cNvPr id="14356" name="Rectangle 2068"/>
            <p:cNvSpPr>
              <a:spLocks noChangeArrowheads="1"/>
            </p:cNvSpPr>
            <p:nvPr/>
          </p:nvSpPr>
          <p:spPr bwMode="auto">
            <a:xfrm>
              <a:off x="3640" y="2736"/>
              <a:ext cx="832" cy="384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57" name="Text Box 2069"/>
            <p:cNvSpPr txBox="1">
              <a:spLocks noChangeArrowheads="1"/>
            </p:cNvSpPr>
            <p:nvPr/>
          </p:nvSpPr>
          <p:spPr bwMode="auto">
            <a:xfrm>
              <a:off x="3692" y="2784"/>
              <a:ext cx="750" cy="2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de-DE" sz="2400">
                  <a:solidFill>
                    <a:srgbClr val="0000FF"/>
                  </a:solidFill>
                </a:rPr>
                <a:t>Angora</a:t>
              </a:r>
            </a:p>
          </p:txBody>
        </p:sp>
        <p:sp>
          <p:nvSpPr>
            <p:cNvPr id="14358" name="Rectangle 2070"/>
            <p:cNvSpPr>
              <a:spLocks noChangeArrowheads="1"/>
            </p:cNvSpPr>
            <p:nvPr/>
          </p:nvSpPr>
          <p:spPr bwMode="auto">
            <a:xfrm>
              <a:off x="4940" y="2736"/>
              <a:ext cx="832" cy="384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59" name="Text Box 2071"/>
            <p:cNvSpPr txBox="1">
              <a:spLocks noChangeArrowheads="1"/>
            </p:cNvSpPr>
            <p:nvPr/>
          </p:nvSpPr>
          <p:spPr bwMode="auto">
            <a:xfrm>
              <a:off x="4944" y="2784"/>
              <a:ext cx="828" cy="2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de-DE" sz="2400">
                  <a:solidFill>
                    <a:srgbClr val="0000FF"/>
                  </a:solidFill>
                </a:rPr>
                <a:t>Kleinohr</a:t>
              </a:r>
            </a:p>
          </p:txBody>
        </p:sp>
        <p:sp>
          <p:nvSpPr>
            <p:cNvPr id="14360" name="Rectangle 2072"/>
            <p:cNvSpPr>
              <a:spLocks noChangeArrowheads="1"/>
            </p:cNvSpPr>
            <p:nvPr/>
          </p:nvSpPr>
          <p:spPr bwMode="auto">
            <a:xfrm>
              <a:off x="988" y="3552"/>
              <a:ext cx="1144" cy="384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61" name="Text Box 2073"/>
            <p:cNvSpPr txBox="1">
              <a:spLocks noChangeArrowheads="1"/>
            </p:cNvSpPr>
            <p:nvPr/>
          </p:nvSpPr>
          <p:spPr bwMode="auto">
            <a:xfrm>
              <a:off x="988" y="3600"/>
              <a:ext cx="1022" cy="2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de-DE" sz="2400">
                  <a:solidFill>
                    <a:srgbClr val="0000FF"/>
                  </a:solidFill>
                </a:rPr>
                <a:t>Rauhaard.</a:t>
              </a:r>
            </a:p>
          </p:txBody>
        </p:sp>
        <p:sp>
          <p:nvSpPr>
            <p:cNvPr id="14362" name="Rectangle 2074"/>
            <p:cNvSpPr>
              <a:spLocks noChangeArrowheads="1"/>
            </p:cNvSpPr>
            <p:nvPr/>
          </p:nvSpPr>
          <p:spPr bwMode="auto">
            <a:xfrm>
              <a:off x="2392" y="3552"/>
              <a:ext cx="1658" cy="384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63" name="Text Box 2075"/>
            <p:cNvSpPr txBox="1">
              <a:spLocks noChangeArrowheads="1"/>
            </p:cNvSpPr>
            <p:nvPr/>
          </p:nvSpPr>
          <p:spPr bwMode="auto">
            <a:xfrm>
              <a:off x="2392" y="3600"/>
              <a:ext cx="1658" cy="2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de-DE" sz="2400">
                  <a:solidFill>
                    <a:srgbClr val="0000FF"/>
                  </a:solidFill>
                </a:rPr>
                <a:t>Schlappohrdackel</a:t>
              </a:r>
            </a:p>
          </p:txBody>
        </p:sp>
        <p:sp>
          <p:nvSpPr>
            <p:cNvPr id="14364" name="Line 2076"/>
            <p:cNvSpPr>
              <a:spLocks noChangeShapeType="1"/>
            </p:cNvSpPr>
            <p:nvPr/>
          </p:nvSpPr>
          <p:spPr bwMode="auto">
            <a:xfrm flipH="1">
              <a:off x="1768" y="1008"/>
              <a:ext cx="1196" cy="3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65" name="Line 2077"/>
            <p:cNvSpPr>
              <a:spLocks noChangeShapeType="1"/>
            </p:cNvSpPr>
            <p:nvPr/>
          </p:nvSpPr>
          <p:spPr bwMode="auto">
            <a:xfrm>
              <a:off x="3380" y="1008"/>
              <a:ext cx="208" cy="3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66" name="Line 2078"/>
            <p:cNvSpPr>
              <a:spLocks noChangeShapeType="1"/>
            </p:cNvSpPr>
            <p:nvPr/>
          </p:nvSpPr>
          <p:spPr bwMode="auto">
            <a:xfrm flipH="1">
              <a:off x="2236" y="1728"/>
              <a:ext cx="1248" cy="3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67" name="Line 2079"/>
            <p:cNvSpPr>
              <a:spLocks noChangeShapeType="1"/>
            </p:cNvSpPr>
            <p:nvPr/>
          </p:nvSpPr>
          <p:spPr bwMode="auto">
            <a:xfrm>
              <a:off x="3744" y="1728"/>
              <a:ext cx="0" cy="3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68" name="Line 2080"/>
            <p:cNvSpPr>
              <a:spLocks noChangeShapeType="1"/>
            </p:cNvSpPr>
            <p:nvPr/>
          </p:nvSpPr>
          <p:spPr bwMode="auto">
            <a:xfrm>
              <a:off x="4056" y="244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69" name="Line 2081"/>
            <p:cNvSpPr>
              <a:spLocks noChangeShapeType="1"/>
            </p:cNvSpPr>
            <p:nvPr/>
          </p:nvSpPr>
          <p:spPr bwMode="auto">
            <a:xfrm>
              <a:off x="4420" y="2448"/>
              <a:ext cx="988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70" name="Line 2082"/>
            <p:cNvSpPr>
              <a:spLocks noChangeShapeType="1"/>
            </p:cNvSpPr>
            <p:nvPr/>
          </p:nvSpPr>
          <p:spPr bwMode="auto">
            <a:xfrm>
              <a:off x="2444" y="244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71" name="Line 2083"/>
            <p:cNvSpPr>
              <a:spLocks noChangeShapeType="1"/>
            </p:cNvSpPr>
            <p:nvPr/>
          </p:nvSpPr>
          <p:spPr bwMode="auto">
            <a:xfrm>
              <a:off x="1820" y="244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72" name="Line 2084"/>
            <p:cNvSpPr>
              <a:spLocks noChangeShapeType="1"/>
            </p:cNvSpPr>
            <p:nvPr/>
          </p:nvSpPr>
          <p:spPr bwMode="auto">
            <a:xfrm>
              <a:off x="1300" y="3120"/>
              <a:ext cx="0" cy="4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373" name="Line 2085"/>
            <p:cNvSpPr>
              <a:spLocks noChangeShapeType="1"/>
            </p:cNvSpPr>
            <p:nvPr/>
          </p:nvSpPr>
          <p:spPr bwMode="auto">
            <a:xfrm>
              <a:off x="1664" y="3120"/>
              <a:ext cx="988" cy="4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4339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Hierarchie</a:t>
            </a:r>
          </a:p>
        </p:txBody>
      </p:sp>
      <p:sp>
        <p:nvSpPr>
          <p:cNvPr id="41" name="Rechteck 40"/>
          <p:cNvSpPr/>
          <p:nvPr/>
        </p:nvSpPr>
        <p:spPr>
          <a:xfrm>
            <a:off x="5410200" y="1271588"/>
            <a:ext cx="3581400" cy="21240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2225"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de-DE" sz="2200">
                <a:solidFill>
                  <a:srgbClr val="A50021"/>
                </a:solidFill>
                <a:latin typeface="Arial" charset="0"/>
                <a:ea typeface="ＭＳ Ｐゴシック" charset="-128"/>
                <a:cs typeface="ＭＳ Ｐゴシック" charset="-128"/>
              </a:rPr>
              <a:t>Alle Exemplare einer Klasse verfügen über </a:t>
            </a:r>
            <a:r>
              <a:rPr lang="de-DE" sz="2200" i="1">
                <a:solidFill>
                  <a:srgbClr val="008000"/>
                </a:solidFill>
                <a:latin typeface="Arial" charset="0"/>
                <a:ea typeface="ＭＳ Ｐゴシック" charset="-128"/>
                <a:cs typeface="ＭＳ Ｐゴシック" charset="-128"/>
              </a:rPr>
              <a:t>identische Eigenschaften</a:t>
            </a:r>
            <a:r>
              <a:rPr lang="de-DE" sz="2200">
                <a:solidFill>
                  <a:srgbClr val="A50021"/>
                </a:solidFill>
                <a:latin typeface="Arial" charset="0"/>
                <a:ea typeface="ＭＳ Ｐゴシック" charset="-128"/>
                <a:cs typeface="ＭＳ Ｐゴシック" charset="-128"/>
              </a:rPr>
              <a:t> und </a:t>
            </a:r>
            <a:r>
              <a:rPr lang="de-DE" sz="2200" i="1">
                <a:solidFill>
                  <a:srgbClr val="FF3300"/>
                </a:solidFill>
                <a:latin typeface="Arial" charset="0"/>
                <a:ea typeface="ＭＳ Ｐゴシック" charset="-128"/>
                <a:cs typeface="ＭＳ Ｐゴシック" charset="-128"/>
              </a:rPr>
              <a:t>nachfolgende Klassen </a:t>
            </a:r>
            <a:r>
              <a:rPr lang="de-DE" sz="2200">
                <a:solidFill>
                  <a:srgbClr val="A50021"/>
                </a:solidFill>
                <a:latin typeface="Arial" charset="0"/>
                <a:ea typeface="ＭＳ Ｐゴシック" charset="-128"/>
                <a:cs typeface="ＭＳ Ｐゴシック" charset="-128"/>
              </a:rPr>
              <a:t>stellen eine </a:t>
            </a:r>
            <a:r>
              <a:rPr lang="de-DE" sz="2200" i="1">
                <a:solidFill>
                  <a:srgbClr val="FF3300"/>
                </a:solidFill>
                <a:latin typeface="Arial" charset="0"/>
                <a:ea typeface="ＭＳ Ｐゴシック" charset="-128"/>
                <a:cs typeface="ＭＳ Ｐゴシック" charset="-128"/>
              </a:rPr>
              <a:t>Spezialisierung</a:t>
            </a:r>
            <a:r>
              <a:rPr lang="de-DE" sz="2200">
                <a:solidFill>
                  <a:srgbClr val="A50021"/>
                </a:solidFill>
                <a:latin typeface="Arial" charset="0"/>
                <a:ea typeface="ＭＳ Ｐゴシック" charset="-128"/>
                <a:cs typeface="ＭＳ Ｐゴシック" charset="-128"/>
              </a:rPr>
              <a:t> dar.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Beispiel Vererbung: Konto</a:t>
            </a:r>
          </a:p>
        </p:txBody>
      </p:sp>
      <p:sp>
        <p:nvSpPr>
          <p:cNvPr id="15363" name="Rectangle 2052"/>
          <p:cNvSpPr>
            <a:spLocks noChangeArrowheads="1"/>
          </p:cNvSpPr>
          <p:nvPr/>
        </p:nvSpPr>
        <p:spPr bwMode="auto">
          <a:xfrm>
            <a:off x="688975" y="1752600"/>
            <a:ext cx="3302000" cy="3200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364" name="Text Box 2053"/>
          <p:cNvSpPr txBox="1">
            <a:spLocks noChangeArrowheads="1"/>
          </p:cNvSpPr>
          <p:nvPr/>
        </p:nvSpPr>
        <p:spPr bwMode="auto">
          <a:xfrm>
            <a:off x="1316038" y="1752600"/>
            <a:ext cx="184467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400" u="sng"/>
              <a:t>einSparbuch</a:t>
            </a:r>
          </a:p>
        </p:txBody>
      </p:sp>
      <p:sp>
        <p:nvSpPr>
          <p:cNvPr id="15365" name="Line 2054"/>
          <p:cNvSpPr>
            <a:spLocks noChangeShapeType="1"/>
          </p:cNvSpPr>
          <p:nvPr/>
        </p:nvSpPr>
        <p:spPr bwMode="auto">
          <a:xfrm>
            <a:off x="701675" y="2286000"/>
            <a:ext cx="32893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366" name="Text Box 2055"/>
          <p:cNvSpPr txBox="1">
            <a:spLocks noChangeArrowheads="1"/>
          </p:cNvSpPr>
          <p:nvPr/>
        </p:nvSpPr>
        <p:spPr bwMode="auto">
          <a:xfrm>
            <a:off x="1741488" y="2286000"/>
            <a:ext cx="1296987" cy="830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saldo </a:t>
            </a:r>
          </a:p>
          <a:p>
            <a:pPr algn="ctr"/>
            <a:r>
              <a:rPr lang="de-DE" sz="2400"/>
              <a:t>zinssatz </a:t>
            </a:r>
          </a:p>
        </p:txBody>
      </p:sp>
      <p:sp>
        <p:nvSpPr>
          <p:cNvPr id="15367" name="Rectangle 2056"/>
          <p:cNvSpPr>
            <a:spLocks noChangeArrowheads="1"/>
          </p:cNvSpPr>
          <p:nvPr/>
        </p:nvSpPr>
        <p:spPr bwMode="auto">
          <a:xfrm>
            <a:off x="4981575" y="1752600"/>
            <a:ext cx="3302000" cy="36576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368" name="Text Box 2057"/>
          <p:cNvSpPr txBox="1">
            <a:spLocks noChangeArrowheads="1"/>
          </p:cNvSpPr>
          <p:nvPr/>
        </p:nvSpPr>
        <p:spPr bwMode="auto">
          <a:xfrm>
            <a:off x="5526088" y="1752600"/>
            <a:ext cx="192722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 u="sng"/>
              <a:t>einGirokonto</a:t>
            </a:r>
          </a:p>
        </p:txBody>
      </p:sp>
      <p:sp>
        <p:nvSpPr>
          <p:cNvPr id="15369" name="Line 2058"/>
          <p:cNvSpPr>
            <a:spLocks noChangeShapeType="1"/>
          </p:cNvSpPr>
          <p:nvPr/>
        </p:nvSpPr>
        <p:spPr bwMode="auto">
          <a:xfrm>
            <a:off x="4994275" y="2286000"/>
            <a:ext cx="32893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370" name="Text Box 2059"/>
          <p:cNvSpPr txBox="1">
            <a:spLocks noChangeArrowheads="1"/>
          </p:cNvSpPr>
          <p:nvPr/>
        </p:nvSpPr>
        <p:spPr bwMode="auto">
          <a:xfrm>
            <a:off x="5845175" y="2286000"/>
            <a:ext cx="1671638" cy="1200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saldo </a:t>
            </a:r>
          </a:p>
          <a:p>
            <a:pPr algn="ctr"/>
            <a:r>
              <a:rPr lang="de-DE" sz="2400"/>
              <a:t>stichtag</a:t>
            </a:r>
          </a:p>
          <a:p>
            <a:pPr algn="ctr"/>
            <a:r>
              <a:rPr lang="de-DE" sz="2400"/>
              <a:t>plusSparer </a:t>
            </a:r>
          </a:p>
        </p:txBody>
      </p:sp>
      <p:sp>
        <p:nvSpPr>
          <p:cNvPr id="15371" name="Line 2060"/>
          <p:cNvSpPr>
            <a:spLocks noChangeShapeType="1"/>
          </p:cNvSpPr>
          <p:nvPr/>
        </p:nvSpPr>
        <p:spPr bwMode="auto">
          <a:xfrm>
            <a:off x="738188" y="3124200"/>
            <a:ext cx="3287712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372" name="Line 2061"/>
          <p:cNvSpPr>
            <a:spLocks noChangeShapeType="1"/>
          </p:cNvSpPr>
          <p:nvPr/>
        </p:nvSpPr>
        <p:spPr bwMode="auto">
          <a:xfrm>
            <a:off x="4948238" y="3505200"/>
            <a:ext cx="3287712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373" name="Text Box 2062"/>
          <p:cNvSpPr txBox="1">
            <a:spLocks noChangeArrowheads="1"/>
          </p:cNvSpPr>
          <p:nvPr/>
        </p:nvSpPr>
        <p:spPr bwMode="auto">
          <a:xfrm>
            <a:off x="573088" y="3171825"/>
            <a:ext cx="3616325" cy="15700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auszahlen()</a:t>
            </a:r>
          </a:p>
          <a:p>
            <a:pPr algn="ctr"/>
            <a:r>
              <a:rPr lang="de-DE" sz="2400"/>
              <a:t>einzahlen()</a:t>
            </a:r>
          </a:p>
          <a:p>
            <a:pPr algn="ctr"/>
            <a:r>
              <a:rPr lang="de-DE" sz="2400"/>
              <a:t>getSaldo()</a:t>
            </a:r>
          </a:p>
          <a:p>
            <a:pPr algn="ctr"/>
            <a:r>
              <a:rPr lang="de-DE" sz="2400"/>
              <a:t>berechneZinsen()</a:t>
            </a:r>
          </a:p>
        </p:txBody>
      </p:sp>
      <p:sp>
        <p:nvSpPr>
          <p:cNvPr id="15374" name="Text Box 2063"/>
          <p:cNvSpPr txBox="1">
            <a:spLocks noChangeArrowheads="1"/>
          </p:cNvSpPr>
          <p:nvPr/>
        </p:nvSpPr>
        <p:spPr bwMode="auto">
          <a:xfrm>
            <a:off x="4783138" y="3505200"/>
            <a:ext cx="3616325" cy="19383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auszahlen()</a:t>
            </a:r>
          </a:p>
          <a:p>
            <a:pPr algn="ctr"/>
            <a:r>
              <a:rPr lang="de-DE" sz="2400"/>
              <a:t>einzahlen()</a:t>
            </a:r>
          </a:p>
          <a:p>
            <a:pPr algn="ctr"/>
            <a:r>
              <a:rPr lang="de-DE" sz="2400"/>
              <a:t>getSaldo()</a:t>
            </a:r>
          </a:p>
          <a:p>
            <a:pPr algn="ctr"/>
            <a:r>
              <a:rPr lang="de-DE" sz="2400"/>
              <a:t>setStichtag()</a:t>
            </a:r>
          </a:p>
          <a:p>
            <a:pPr algn="ctr"/>
            <a:r>
              <a:rPr lang="de-DE" sz="2400"/>
              <a:t>isPlusSparer()</a:t>
            </a:r>
          </a:p>
        </p:txBody>
      </p:sp>
      <p:sp>
        <p:nvSpPr>
          <p:cNvPr id="15375" name="Textfeld 19"/>
          <p:cNvSpPr txBox="1">
            <a:spLocks noChangeArrowheads="1"/>
          </p:cNvSpPr>
          <p:nvPr/>
        </p:nvSpPr>
        <p:spPr bwMode="auto">
          <a:xfrm>
            <a:off x="1308100" y="6140450"/>
            <a:ext cx="69278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200" b="1">
                <a:solidFill>
                  <a:srgbClr val="FF0000"/>
                </a:solidFill>
              </a:rPr>
              <a:t>beide haben die Gemeinsamkeiten eines "Kontos"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Beispiel Vererbung: Konto</a:t>
            </a:r>
          </a:p>
        </p:txBody>
      </p:sp>
      <p:sp>
        <p:nvSpPr>
          <p:cNvPr id="16387" name="Rectangle 1028"/>
          <p:cNvSpPr>
            <a:spLocks noChangeArrowheads="1"/>
          </p:cNvSpPr>
          <p:nvPr/>
        </p:nvSpPr>
        <p:spPr bwMode="auto">
          <a:xfrm>
            <a:off x="290513" y="4343400"/>
            <a:ext cx="3302000" cy="16002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388" name="Text Box 1029"/>
          <p:cNvSpPr txBox="1">
            <a:spLocks noChangeArrowheads="1"/>
          </p:cNvSpPr>
          <p:nvPr/>
        </p:nvSpPr>
        <p:spPr bwMode="auto">
          <a:xfrm>
            <a:off x="1165225" y="4343400"/>
            <a:ext cx="1576388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400"/>
              <a:t>Sparbuch</a:t>
            </a:r>
          </a:p>
        </p:txBody>
      </p:sp>
      <p:sp>
        <p:nvSpPr>
          <p:cNvPr id="16389" name="Line 1030"/>
          <p:cNvSpPr>
            <a:spLocks noChangeShapeType="1"/>
          </p:cNvSpPr>
          <p:nvPr/>
        </p:nvSpPr>
        <p:spPr bwMode="auto">
          <a:xfrm>
            <a:off x="303213" y="4800600"/>
            <a:ext cx="32893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390" name="Text Box 1031"/>
          <p:cNvSpPr txBox="1">
            <a:spLocks noChangeArrowheads="1"/>
          </p:cNvSpPr>
          <p:nvPr/>
        </p:nvSpPr>
        <p:spPr bwMode="auto">
          <a:xfrm>
            <a:off x="1300163" y="4800600"/>
            <a:ext cx="1382712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400"/>
              <a:t>zinssatz </a:t>
            </a:r>
          </a:p>
        </p:txBody>
      </p:sp>
      <p:sp>
        <p:nvSpPr>
          <p:cNvPr id="16391" name="Rectangle 1032"/>
          <p:cNvSpPr>
            <a:spLocks noChangeArrowheads="1"/>
          </p:cNvSpPr>
          <p:nvPr/>
        </p:nvSpPr>
        <p:spPr bwMode="auto">
          <a:xfrm>
            <a:off x="4549775" y="4343400"/>
            <a:ext cx="3302000" cy="22098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392" name="Text Box 1033"/>
          <p:cNvSpPr txBox="1">
            <a:spLocks noChangeArrowheads="1"/>
          </p:cNvSpPr>
          <p:nvPr/>
        </p:nvSpPr>
        <p:spPr bwMode="auto">
          <a:xfrm>
            <a:off x="4595813" y="4343400"/>
            <a:ext cx="32893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Girokonto</a:t>
            </a:r>
          </a:p>
        </p:txBody>
      </p:sp>
      <p:sp>
        <p:nvSpPr>
          <p:cNvPr id="16393" name="Line 1034"/>
          <p:cNvSpPr>
            <a:spLocks noChangeShapeType="1"/>
          </p:cNvSpPr>
          <p:nvPr/>
        </p:nvSpPr>
        <p:spPr bwMode="auto">
          <a:xfrm>
            <a:off x="4595813" y="4800600"/>
            <a:ext cx="32893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394" name="Text Box 1035"/>
          <p:cNvSpPr txBox="1">
            <a:spLocks noChangeArrowheads="1"/>
          </p:cNvSpPr>
          <p:nvPr/>
        </p:nvSpPr>
        <p:spPr bwMode="auto">
          <a:xfrm>
            <a:off x="5446713" y="4800600"/>
            <a:ext cx="1671637" cy="830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stichtag</a:t>
            </a:r>
          </a:p>
          <a:p>
            <a:pPr algn="ctr"/>
            <a:r>
              <a:rPr lang="de-DE" sz="2400"/>
              <a:t>plusSparer </a:t>
            </a:r>
          </a:p>
        </p:txBody>
      </p:sp>
      <p:sp>
        <p:nvSpPr>
          <p:cNvPr id="16395" name="Line 1036"/>
          <p:cNvSpPr>
            <a:spLocks noChangeShapeType="1"/>
          </p:cNvSpPr>
          <p:nvPr/>
        </p:nvSpPr>
        <p:spPr bwMode="auto">
          <a:xfrm>
            <a:off x="257175" y="5334000"/>
            <a:ext cx="328771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396" name="Line 1037"/>
          <p:cNvSpPr>
            <a:spLocks noChangeShapeType="1"/>
          </p:cNvSpPr>
          <p:nvPr/>
        </p:nvSpPr>
        <p:spPr bwMode="auto">
          <a:xfrm>
            <a:off x="4549775" y="5715000"/>
            <a:ext cx="328771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397" name="Text Box 1038"/>
          <p:cNvSpPr txBox="1">
            <a:spLocks noChangeArrowheads="1"/>
          </p:cNvSpPr>
          <p:nvPr/>
        </p:nvSpPr>
        <p:spPr bwMode="auto">
          <a:xfrm>
            <a:off x="174625" y="5410200"/>
            <a:ext cx="3417888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berechneZinsen()</a:t>
            </a:r>
          </a:p>
        </p:txBody>
      </p:sp>
      <p:sp>
        <p:nvSpPr>
          <p:cNvPr id="16398" name="Text Box 1039"/>
          <p:cNvSpPr txBox="1">
            <a:spLocks noChangeArrowheads="1"/>
          </p:cNvSpPr>
          <p:nvPr/>
        </p:nvSpPr>
        <p:spPr bwMode="auto">
          <a:xfrm>
            <a:off x="4549775" y="5715000"/>
            <a:ext cx="3287713" cy="830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setStichtag()</a:t>
            </a:r>
          </a:p>
          <a:p>
            <a:pPr algn="ctr"/>
            <a:r>
              <a:rPr lang="de-DE" sz="2400"/>
              <a:t>isPlusSparer()</a:t>
            </a:r>
          </a:p>
        </p:txBody>
      </p:sp>
      <p:sp>
        <p:nvSpPr>
          <p:cNvPr id="16399" name="Rectangle 1040"/>
          <p:cNvSpPr>
            <a:spLocks noChangeArrowheads="1"/>
          </p:cNvSpPr>
          <p:nvPr/>
        </p:nvSpPr>
        <p:spPr bwMode="auto">
          <a:xfrm>
            <a:off x="2605088" y="1219200"/>
            <a:ext cx="3302000" cy="21336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00" name="Text Box 1041"/>
          <p:cNvSpPr txBox="1">
            <a:spLocks noChangeArrowheads="1"/>
          </p:cNvSpPr>
          <p:nvPr/>
        </p:nvSpPr>
        <p:spPr bwMode="auto">
          <a:xfrm>
            <a:off x="3760788" y="1219200"/>
            <a:ext cx="10795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400"/>
              <a:t>Konto</a:t>
            </a:r>
          </a:p>
        </p:txBody>
      </p:sp>
      <p:sp>
        <p:nvSpPr>
          <p:cNvPr id="16401" name="Line 1042"/>
          <p:cNvSpPr>
            <a:spLocks noChangeShapeType="1"/>
          </p:cNvSpPr>
          <p:nvPr/>
        </p:nvSpPr>
        <p:spPr bwMode="auto">
          <a:xfrm>
            <a:off x="2651125" y="1676400"/>
            <a:ext cx="328771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02" name="Text Box 1043"/>
          <p:cNvSpPr txBox="1">
            <a:spLocks noChangeArrowheads="1"/>
          </p:cNvSpPr>
          <p:nvPr/>
        </p:nvSpPr>
        <p:spPr bwMode="auto">
          <a:xfrm>
            <a:off x="3830638" y="1676400"/>
            <a:ext cx="1016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400"/>
              <a:t>saldo </a:t>
            </a:r>
          </a:p>
        </p:txBody>
      </p:sp>
      <p:sp>
        <p:nvSpPr>
          <p:cNvPr id="16403" name="Line 1044"/>
          <p:cNvSpPr>
            <a:spLocks noChangeShapeType="1"/>
          </p:cNvSpPr>
          <p:nvPr/>
        </p:nvSpPr>
        <p:spPr bwMode="auto">
          <a:xfrm>
            <a:off x="2605088" y="2133600"/>
            <a:ext cx="3287712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04" name="Line 1046"/>
          <p:cNvSpPr>
            <a:spLocks noChangeShapeType="1"/>
          </p:cNvSpPr>
          <p:nvPr/>
        </p:nvSpPr>
        <p:spPr bwMode="auto">
          <a:xfrm flipH="1">
            <a:off x="2320925" y="3352800"/>
            <a:ext cx="1155700" cy="990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05" name="Line 1047"/>
          <p:cNvSpPr>
            <a:spLocks noChangeShapeType="1"/>
          </p:cNvSpPr>
          <p:nvPr/>
        </p:nvSpPr>
        <p:spPr bwMode="auto">
          <a:xfrm>
            <a:off x="4714875" y="3352800"/>
            <a:ext cx="990600" cy="990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06" name="Text Box 1045"/>
          <p:cNvSpPr txBox="1">
            <a:spLocks noChangeArrowheads="1"/>
          </p:cNvSpPr>
          <p:nvPr/>
        </p:nvSpPr>
        <p:spPr bwMode="auto">
          <a:xfrm>
            <a:off x="2438400" y="2133600"/>
            <a:ext cx="3616325" cy="1200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einzahlen()</a:t>
            </a:r>
          </a:p>
          <a:p>
            <a:pPr algn="ctr"/>
            <a:r>
              <a:rPr lang="de-DE" sz="2400"/>
              <a:t>auszahlen()</a:t>
            </a:r>
          </a:p>
          <a:p>
            <a:pPr algn="ctr"/>
            <a:r>
              <a:rPr lang="de-DE" sz="2400"/>
              <a:t>getSaldo()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Beispiel Vererbung: Konto</a:t>
            </a:r>
          </a:p>
        </p:txBody>
      </p:sp>
      <p:sp>
        <p:nvSpPr>
          <p:cNvPr id="17411" name="Rectangle 1028"/>
          <p:cNvSpPr>
            <a:spLocks noChangeArrowheads="1"/>
          </p:cNvSpPr>
          <p:nvPr/>
        </p:nvSpPr>
        <p:spPr bwMode="auto">
          <a:xfrm>
            <a:off x="290513" y="4343400"/>
            <a:ext cx="3302000" cy="16002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412" name="Text Box 1029"/>
          <p:cNvSpPr txBox="1">
            <a:spLocks noChangeArrowheads="1"/>
          </p:cNvSpPr>
          <p:nvPr/>
        </p:nvSpPr>
        <p:spPr bwMode="auto">
          <a:xfrm>
            <a:off x="1201738" y="4343400"/>
            <a:ext cx="1503362" cy="4619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Sparbuch</a:t>
            </a:r>
          </a:p>
        </p:txBody>
      </p:sp>
      <p:sp>
        <p:nvSpPr>
          <p:cNvPr id="17413" name="Line 1030"/>
          <p:cNvSpPr>
            <a:spLocks noChangeShapeType="1"/>
          </p:cNvSpPr>
          <p:nvPr/>
        </p:nvSpPr>
        <p:spPr bwMode="auto">
          <a:xfrm>
            <a:off x="303213" y="4800600"/>
            <a:ext cx="32893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414" name="Text Box 1031"/>
          <p:cNvSpPr txBox="1">
            <a:spLocks noChangeArrowheads="1"/>
          </p:cNvSpPr>
          <p:nvPr/>
        </p:nvSpPr>
        <p:spPr bwMode="auto">
          <a:xfrm>
            <a:off x="1300163" y="4800600"/>
            <a:ext cx="1382712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400"/>
              <a:t>zinssatz </a:t>
            </a:r>
          </a:p>
        </p:txBody>
      </p:sp>
      <p:sp>
        <p:nvSpPr>
          <p:cNvPr id="17415" name="Rectangle 1032"/>
          <p:cNvSpPr>
            <a:spLocks noChangeArrowheads="1"/>
          </p:cNvSpPr>
          <p:nvPr/>
        </p:nvSpPr>
        <p:spPr bwMode="auto">
          <a:xfrm>
            <a:off x="4549775" y="4343400"/>
            <a:ext cx="3302000" cy="22098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416" name="Text Box 1033"/>
          <p:cNvSpPr txBox="1">
            <a:spLocks noChangeArrowheads="1"/>
          </p:cNvSpPr>
          <p:nvPr/>
        </p:nvSpPr>
        <p:spPr bwMode="auto">
          <a:xfrm>
            <a:off x="5367338" y="4343400"/>
            <a:ext cx="1517650" cy="4619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Girokonto</a:t>
            </a:r>
          </a:p>
        </p:txBody>
      </p:sp>
      <p:sp>
        <p:nvSpPr>
          <p:cNvPr id="17417" name="Line 1034"/>
          <p:cNvSpPr>
            <a:spLocks noChangeShapeType="1"/>
          </p:cNvSpPr>
          <p:nvPr/>
        </p:nvSpPr>
        <p:spPr bwMode="auto">
          <a:xfrm>
            <a:off x="4595813" y="4800600"/>
            <a:ext cx="32893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418" name="Text Box 1035"/>
          <p:cNvSpPr txBox="1">
            <a:spLocks noChangeArrowheads="1"/>
          </p:cNvSpPr>
          <p:nvPr/>
        </p:nvSpPr>
        <p:spPr bwMode="auto">
          <a:xfrm>
            <a:off x="5446713" y="4800600"/>
            <a:ext cx="1671637" cy="830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stichtag</a:t>
            </a:r>
          </a:p>
          <a:p>
            <a:pPr algn="ctr"/>
            <a:r>
              <a:rPr lang="de-DE" sz="2400"/>
              <a:t>plusSparer </a:t>
            </a:r>
          </a:p>
        </p:txBody>
      </p:sp>
      <p:sp>
        <p:nvSpPr>
          <p:cNvPr id="17419" name="Line 1036"/>
          <p:cNvSpPr>
            <a:spLocks noChangeShapeType="1"/>
          </p:cNvSpPr>
          <p:nvPr/>
        </p:nvSpPr>
        <p:spPr bwMode="auto">
          <a:xfrm>
            <a:off x="257175" y="5334000"/>
            <a:ext cx="328771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420" name="Line 1037"/>
          <p:cNvSpPr>
            <a:spLocks noChangeShapeType="1"/>
          </p:cNvSpPr>
          <p:nvPr/>
        </p:nvSpPr>
        <p:spPr bwMode="auto">
          <a:xfrm>
            <a:off x="4549775" y="5715000"/>
            <a:ext cx="328771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421" name="Text Box 1038"/>
          <p:cNvSpPr txBox="1">
            <a:spLocks noChangeArrowheads="1"/>
          </p:cNvSpPr>
          <p:nvPr/>
        </p:nvSpPr>
        <p:spPr bwMode="auto">
          <a:xfrm>
            <a:off x="174625" y="5410200"/>
            <a:ext cx="361632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berechneZinsen()</a:t>
            </a:r>
          </a:p>
        </p:txBody>
      </p:sp>
      <p:sp>
        <p:nvSpPr>
          <p:cNvPr id="17422" name="Text Box 1039"/>
          <p:cNvSpPr txBox="1">
            <a:spLocks noChangeArrowheads="1"/>
          </p:cNvSpPr>
          <p:nvPr/>
        </p:nvSpPr>
        <p:spPr bwMode="auto">
          <a:xfrm>
            <a:off x="4549775" y="5715000"/>
            <a:ext cx="3616325" cy="830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setStichtag()</a:t>
            </a:r>
          </a:p>
          <a:p>
            <a:pPr algn="ctr"/>
            <a:r>
              <a:rPr lang="de-DE" sz="2400"/>
              <a:t>isPlusSparer()</a:t>
            </a:r>
          </a:p>
        </p:txBody>
      </p:sp>
      <p:sp>
        <p:nvSpPr>
          <p:cNvPr id="17423" name="Rectangle 1040"/>
          <p:cNvSpPr>
            <a:spLocks noChangeArrowheads="1"/>
          </p:cNvSpPr>
          <p:nvPr/>
        </p:nvSpPr>
        <p:spPr bwMode="auto">
          <a:xfrm>
            <a:off x="2605088" y="1219200"/>
            <a:ext cx="3302000" cy="21336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424" name="Text Box 1041"/>
          <p:cNvSpPr txBox="1">
            <a:spLocks noChangeArrowheads="1"/>
          </p:cNvSpPr>
          <p:nvPr/>
        </p:nvSpPr>
        <p:spPr bwMode="auto">
          <a:xfrm>
            <a:off x="3760788" y="1219200"/>
            <a:ext cx="10795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400"/>
              <a:t>Konto</a:t>
            </a:r>
          </a:p>
        </p:txBody>
      </p:sp>
      <p:sp>
        <p:nvSpPr>
          <p:cNvPr id="17425" name="Line 1042"/>
          <p:cNvSpPr>
            <a:spLocks noChangeShapeType="1"/>
          </p:cNvSpPr>
          <p:nvPr/>
        </p:nvSpPr>
        <p:spPr bwMode="auto">
          <a:xfrm>
            <a:off x="2651125" y="1676400"/>
            <a:ext cx="328771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426" name="Text Box 1043"/>
          <p:cNvSpPr txBox="1">
            <a:spLocks noChangeArrowheads="1"/>
          </p:cNvSpPr>
          <p:nvPr/>
        </p:nvSpPr>
        <p:spPr bwMode="auto">
          <a:xfrm>
            <a:off x="3830638" y="1676400"/>
            <a:ext cx="1016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400"/>
              <a:t>saldo </a:t>
            </a:r>
          </a:p>
        </p:txBody>
      </p:sp>
      <p:sp>
        <p:nvSpPr>
          <p:cNvPr id="17427" name="Line 1044"/>
          <p:cNvSpPr>
            <a:spLocks noChangeShapeType="1"/>
          </p:cNvSpPr>
          <p:nvPr/>
        </p:nvSpPr>
        <p:spPr bwMode="auto">
          <a:xfrm>
            <a:off x="2605088" y="2133600"/>
            <a:ext cx="3287712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428" name="Line 1046"/>
          <p:cNvSpPr>
            <a:spLocks noChangeShapeType="1"/>
          </p:cNvSpPr>
          <p:nvPr/>
        </p:nvSpPr>
        <p:spPr bwMode="auto">
          <a:xfrm flipH="1">
            <a:off x="2320925" y="3352800"/>
            <a:ext cx="1155700" cy="990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429" name="Line 1047"/>
          <p:cNvSpPr>
            <a:spLocks noChangeShapeType="1"/>
          </p:cNvSpPr>
          <p:nvPr/>
        </p:nvSpPr>
        <p:spPr bwMode="auto">
          <a:xfrm>
            <a:off x="4714875" y="3352800"/>
            <a:ext cx="990600" cy="990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430" name="Text Box 1045"/>
          <p:cNvSpPr txBox="1">
            <a:spLocks noChangeArrowheads="1"/>
          </p:cNvSpPr>
          <p:nvPr/>
        </p:nvSpPr>
        <p:spPr bwMode="auto">
          <a:xfrm>
            <a:off x="2438400" y="2133600"/>
            <a:ext cx="3616325" cy="1200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einzahlen()</a:t>
            </a:r>
          </a:p>
          <a:p>
            <a:pPr algn="ctr"/>
            <a:r>
              <a:rPr lang="de-DE" sz="2400"/>
              <a:t>auszahlen()</a:t>
            </a:r>
          </a:p>
          <a:p>
            <a:pPr algn="ctr"/>
            <a:r>
              <a:rPr lang="de-DE" sz="2400"/>
              <a:t>getSaldo()</a:t>
            </a:r>
          </a:p>
        </p:txBody>
      </p:sp>
      <p:sp>
        <p:nvSpPr>
          <p:cNvPr id="17431" name="Textfeld 39"/>
          <p:cNvSpPr txBox="1">
            <a:spLocks noChangeArrowheads="1"/>
          </p:cNvSpPr>
          <p:nvPr/>
        </p:nvSpPr>
        <p:spPr bwMode="auto">
          <a:xfrm>
            <a:off x="6146800" y="1143000"/>
            <a:ext cx="2540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800" b="1">
                <a:solidFill>
                  <a:srgbClr val="FF0000"/>
                </a:solidFill>
              </a:rPr>
              <a:t>Oberklasse</a:t>
            </a:r>
          </a:p>
          <a:p>
            <a:r>
              <a:rPr lang="de-DE" sz="2800" b="1">
                <a:solidFill>
                  <a:srgbClr val="FF0000"/>
                </a:solidFill>
              </a:rPr>
              <a:t>(Elternklasse;</a:t>
            </a:r>
          </a:p>
          <a:p>
            <a:r>
              <a:rPr lang="de-DE" sz="2800" b="1">
                <a:solidFill>
                  <a:srgbClr val="FF0000"/>
                </a:solidFill>
              </a:rPr>
              <a:t>Basisklasse;</a:t>
            </a:r>
          </a:p>
          <a:p>
            <a:r>
              <a:rPr lang="de-DE" sz="2800" b="1">
                <a:solidFill>
                  <a:srgbClr val="FF0000"/>
                </a:solidFill>
              </a:rPr>
              <a:t>Superklasse)</a:t>
            </a:r>
          </a:p>
        </p:txBody>
      </p:sp>
      <p:sp>
        <p:nvSpPr>
          <p:cNvPr id="17432" name="Textfeld 40"/>
          <p:cNvSpPr txBox="1">
            <a:spLocks noChangeArrowheads="1"/>
          </p:cNvSpPr>
          <p:nvPr/>
        </p:nvSpPr>
        <p:spPr bwMode="auto">
          <a:xfrm>
            <a:off x="6775450" y="3389313"/>
            <a:ext cx="231933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800" b="1">
                <a:solidFill>
                  <a:srgbClr val="FF0000"/>
                </a:solidFill>
              </a:rPr>
              <a:t>Unterklasse</a:t>
            </a:r>
          </a:p>
          <a:p>
            <a:r>
              <a:rPr lang="de-DE" sz="2800" b="1">
                <a:solidFill>
                  <a:srgbClr val="FF0000"/>
                </a:solidFill>
              </a:rPr>
              <a:t>(Kindklasse)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Vererbung in UML</a:t>
            </a:r>
          </a:p>
        </p:txBody>
      </p:sp>
      <p:sp>
        <p:nvSpPr>
          <p:cNvPr id="18435" name="Textfeld 8"/>
          <p:cNvSpPr txBox="1">
            <a:spLocks noChangeArrowheads="1"/>
          </p:cNvSpPr>
          <p:nvPr/>
        </p:nvSpPr>
        <p:spPr bwMode="auto">
          <a:xfrm>
            <a:off x="1066800" y="1276350"/>
            <a:ext cx="66675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>
                <a:solidFill>
                  <a:srgbClr val="FF0000"/>
                </a:solidFill>
              </a:rPr>
              <a:t>Achtung: In UML wird für Vererbung immer der Pfeil verwendet,</a:t>
            </a:r>
          </a:p>
          <a:p>
            <a:r>
              <a:rPr lang="de-DE">
                <a:solidFill>
                  <a:srgbClr val="FF0000"/>
                </a:solidFill>
              </a:rPr>
              <a:t>bei dem die Spitze ein leeres Dreieck ist!</a:t>
            </a:r>
          </a:p>
        </p:txBody>
      </p:sp>
      <p:pic>
        <p:nvPicPr>
          <p:cNvPr id="18436" name="Bild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0" y="1924050"/>
            <a:ext cx="146685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Bild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2286000"/>
            <a:ext cx="3778250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Generalisierung/Spezialisierung</a:t>
            </a:r>
          </a:p>
        </p:txBody>
      </p:sp>
      <p:pic>
        <p:nvPicPr>
          <p:cNvPr id="19459" name="Bild 1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295400"/>
            <a:ext cx="5348288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feld 5"/>
          <p:cNvSpPr txBox="1">
            <a:spLocks noChangeArrowheads="1"/>
          </p:cNvSpPr>
          <p:nvPr/>
        </p:nvSpPr>
        <p:spPr bwMode="auto">
          <a:xfrm>
            <a:off x="5562600" y="1524000"/>
            <a:ext cx="3352800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2600"/>
              <a:t>Zwischen Ober- und</a:t>
            </a:r>
          </a:p>
          <a:p>
            <a:r>
              <a:rPr lang="de-DE" sz="2600"/>
              <a:t>Unterklasse herrscht</a:t>
            </a:r>
          </a:p>
          <a:p>
            <a:r>
              <a:rPr lang="de-DE" sz="2600">
                <a:solidFill>
                  <a:srgbClr val="FF0000"/>
                </a:solidFill>
              </a:rPr>
              <a:t>Generalisierungs-</a:t>
            </a:r>
          </a:p>
          <a:p>
            <a:r>
              <a:rPr lang="de-DE" sz="2600">
                <a:solidFill>
                  <a:srgbClr val="FF0000"/>
                </a:solidFill>
              </a:rPr>
              <a:t>Spezialisierungs-</a:t>
            </a:r>
          </a:p>
          <a:p>
            <a:r>
              <a:rPr lang="de-DE" sz="2600">
                <a:solidFill>
                  <a:srgbClr val="FF0000"/>
                </a:solidFill>
              </a:rPr>
              <a:t>Beziehung</a:t>
            </a:r>
          </a:p>
        </p:txBody>
      </p:sp>
      <p:sp>
        <p:nvSpPr>
          <p:cNvPr id="19461" name="Textfeld 6"/>
          <p:cNvSpPr txBox="1">
            <a:spLocks noChangeArrowheads="1"/>
          </p:cNvSpPr>
          <p:nvPr/>
        </p:nvSpPr>
        <p:spPr bwMode="auto">
          <a:xfrm>
            <a:off x="5795963" y="4908550"/>
            <a:ext cx="31734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i="1"/>
              <a:t>"spezialisierte" Konto-Klasse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Überschreiben</a:t>
            </a:r>
          </a:p>
        </p:txBody>
      </p:sp>
      <p:sp>
        <p:nvSpPr>
          <p:cNvPr id="20483" name="Textfeld 5"/>
          <p:cNvSpPr txBox="1">
            <a:spLocks noChangeArrowheads="1"/>
          </p:cNvSpPr>
          <p:nvPr/>
        </p:nvSpPr>
        <p:spPr bwMode="auto">
          <a:xfrm>
            <a:off x="4419600" y="1524000"/>
            <a:ext cx="4495800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2600"/>
              <a:t>Attribute und Methoden der</a:t>
            </a:r>
          </a:p>
          <a:p>
            <a:r>
              <a:rPr lang="de-DE" sz="2600"/>
              <a:t>Unterklassen</a:t>
            </a:r>
          </a:p>
          <a:p>
            <a:r>
              <a:rPr lang="de-DE" sz="2600">
                <a:solidFill>
                  <a:srgbClr val="FF0000"/>
                </a:solidFill>
              </a:rPr>
              <a:t>überschreiben </a:t>
            </a:r>
            <a:r>
              <a:rPr lang="de-DE" sz="2600"/>
              <a:t>diejenigen</a:t>
            </a:r>
          </a:p>
          <a:p>
            <a:r>
              <a:rPr lang="de-DE" sz="2600"/>
              <a:t>der Oberklassen! </a:t>
            </a:r>
          </a:p>
        </p:txBody>
      </p:sp>
      <p:pic>
        <p:nvPicPr>
          <p:cNvPr id="20484" name="Bild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417638"/>
            <a:ext cx="3276600" cy="423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Vererbung in PHP</a:t>
            </a:r>
          </a:p>
        </p:txBody>
      </p:sp>
      <p:sp>
        <p:nvSpPr>
          <p:cNvPr id="21507" name="Textfeld 5"/>
          <p:cNvSpPr txBox="1">
            <a:spLocks noChangeArrowheads="1"/>
          </p:cNvSpPr>
          <p:nvPr/>
        </p:nvSpPr>
        <p:spPr bwMode="auto">
          <a:xfrm>
            <a:off x="457200" y="1417638"/>
            <a:ext cx="8229600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class Konto {</a:t>
            </a:r>
          </a:p>
          <a:p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 	// Attribute, Methoden</a:t>
            </a:r>
          </a:p>
          <a:p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}</a:t>
            </a:r>
          </a:p>
          <a:p>
            <a:endParaRPr lang="de-DE" sz="2600">
              <a:latin typeface="Courier New" pitchFamily="-1" charset="0"/>
              <a:ea typeface="Courier New" pitchFamily="-1" charset="0"/>
              <a:cs typeface="Courier New" pitchFamily="-1" charset="0"/>
            </a:endParaRPr>
          </a:p>
          <a:p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class Girokonto </a:t>
            </a:r>
            <a:r>
              <a:rPr lang="de-DE" sz="2600">
                <a:solidFill>
                  <a:srgbClr val="FF0000"/>
                </a:solidFill>
                <a:latin typeface="Courier New" pitchFamily="-1" charset="0"/>
                <a:ea typeface="Courier New" pitchFamily="-1" charset="0"/>
                <a:cs typeface="Courier New" pitchFamily="-1" charset="0"/>
              </a:rPr>
              <a:t>extends Konto </a:t>
            </a:r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{</a:t>
            </a:r>
          </a:p>
          <a:p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	// Attribute, Methoden</a:t>
            </a:r>
          </a:p>
          <a:p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}</a:t>
            </a:r>
          </a:p>
          <a:p>
            <a:endParaRPr lang="de-DE" sz="2600">
              <a:latin typeface="Courier New" pitchFamily="-1" charset="0"/>
              <a:ea typeface="Courier New" pitchFamily="-1" charset="0"/>
              <a:cs typeface="Courier New" pitchFamily="-1" charset="0"/>
            </a:endParaRPr>
          </a:p>
          <a:p>
            <a:r>
              <a:rPr lang="de-DE" sz="2600">
                <a:solidFill>
                  <a:srgbClr val="008000"/>
                </a:solidFill>
                <a:latin typeface="Courier New" pitchFamily="-1" charset="0"/>
                <a:ea typeface="Courier New" pitchFamily="-1" charset="0"/>
                <a:cs typeface="Courier New" pitchFamily="-1" charset="0"/>
              </a:rPr>
              <a:t>$einGirokonto</a:t>
            </a:r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	= new Girokonto;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Vererbung in PHP</a:t>
            </a:r>
          </a:p>
        </p:txBody>
      </p:sp>
      <p:sp>
        <p:nvSpPr>
          <p:cNvPr id="22531" name="Textfeld 5"/>
          <p:cNvSpPr txBox="1">
            <a:spLocks noChangeArrowheads="1"/>
          </p:cNvSpPr>
          <p:nvPr/>
        </p:nvSpPr>
        <p:spPr bwMode="auto">
          <a:xfrm>
            <a:off x="457200" y="1417638"/>
            <a:ext cx="82296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2600">
                <a:solidFill>
                  <a:srgbClr val="008000"/>
                </a:solidFill>
                <a:latin typeface="Courier New" pitchFamily="-1" charset="0"/>
                <a:ea typeface="Courier New" pitchFamily="-1" charset="0"/>
                <a:cs typeface="Courier New" pitchFamily="-1" charset="0"/>
              </a:rPr>
              <a:t>$einGirokonto</a:t>
            </a:r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	= new Girokonto;</a:t>
            </a:r>
          </a:p>
        </p:txBody>
      </p:sp>
      <p:pic>
        <p:nvPicPr>
          <p:cNvPr id="22532" name="Bild 3"/>
          <p:cNvPicPr>
            <a:picLocks noChangeAspect="1"/>
          </p:cNvPicPr>
          <p:nvPr/>
        </p:nvPicPr>
        <p:blipFill>
          <a:blip r:embed="rId2"/>
          <a:srcRect l="27034" r="3693"/>
          <a:stretch>
            <a:fillRect/>
          </a:stretch>
        </p:blipFill>
        <p:spPr bwMode="auto">
          <a:xfrm>
            <a:off x="457200" y="2071688"/>
            <a:ext cx="3124200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Geschweifte Klammer rechts 4"/>
          <p:cNvSpPr/>
          <p:nvPr/>
        </p:nvSpPr>
        <p:spPr>
          <a:xfrm>
            <a:off x="3581400" y="2071688"/>
            <a:ext cx="609600" cy="4176712"/>
          </a:xfrm>
          <a:prstGeom prst="rightBrace">
            <a:avLst>
              <a:gd name="adj1" fmla="val 38094"/>
              <a:gd name="adj2" fmla="val 50197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22534" name="Textfeld 6"/>
          <p:cNvSpPr txBox="1">
            <a:spLocks noChangeArrowheads="1"/>
          </p:cNvSpPr>
          <p:nvPr/>
        </p:nvSpPr>
        <p:spPr bwMode="auto">
          <a:xfrm>
            <a:off x="4724400" y="2438400"/>
            <a:ext cx="42957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"HAT" tatsächlich auch alle Attribute und</a:t>
            </a:r>
          </a:p>
          <a:p>
            <a:r>
              <a:rPr lang="de-DE"/>
              <a:t>Methoden der Oberklasse:</a:t>
            </a:r>
          </a:p>
        </p:txBody>
      </p:sp>
      <p:pic>
        <p:nvPicPr>
          <p:cNvPr id="22535" name="Bild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5300" y="3276600"/>
            <a:ext cx="3111500" cy="344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261</Words>
  <Application>Microsoft Macintosh PowerPoint</Application>
  <PresentationFormat>Bildschirmpräsentation (4:3)</PresentationFormat>
  <Paragraphs>95</Paragraphs>
  <Slides>10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Entwurfsvorlage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5" baseType="lpstr">
      <vt:lpstr>Arial</vt:lpstr>
      <vt:lpstr>ＭＳ Ｐゴシック</vt:lpstr>
      <vt:lpstr>Calibri</vt:lpstr>
      <vt:lpstr>Courier New</vt:lpstr>
      <vt:lpstr>Office-Design</vt:lpstr>
      <vt:lpstr>UML/OOP: Vererbung</vt:lpstr>
      <vt:lpstr>Hierarchie</vt:lpstr>
      <vt:lpstr>Beispiel Vererbung: Konto</vt:lpstr>
      <vt:lpstr>Beispiel Vererbung: Konto</vt:lpstr>
      <vt:lpstr>Beispiel Vererbung: Konto</vt:lpstr>
      <vt:lpstr>Vererbung in UML</vt:lpstr>
      <vt:lpstr>Generalisierung/Spezialisierung</vt:lpstr>
      <vt:lpstr>Überschreiben</vt:lpstr>
      <vt:lpstr>Vererbung in PHP</vt:lpstr>
      <vt:lpstr>Vererbung in PHP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PHP: Klassen definieren</dc:title>
  <dc:creator>Bert</dc:creator>
  <cp:lastModifiedBy>B. M.</cp:lastModifiedBy>
  <cp:revision>57</cp:revision>
  <cp:lastPrinted>2009-09-08T13:07:36Z</cp:lastPrinted>
  <dcterms:created xsi:type="dcterms:W3CDTF">2012-01-29T22:34:31Z</dcterms:created>
  <dcterms:modified xsi:type="dcterms:W3CDTF">2012-01-29T22:35:25Z</dcterms:modified>
</cp:coreProperties>
</file>