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png" ContentType="image/png"/>
  <Override PartName="/ppt/slides/slide11.xml" ContentType="application/vnd.openxmlformats-officedocument.presentationml.slide+xml"/>
  <Default Extension="xml" ContentType="application/xml"/>
  <Override PartName="/ppt/slides/slide9.xml" ContentType="application/vnd.openxmlformats-officedocument.presentationml.slide+xml"/>
  <Default Extension="jpeg" ContentType="image/jpeg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slides/slide16.xml" ContentType="application/vnd.openxmlformats-officedocument.presentationml.slide+xml"/>
  <Override PartName="/ppt/theme/theme2.xml" ContentType="application/vnd.openxmlformats-officedocument.them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14.xml" ContentType="application/vnd.openxmlformats-officedocument.presentationml.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Override PartName="/ppt/slides/slide12.xml" ContentType="application/vnd.openxmlformats-officedocument.presentationml.slide+xml"/>
  <Default Extension="bin" ContentType="application/vnd.openxmlformats-officedocument.presentationml.printerSettings"/>
  <Override PartName="/ppt/slides/slide10.xml" ContentType="application/vnd.openxmlformats-officedocument.presentationml.slide+xml"/>
  <Override PartName="/ppt/viewProps.xml" ContentType="application/vnd.openxmlformats-officedocument.presentationml.viewProps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  <Override PartName="/ppt/slides/slide13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61" r:id="rId4"/>
    <p:sldId id="260" r:id="rId5"/>
    <p:sldId id="267" r:id="rId6"/>
    <p:sldId id="262" r:id="rId7"/>
    <p:sldId id="264" r:id="rId8"/>
    <p:sldId id="263" r:id="rId9"/>
    <p:sldId id="268" r:id="rId10"/>
    <p:sldId id="265" r:id="rId11"/>
    <p:sldId id="269" r:id="rId12"/>
    <p:sldId id="266" r:id="rId13"/>
    <p:sldId id="270" r:id="rId14"/>
    <p:sldId id="271" r:id="rId15"/>
    <p:sldId id="272" r:id="rId16"/>
    <p:sldId id="273" r:id="rId17"/>
    <p:sldId id="259" r:id="rId18"/>
    <p:sldId id="274" r:id="rId19"/>
  </p:sldIdLst>
  <p:sldSz cx="9144000" cy="6858000" type="screen4x3"/>
  <p:notesSz cx="6858000" cy="9144000"/>
  <p:defaultTextStyle>
    <a:defPPr>
      <a:defRPr lang="de-DE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prnPr/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Objects="1">
      <p:cViewPr>
        <p:scale>
          <a:sx n="150" d="100"/>
          <a:sy n="150" d="100"/>
        </p:scale>
        <p:origin x="-1056" y="-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" charset="0"/>
              </a:defRPr>
            </a:lvl1pPr>
          </a:lstStyle>
          <a:p>
            <a:fld id="{6F007A63-E020-F04F-AFBD-CF48241AC4F7}" type="datetime1">
              <a:rPr lang="de-DE"/>
              <a:pPr/>
              <a:t>27.01.2013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" charset="0"/>
              </a:defRPr>
            </a:lvl1pPr>
          </a:lstStyle>
          <a:p>
            <a:fld id="{3DC4C905-39B9-B14C-BAE8-81111417D65C}" type="slidenum">
              <a:rPr lang="de-DE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Master-Untertitelformat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ED2CC7C-EACB-B64A-B3FD-785315F454DA}" type="datetime1">
              <a:rPr lang="de-DE"/>
              <a:pPr/>
              <a:t>27.01.2013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7A1FDD-8387-7640-ADD6-93775EF86845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6EDB6B7-879E-7740-94C7-4A38CB002634}" type="datetime1">
              <a:rPr lang="de-DE"/>
              <a:pPr/>
              <a:t>27.01.2013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B7C455-A071-9641-8733-54A7D16EF82D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FBE081-8BF4-7948-BDB1-27C5CA6F6066}" type="datetime1">
              <a:rPr lang="de-DE"/>
              <a:pPr/>
              <a:t>27.01.2013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F34E38-EC74-6747-AAAD-6E1732976D4F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AEF649E-07D2-0141-96CB-8A0B5C0B4778}" type="datetime1">
              <a:rPr lang="de-DE"/>
              <a:pPr/>
              <a:t>27.01.2013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2C5048-8EC5-F648-98CC-6A5195AF082D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8A14D5-D58C-DE43-ADB5-2E460B8E6945}" type="datetime1">
              <a:rPr lang="de-DE"/>
              <a:pPr/>
              <a:t>27.01.2013</a:t>
            </a:fld>
            <a:endParaRPr 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0E0BDB-A9BE-A448-9931-3899B9678982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565B7E6-0DFA-5745-9887-66DF6A12BF39}" type="datetime1">
              <a:rPr lang="de-DE"/>
              <a:pPr/>
              <a:t>27.01.2013</a:t>
            </a:fld>
            <a:endParaRPr lang="de-DE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B502B2-0547-424A-83AF-FA4A6CE742DC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A15F4DF-B605-5E49-BEEA-351C62912A70}" type="datetime1">
              <a:rPr lang="de-DE"/>
              <a:pPr/>
              <a:t>27.01.2013</a:t>
            </a:fld>
            <a:endParaRPr lang="de-DE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1D7EE2-7A33-FF47-80B1-817BAB5FCDFE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9D2B87-944D-C046-9BF7-50BBA1C0AB18}" type="datetime1">
              <a:rPr lang="de-DE"/>
              <a:pPr/>
              <a:t>27.01.2013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00E50-D8F3-444C-A01F-481130E7FAA5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D6FC80-E262-234D-8C09-1EDA1AA2D97B}" type="datetime1">
              <a:rPr lang="de-DE"/>
              <a:pPr/>
              <a:t>27.01.2013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5C7A18-DBF5-944A-AC86-09AA47EC7F4D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C9BB12-1C1B-4548-928C-37A4DE511CDB}" type="datetime1">
              <a:rPr lang="de-DE"/>
              <a:pPr/>
              <a:t>27.01.2013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21DBAA-05F4-BC49-9856-50E0E748B972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68C84E-D376-D947-A670-1F3A6D9FEB57}" type="datetime1">
              <a:rPr lang="de-DE"/>
              <a:pPr/>
              <a:t>27.01.2013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D1D65A-A097-1B4E-881B-28D8A5213C22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Mastertitelformat bearbeiten</a:t>
            </a:r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-1" charset="0"/>
              </a:defRPr>
            </a:lvl1pPr>
          </a:lstStyle>
          <a:p>
            <a:fld id="{80BEA893-27AC-534B-B9BB-6BEC105E3466}" type="datetime1">
              <a:rPr lang="de-DE"/>
              <a:pPr/>
              <a:t>27.01.2013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-1" charset="0"/>
              </a:defRPr>
            </a:lvl1pPr>
          </a:lstStyle>
          <a:p>
            <a:fld id="{E51CFC3E-FF81-0545-BAB9-EBB8F1567B1A}" type="slidenum">
              <a:rPr lang="de-DE"/>
              <a:pPr/>
              <a:t>‹Nr.›</a:t>
            </a:fld>
            <a:endParaRPr lang="de-DE"/>
          </a:p>
        </p:txBody>
      </p:sp>
      <p:sp>
        <p:nvSpPr>
          <p:cNvPr id="1031" name="Textfeld 6"/>
          <p:cNvSpPr txBox="1">
            <a:spLocks noChangeArrowheads="1"/>
          </p:cNvSpPr>
          <p:nvPr userDrawn="1"/>
        </p:nvSpPr>
        <p:spPr bwMode="auto">
          <a:xfrm>
            <a:off x="7427913" y="6637338"/>
            <a:ext cx="18049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p="http://schemas.openxmlformats.org/presentationml/2006/main" xmlns:a="http://schemas.openxmlformats.org/drawingml/2006/main" xmlns:a14="http://schemas.microsoft.com/office/drawing/2010/main" xmlns:mv="urn:schemas-microsoft-com:mac:vml" xmlns:mc="http://schemas.openxmlformats.org/markup-compatibility/2006" xmlns:r="http://schemas.openxmlformats.org/officeDocument/2006/relationships">
                <a:solidFill>
                  <a:srgbClr val="FFFFFF"/>
                </a:solidFill>
              </a14:hiddenFill>
            </a:ext>
            <a:ext uri="{91240B29-F687-4F45-9708-019B960494DF}">
              <a14:hiddenLine xmlns="" xmlns:p="http://schemas.openxmlformats.org/presentationml/2006/main" xmlns:a="http://schemas.openxmlformats.org/drawingml/2006/main" xmlns:a14="http://schemas.microsoft.com/office/drawing/2010/main" xmlns:mv="urn:schemas-microsoft-com:mac:vml" xmlns:mc="http://schemas.openxmlformats.org/markup-compatibility/2006" xmlns:r="http://schemas.openxmlformats.org/officeDocument/2006/relationships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r>
              <a:rPr lang="de-DE" sz="1000" b="1" smtClean="0">
                <a:solidFill>
                  <a:srgbClr val="A6A6A6"/>
                </a:solidFill>
                <a:cs typeface="Arial" charset="0"/>
              </a:rPr>
              <a:t>www.informatikzentrale.de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png"/><Relationship Id="rId3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8.png"/><Relationship Id="rId3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23.png"/><Relationship Id="rId6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5.png"/><Relationship Id="rId3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7.png"/><Relationship Id="rId3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2517775"/>
          </a:xfrm>
        </p:spPr>
        <p:txBody>
          <a:bodyPr/>
          <a:lstStyle/>
          <a:p>
            <a:pPr eaLnBrk="1" hangingPunct="1"/>
            <a:r>
              <a:rPr lang="de-DE">
                <a:ea typeface="ＭＳ Ｐゴシック" pitchFamily="-1" charset="-128"/>
                <a:cs typeface="ＭＳ Ｐゴシック" pitchFamily="-1" charset="-128"/>
              </a:rPr>
              <a:t>OOA / dynamische Modellierung</a:t>
            </a:r>
            <a:br>
              <a:rPr lang="de-DE">
                <a:ea typeface="ＭＳ Ｐゴシック" pitchFamily="-1" charset="-128"/>
                <a:cs typeface="ＭＳ Ｐゴシック" pitchFamily="-1" charset="-128"/>
              </a:rPr>
            </a:br>
            <a:r>
              <a:rPr lang="de-DE" b="1">
                <a:ea typeface="ＭＳ Ｐゴシック" pitchFamily="-1" charset="-128"/>
                <a:cs typeface="ＭＳ Ｐゴシック" pitchFamily="-1" charset="-128"/>
              </a:rPr>
              <a:t>Aktivitätsdiagramme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1524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800" b="1"/>
              <a:t>Zielsetzung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685800" y="914400"/>
            <a:ext cx="78486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/>
              <a:t>Modell der Abläufe im System</a:t>
            </a:r>
          </a:p>
          <a:p>
            <a:r>
              <a:rPr lang="de-DE" sz="2800">
                <a:solidFill>
                  <a:srgbClr val="7F7F7F"/>
                </a:solidFill>
              </a:rPr>
              <a:t>(auf Grundlage der Use-Case-Beschreibung; j</a:t>
            </a:r>
            <a:r>
              <a:rPr lang="de-DE" sz="2800" i="1">
                <a:solidFill>
                  <a:srgbClr val="7F7F7F"/>
                </a:solidFill>
              </a:rPr>
              <a:t>eder Use-Case (Anwendungsfall) erhält ein Aktivitätsdiagramm!)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1524000" y="5888503"/>
            <a:ext cx="5698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/>
              <a:t>Aktivitäten als getrennte Schritte im Programmablauf</a:t>
            </a:r>
          </a:p>
          <a:p>
            <a:endParaRPr lang="de-DE"/>
          </a:p>
        </p:txBody>
      </p:sp>
      <p:pic>
        <p:nvPicPr>
          <p:cNvPr id="8" name="Bild 7"/>
          <p:cNvPicPr>
            <a:picLocks noChangeAspect="1"/>
          </p:cNvPicPr>
          <p:nvPr/>
        </p:nvPicPr>
        <p:blipFill>
          <a:blip r:embed="rId2"/>
          <a:srcRect b="60147"/>
          <a:stretch>
            <a:fillRect/>
          </a:stretch>
        </p:blipFill>
        <p:spPr>
          <a:xfrm>
            <a:off x="1501240" y="2681657"/>
            <a:ext cx="5721756" cy="320684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1524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800" b="1"/>
              <a:t>Aktivitätsdiagramm / Struktogramm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685800" y="675620"/>
            <a:ext cx="7848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/>
              <a:t>Große Ähnlichkeit; Aktivitätsdiagramm = "UML-Version" des Struktogramms </a:t>
            </a:r>
            <a:endParaRPr lang="de-DE" sz="2800" i="1">
              <a:solidFill>
                <a:srgbClr val="7F7F7F"/>
              </a:solidFill>
            </a:endParaRPr>
          </a:p>
        </p:txBody>
      </p:sp>
      <p:pic>
        <p:nvPicPr>
          <p:cNvPr id="9" name="Bild 8" descr="struktogramm_geradenungleichun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800" y="1629727"/>
            <a:ext cx="6477000" cy="49385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152400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/>
              <a:t>Einfaches Beispiel: Anwendungsfall </a:t>
            </a:r>
          </a:p>
          <a:p>
            <a:r>
              <a:rPr lang="de-DE" sz="2800" b="1"/>
              <a:t>"Fenster öffnen"</a:t>
            </a:r>
          </a:p>
        </p:txBody>
      </p:sp>
      <p:pic>
        <p:nvPicPr>
          <p:cNvPr id="9" name="Bild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5400" y="675620"/>
            <a:ext cx="3124200" cy="4171052"/>
          </a:xfrm>
          <a:prstGeom prst="rect">
            <a:avLst/>
          </a:prstGeom>
        </p:spPr>
      </p:pic>
      <p:pic>
        <p:nvPicPr>
          <p:cNvPr id="10" name="Bild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5029199"/>
            <a:ext cx="7696200" cy="1742861"/>
          </a:xfrm>
          <a:prstGeom prst="rect">
            <a:avLst/>
          </a:prstGeom>
        </p:spPr>
      </p:pic>
      <p:sp>
        <p:nvSpPr>
          <p:cNvPr id="11" name="Textfeld 10"/>
          <p:cNvSpPr txBox="1"/>
          <p:nvPr/>
        </p:nvSpPr>
        <p:spPr>
          <a:xfrm>
            <a:off x="533401" y="1524000"/>
            <a:ext cx="411479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>
                <a:solidFill>
                  <a:srgbClr val="008000"/>
                </a:solidFill>
              </a:rPr>
              <a:t>Aktion</a:t>
            </a:r>
            <a:r>
              <a:rPr lang="de-DE"/>
              <a:t>: Elementarer Vorgang</a:t>
            </a:r>
          </a:p>
          <a:p>
            <a:endParaRPr lang="de-DE"/>
          </a:p>
          <a:p>
            <a:r>
              <a:rPr lang="de-DE"/>
              <a:t>"</a:t>
            </a:r>
            <a:r>
              <a:rPr lang="de-DE" b="1">
                <a:solidFill>
                  <a:srgbClr val="FF0000"/>
                </a:solidFill>
              </a:rPr>
              <a:t>Kanten</a:t>
            </a:r>
            <a:r>
              <a:rPr lang="de-DE"/>
              <a:t>" – Steuerfluss (wo sind wir, wohin bewegen wir uns?)</a:t>
            </a:r>
          </a:p>
          <a:p>
            <a:r>
              <a:rPr lang="de-DE"/>
              <a:t>(vs. Knoten: Aktionen, Objekte, Kontrollelemente)</a:t>
            </a:r>
          </a:p>
          <a:p>
            <a:endParaRPr lang="de-DE"/>
          </a:p>
          <a:p>
            <a:r>
              <a:rPr lang="de-DE" b="1">
                <a:solidFill>
                  <a:srgbClr val="FF6600"/>
                </a:solidFill>
              </a:rPr>
              <a:t>Aktivität</a:t>
            </a:r>
            <a:r>
              <a:rPr lang="de-DE"/>
              <a:t>: Zusammenfassung von Aktionen</a:t>
            </a:r>
          </a:p>
        </p:txBody>
      </p:sp>
      <p:cxnSp>
        <p:nvCxnSpPr>
          <p:cNvPr id="13" name="Gerade Verbindung mit Pfeil 12"/>
          <p:cNvCxnSpPr/>
          <p:nvPr/>
        </p:nvCxnSpPr>
        <p:spPr>
          <a:xfrm>
            <a:off x="3733800" y="1752600"/>
            <a:ext cx="1981200" cy="1588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Gerade Verbindung mit Pfeil 14"/>
          <p:cNvCxnSpPr/>
          <p:nvPr/>
        </p:nvCxnSpPr>
        <p:spPr>
          <a:xfrm>
            <a:off x="3429000" y="2438400"/>
            <a:ext cx="3048000" cy="9906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Gerade Verbindung mit Pfeil 16"/>
          <p:cNvCxnSpPr/>
          <p:nvPr/>
        </p:nvCxnSpPr>
        <p:spPr>
          <a:xfrm rot="5400000">
            <a:off x="74612" y="4495006"/>
            <a:ext cx="1524000" cy="1588"/>
          </a:xfrm>
          <a:prstGeom prst="straightConnector1">
            <a:avLst/>
          </a:prstGeom>
          <a:ln>
            <a:solidFill>
              <a:schemeClr val="accent6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152400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/>
              <a:t>Einfaches Beispiel: Anwendungsfall </a:t>
            </a:r>
          </a:p>
          <a:p>
            <a:r>
              <a:rPr lang="de-DE" sz="2800" b="1"/>
              <a:t>"Fenster öffnen"</a:t>
            </a:r>
          </a:p>
        </p:txBody>
      </p:sp>
      <p:sp>
        <p:nvSpPr>
          <p:cNvPr id="11" name="Textfeld 10"/>
          <p:cNvSpPr txBox="1"/>
          <p:nvPr/>
        </p:nvSpPr>
        <p:spPr>
          <a:xfrm>
            <a:off x="533401" y="1524000"/>
            <a:ext cx="411479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>
                <a:solidFill>
                  <a:schemeClr val="bg1">
                    <a:lumMod val="50000"/>
                  </a:schemeClr>
                </a:solidFill>
              </a:rPr>
              <a:t>Aktion</a:t>
            </a:r>
            <a:r>
              <a:rPr lang="de-DE">
                <a:solidFill>
                  <a:schemeClr val="bg1">
                    <a:lumMod val="50000"/>
                  </a:schemeClr>
                </a:solidFill>
              </a:rPr>
              <a:t>: Elementarer Vorgang</a:t>
            </a:r>
          </a:p>
          <a:p>
            <a:endParaRPr lang="de-DE">
              <a:solidFill>
                <a:schemeClr val="bg1">
                  <a:lumMod val="50000"/>
                </a:schemeClr>
              </a:solidFill>
            </a:endParaRPr>
          </a:p>
          <a:p>
            <a:r>
              <a:rPr lang="de-DE">
                <a:solidFill>
                  <a:schemeClr val="bg1">
                    <a:lumMod val="50000"/>
                  </a:schemeClr>
                </a:solidFill>
              </a:rPr>
              <a:t>"</a:t>
            </a:r>
            <a:r>
              <a:rPr lang="de-DE" b="1">
                <a:solidFill>
                  <a:schemeClr val="bg1">
                    <a:lumMod val="50000"/>
                  </a:schemeClr>
                </a:solidFill>
              </a:rPr>
              <a:t>Kanten</a:t>
            </a:r>
            <a:r>
              <a:rPr lang="de-DE">
                <a:solidFill>
                  <a:schemeClr val="bg1">
                    <a:lumMod val="50000"/>
                  </a:schemeClr>
                </a:solidFill>
              </a:rPr>
              <a:t>" – Steuerfluss (wo sind wir, wohin bewegen wir uns?)</a:t>
            </a:r>
          </a:p>
          <a:p>
            <a:r>
              <a:rPr lang="de-DE">
                <a:solidFill>
                  <a:schemeClr val="bg1">
                    <a:lumMod val="50000"/>
                  </a:schemeClr>
                </a:solidFill>
              </a:rPr>
              <a:t>(vs. Knoten: Aktionen, Objekte, Kontrollelemente)</a:t>
            </a:r>
          </a:p>
          <a:p>
            <a:endParaRPr lang="de-DE">
              <a:solidFill>
                <a:schemeClr val="bg1">
                  <a:lumMod val="50000"/>
                </a:schemeClr>
              </a:solidFill>
            </a:endParaRPr>
          </a:p>
          <a:p>
            <a:r>
              <a:rPr lang="de-DE" b="1">
                <a:solidFill>
                  <a:schemeClr val="bg1">
                    <a:lumMod val="50000"/>
                  </a:schemeClr>
                </a:solidFill>
              </a:rPr>
              <a:t>Aktivität</a:t>
            </a:r>
            <a:r>
              <a:rPr lang="de-DE">
                <a:solidFill>
                  <a:schemeClr val="bg1">
                    <a:lumMod val="50000"/>
                  </a:schemeClr>
                </a:solidFill>
              </a:rPr>
              <a:t>: Zusammenfassung von Aktionen</a:t>
            </a:r>
          </a:p>
        </p:txBody>
      </p:sp>
      <p:sp>
        <p:nvSpPr>
          <p:cNvPr id="14" name="Textfeld 13"/>
          <p:cNvSpPr txBox="1"/>
          <p:nvPr/>
        </p:nvSpPr>
        <p:spPr>
          <a:xfrm>
            <a:off x="381000" y="4419600"/>
            <a:ext cx="7391400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/>
              <a:t>Visual Paradigm:</a:t>
            </a:r>
          </a:p>
          <a:p>
            <a:r>
              <a:rPr lang="de-DE"/>
              <a:t>Aktivität -&gt; "Activity"</a:t>
            </a:r>
          </a:p>
          <a:p>
            <a:r>
              <a:rPr lang="de-DE"/>
              <a:t>Aktion -&gt; "Action"</a:t>
            </a:r>
          </a:p>
          <a:p>
            <a:r>
              <a:rPr lang="de-DE"/>
              <a:t>Kanten über Kontextmenü der Aktionen</a:t>
            </a:r>
          </a:p>
        </p:txBody>
      </p:sp>
      <p:pic>
        <p:nvPicPr>
          <p:cNvPr id="16" name="Bild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8100" y="3200400"/>
            <a:ext cx="2654300" cy="1384300"/>
          </a:xfrm>
          <a:prstGeom prst="rect">
            <a:avLst/>
          </a:prstGeom>
        </p:spPr>
      </p:pic>
      <p:pic>
        <p:nvPicPr>
          <p:cNvPr id="18" name="Bild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4800" y="4953000"/>
            <a:ext cx="4368800" cy="2082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1524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800" b="1"/>
              <a:t>Startpunkt, Endpunkt</a:t>
            </a:r>
          </a:p>
        </p:txBody>
      </p:sp>
      <p:sp>
        <p:nvSpPr>
          <p:cNvPr id="11" name="Textfeld 10"/>
          <p:cNvSpPr txBox="1"/>
          <p:nvPr/>
        </p:nvSpPr>
        <p:spPr>
          <a:xfrm>
            <a:off x="533401" y="1524000"/>
            <a:ext cx="41147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/>
              <a:t>Startpunkt, Startknoten</a:t>
            </a:r>
          </a:p>
          <a:p>
            <a:endParaRPr lang="de-DE" b="1"/>
          </a:p>
          <a:p>
            <a:r>
              <a:rPr lang="de-DE"/>
              <a:t>(Token beginnt zu "laufen")</a:t>
            </a:r>
          </a:p>
        </p:txBody>
      </p:sp>
      <p:pic>
        <p:nvPicPr>
          <p:cNvPr id="12" name="Bild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3900" y="838200"/>
            <a:ext cx="3111500" cy="5292758"/>
          </a:xfrm>
          <a:prstGeom prst="rect">
            <a:avLst/>
          </a:prstGeom>
        </p:spPr>
      </p:pic>
      <p:pic>
        <p:nvPicPr>
          <p:cNvPr id="14" name="Bild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1" y="914400"/>
            <a:ext cx="698500" cy="609600"/>
          </a:xfrm>
          <a:prstGeom prst="rect">
            <a:avLst/>
          </a:prstGeom>
        </p:spPr>
      </p:pic>
      <p:sp>
        <p:nvSpPr>
          <p:cNvPr id="16" name="Textfeld 15"/>
          <p:cNvSpPr txBox="1"/>
          <p:nvPr/>
        </p:nvSpPr>
        <p:spPr>
          <a:xfrm>
            <a:off x="533401" y="3848100"/>
            <a:ext cx="41147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/>
              <a:t>Endpunkt, Endknoten</a:t>
            </a:r>
          </a:p>
          <a:p>
            <a:endParaRPr lang="de-DE" b="1"/>
          </a:p>
          <a:p>
            <a:r>
              <a:rPr lang="de-DE"/>
              <a:t>(Token beendet seine Reise)</a:t>
            </a:r>
          </a:p>
        </p:txBody>
      </p:sp>
      <p:pic>
        <p:nvPicPr>
          <p:cNvPr id="19" name="Bild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1" y="3276600"/>
            <a:ext cx="660400" cy="5715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1524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800" b="1"/>
              <a:t>Startpunkt, Endpunkt / Token-Konzept</a:t>
            </a:r>
          </a:p>
        </p:txBody>
      </p:sp>
      <p:sp>
        <p:nvSpPr>
          <p:cNvPr id="11" name="Textfeld 10"/>
          <p:cNvSpPr txBox="1"/>
          <p:nvPr/>
        </p:nvSpPr>
        <p:spPr>
          <a:xfrm>
            <a:off x="533401" y="1524000"/>
            <a:ext cx="41147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/>
              <a:t>Startpunkt, Startknoten</a:t>
            </a:r>
          </a:p>
          <a:p>
            <a:endParaRPr lang="de-DE" b="1"/>
          </a:p>
          <a:p>
            <a:r>
              <a:rPr lang="de-DE"/>
              <a:t>(Token beginnt zu "laufen")</a:t>
            </a:r>
          </a:p>
        </p:txBody>
      </p:sp>
      <p:pic>
        <p:nvPicPr>
          <p:cNvPr id="12" name="Bild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3900" y="838200"/>
            <a:ext cx="3111500" cy="5292758"/>
          </a:xfrm>
          <a:prstGeom prst="rect">
            <a:avLst/>
          </a:prstGeom>
        </p:spPr>
      </p:pic>
      <p:pic>
        <p:nvPicPr>
          <p:cNvPr id="14" name="Bild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1" y="914400"/>
            <a:ext cx="698500" cy="609600"/>
          </a:xfrm>
          <a:prstGeom prst="rect">
            <a:avLst/>
          </a:prstGeom>
        </p:spPr>
      </p:pic>
      <p:sp>
        <p:nvSpPr>
          <p:cNvPr id="16" name="Textfeld 15"/>
          <p:cNvSpPr txBox="1"/>
          <p:nvPr/>
        </p:nvSpPr>
        <p:spPr>
          <a:xfrm>
            <a:off x="533401" y="3848100"/>
            <a:ext cx="41147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/>
              <a:t>Endpunkt, Endknoten</a:t>
            </a:r>
          </a:p>
          <a:p>
            <a:endParaRPr lang="de-DE" b="1"/>
          </a:p>
          <a:p>
            <a:r>
              <a:rPr lang="de-DE"/>
              <a:t>(Token beendet seine Reise)</a:t>
            </a:r>
          </a:p>
        </p:txBody>
      </p:sp>
      <p:pic>
        <p:nvPicPr>
          <p:cNvPr id="19" name="Bild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1" y="3276600"/>
            <a:ext cx="660400" cy="571500"/>
          </a:xfrm>
          <a:prstGeom prst="rect">
            <a:avLst/>
          </a:prstGeom>
        </p:spPr>
      </p:pic>
      <p:pic>
        <p:nvPicPr>
          <p:cNvPr id="8" name="Bild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3800" y="2590800"/>
            <a:ext cx="698500" cy="609600"/>
          </a:xfrm>
          <a:prstGeom prst="rect">
            <a:avLst/>
          </a:prstGeom>
        </p:spPr>
      </p:pic>
      <p:pic>
        <p:nvPicPr>
          <p:cNvPr id="9" name="Bild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3800" y="3733800"/>
            <a:ext cx="698500" cy="609600"/>
          </a:xfrm>
          <a:prstGeom prst="rect">
            <a:avLst/>
          </a:prstGeom>
        </p:spPr>
      </p:pic>
      <p:cxnSp>
        <p:nvCxnSpPr>
          <p:cNvPr id="13" name="Gerade Verbindung mit Pfeil 12"/>
          <p:cNvCxnSpPr/>
          <p:nvPr/>
        </p:nvCxnSpPr>
        <p:spPr>
          <a:xfrm rot="16200000" flipH="1">
            <a:off x="7086600" y="1981200"/>
            <a:ext cx="1219200" cy="3048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Gerade Verbindung mit Pfeil 14"/>
          <p:cNvCxnSpPr>
            <a:stCxn id="8" idx="2"/>
            <a:endCxn id="9" idx="0"/>
          </p:cNvCxnSpPr>
          <p:nvPr/>
        </p:nvCxnSpPr>
        <p:spPr>
          <a:xfrm rot="5400000">
            <a:off x="7626350" y="3467100"/>
            <a:ext cx="533400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Gerade Verbindung mit Pfeil 20"/>
          <p:cNvCxnSpPr>
            <a:stCxn id="9" idx="2"/>
          </p:cNvCxnSpPr>
          <p:nvPr/>
        </p:nvCxnSpPr>
        <p:spPr>
          <a:xfrm rot="5400000">
            <a:off x="7184231" y="4701381"/>
            <a:ext cx="1066800" cy="35083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1524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800" b="1"/>
              <a:t>Entscheidung</a:t>
            </a:r>
          </a:p>
        </p:txBody>
      </p:sp>
      <p:sp>
        <p:nvSpPr>
          <p:cNvPr id="11" name="Textfeld 10"/>
          <p:cNvSpPr txBox="1"/>
          <p:nvPr/>
        </p:nvSpPr>
        <p:spPr>
          <a:xfrm>
            <a:off x="533401" y="1524000"/>
            <a:ext cx="74675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/>
              <a:t>Verzweigung</a:t>
            </a:r>
          </a:p>
          <a:p>
            <a:r>
              <a:rPr lang="de-DE"/>
              <a:t>je nach Bedingung zu verschiedenen Aktionen; Bedingung aufschreiben</a:t>
            </a:r>
          </a:p>
        </p:txBody>
      </p:sp>
      <p:pic>
        <p:nvPicPr>
          <p:cNvPr id="8" name="Bild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1901" y="2833985"/>
            <a:ext cx="6329442" cy="3839170"/>
          </a:xfrm>
          <a:prstGeom prst="rect">
            <a:avLst/>
          </a:prstGeom>
        </p:spPr>
      </p:pic>
      <p:pic>
        <p:nvPicPr>
          <p:cNvPr id="9" name="Bild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838200"/>
            <a:ext cx="431800" cy="6858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1524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800" b="1"/>
              <a:t>Entscheidung</a:t>
            </a:r>
          </a:p>
        </p:txBody>
      </p:sp>
      <p:sp>
        <p:nvSpPr>
          <p:cNvPr id="11" name="Textfeld 10"/>
          <p:cNvSpPr txBox="1"/>
          <p:nvPr/>
        </p:nvSpPr>
        <p:spPr>
          <a:xfrm>
            <a:off x="533401" y="1524000"/>
            <a:ext cx="74675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>
                <a:solidFill>
                  <a:srgbClr val="7F7F7F"/>
                </a:solidFill>
              </a:rPr>
              <a:t>Verzweigung</a:t>
            </a:r>
          </a:p>
          <a:p>
            <a:r>
              <a:rPr lang="de-DE">
                <a:solidFill>
                  <a:srgbClr val="7F7F7F"/>
                </a:solidFill>
              </a:rPr>
              <a:t>je nach Bedingung zu verschiedenen Aktionen; Bedingung aufschreiben</a:t>
            </a:r>
          </a:p>
        </p:txBody>
      </p:sp>
      <p:pic>
        <p:nvPicPr>
          <p:cNvPr id="9" name="Bild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838200"/>
            <a:ext cx="431800" cy="685800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381000" y="4419600"/>
            <a:ext cx="73914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/>
              <a:t>Visual Paradigm:</a:t>
            </a:r>
          </a:p>
          <a:p>
            <a:r>
              <a:rPr lang="de-DE"/>
              <a:t>Über Kontextmenü</a:t>
            </a:r>
          </a:p>
        </p:txBody>
      </p:sp>
      <p:pic>
        <p:nvPicPr>
          <p:cNvPr id="7" name="Bild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0" y="3048000"/>
            <a:ext cx="4356100" cy="23876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1524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800" b="1"/>
              <a:t>Splitter, Synchronisierer</a:t>
            </a:r>
          </a:p>
        </p:txBody>
      </p:sp>
      <p:sp>
        <p:nvSpPr>
          <p:cNvPr id="11" name="Textfeld 10"/>
          <p:cNvSpPr txBox="1"/>
          <p:nvPr/>
        </p:nvSpPr>
        <p:spPr>
          <a:xfrm>
            <a:off x="533402" y="1524000"/>
            <a:ext cx="47076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/>
              <a:t>Programmfluss in parallele Abläufe aufteilen bzw. parallele Abläufe zusammenführen</a:t>
            </a:r>
            <a:endParaRPr lang="de-DE"/>
          </a:p>
        </p:txBody>
      </p:sp>
      <p:pic>
        <p:nvPicPr>
          <p:cNvPr id="6" name="Bild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2590800"/>
            <a:ext cx="5181600" cy="4175961"/>
          </a:xfrm>
          <a:prstGeom prst="rect">
            <a:avLst/>
          </a:prstGeom>
        </p:spPr>
      </p:pic>
      <p:pic>
        <p:nvPicPr>
          <p:cNvPr id="7" name="Bild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675620"/>
            <a:ext cx="2362200" cy="948600"/>
          </a:xfrm>
          <a:prstGeom prst="rect">
            <a:avLst/>
          </a:prstGeom>
        </p:spPr>
      </p:pic>
      <p:pic>
        <p:nvPicPr>
          <p:cNvPr id="10" name="Bild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00" y="675621"/>
            <a:ext cx="2193093" cy="9486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1524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800" b="1"/>
              <a:t>Splitter, Synchronisierer</a:t>
            </a:r>
          </a:p>
        </p:txBody>
      </p:sp>
      <p:sp>
        <p:nvSpPr>
          <p:cNvPr id="11" name="Textfeld 10"/>
          <p:cNvSpPr txBox="1"/>
          <p:nvPr/>
        </p:nvSpPr>
        <p:spPr>
          <a:xfrm>
            <a:off x="533402" y="1524000"/>
            <a:ext cx="47076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>
                <a:solidFill>
                  <a:srgbClr val="7F7F7F"/>
                </a:solidFill>
              </a:rPr>
              <a:t>Programmfluss in parallele Abläufe aufteilen bzw. parallele Abläufe zusammenführen</a:t>
            </a:r>
            <a:endParaRPr lang="de-DE">
              <a:solidFill>
                <a:srgbClr val="7F7F7F"/>
              </a:solidFill>
            </a:endParaRPr>
          </a:p>
        </p:txBody>
      </p:sp>
      <p:pic>
        <p:nvPicPr>
          <p:cNvPr id="7" name="Bild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75620"/>
            <a:ext cx="2362200" cy="948600"/>
          </a:xfrm>
          <a:prstGeom prst="rect">
            <a:avLst/>
          </a:prstGeom>
        </p:spPr>
      </p:pic>
      <p:pic>
        <p:nvPicPr>
          <p:cNvPr id="10" name="Bild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675621"/>
            <a:ext cx="2193093" cy="948600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381000" y="4419600"/>
            <a:ext cx="73914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/>
              <a:t>Visual Paradigm:</a:t>
            </a:r>
          </a:p>
          <a:p>
            <a:r>
              <a:rPr lang="de-DE"/>
              <a:t>Über Kontextmenü</a:t>
            </a:r>
          </a:p>
        </p:txBody>
      </p:sp>
      <p:pic>
        <p:nvPicPr>
          <p:cNvPr id="9" name="Bild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2800" y="3352800"/>
            <a:ext cx="4241800" cy="24384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1524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800" b="1"/>
              <a:t>Objekte, Objektfluss</a:t>
            </a:r>
          </a:p>
        </p:txBody>
      </p:sp>
      <p:sp>
        <p:nvSpPr>
          <p:cNvPr id="11" name="Textfeld 10"/>
          <p:cNvSpPr txBox="1"/>
          <p:nvPr/>
        </p:nvSpPr>
        <p:spPr>
          <a:xfrm>
            <a:off x="533402" y="1524000"/>
            <a:ext cx="7391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/>
              <a:t>Durch eine Aktion wird ein Objekt erzeugt oder verändert. Unterstreichen, objektname:Klassenname</a:t>
            </a:r>
            <a:endParaRPr lang="de-DE"/>
          </a:p>
        </p:txBody>
      </p:sp>
      <p:pic>
        <p:nvPicPr>
          <p:cNvPr id="8" name="Bild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2" y="2895600"/>
            <a:ext cx="5045336" cy="27432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1524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800" b="1"/>
              <a:t>Objekte, Objektfluss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81000" y="5096789"/>
            <a:ext cx="73914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/>
              <a:t>Visual Paradigm:</a:t>
            </a:r>
          </a:p>
          <a:p>
            <a:r>
              <a:rPr lang="de-DE"/>
              <a:t>Möglichkeit 1: Object Node einfügen</a:t>
            </a:r>
          </a:p>
        </p:txBody>
      </p:sp>
      <p:pic>
        <p:nvPicPr>
          <p:cNvPr id="6" name="Bild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239289"/>
            <a:ext cx="2667000" cy="2857500"/>
          </a:xfrm>
          <a:prstGeom prst="rect">
            <a:avLst/>
          </a:prstGeom>
        </p:spPr>
      </p:pic>
      <p:pic>
        <p:nvPicPr>
          <p:cNvPr id="7" name="Bild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3429000"/>
            <a:ext cx="2971800" cy="10287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1524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800" b="1"/>
              <a:t>Objekte, Objektfluss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228600" y="4277438"/>
            <a:ext cx="7391400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/>
              <a:t>Möglichkeit 2 (Workaround, um unterstrichenes Objekt + gestrichelte Linie zu erhalten): Allgemein -&gt; Textbox, unterstreichen; Freihand -&gt; Linie + rechte Maustaste auf Linie -&gt; Stile -&gt; Formate, gestrichelte Linie auswählen</a:t>
            </a:r>
          </a:p>
        </p:txBody>
      </p:sp>
      <p:pic>
        <p:nvPicPr>
          <p:cNvPr id="9" name="Bild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675620"/>
            <a:ext cx="1885296" cy="2619474"/>
          </a:xfrm>
          <a:prstGeom prst="rect">
            <a:avLst/>
          </a:prstGeom>
        </p:spPr>
      </p:pic>
      <p:pic>
        <p:nvPicPr>
          <p:cNvPr id="10" name="Bild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6296" y="838200"/>
            <a:ext cx="1701800" cy="1257300"/>
          </a:xfrm>
          <a:prstGeom prst="rect">
            <a:avLst/>
          </a:prstGeom>
        </p:spPr>
      </p:pic>
      <p:pic>
        <p:nvPicPr>
          <p:cNvPr id="12" name="Bild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3895" y="838200"/>
            <a:ext cx="2287009" cy="1676400"/>
          </a:xfrm>
          <a:prstGeom prst="rect">
            <a:avLst/>
          </a:prstGeom>
        </p:spPr>
      </p:pic>
      <p:pic>
        <p:nvPicPr>
          <p:cNvPr id="13" name="Bild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5525" y="2095500"/>
            <a:ext cx="3028950" cy="2026564"/>
          </a:xfrm>
          <a:prstGeom prst="rect">
            <a:avLst/>
          </a:prstGeom>
        </p:spPr>
      </p:pic>
      <p:pic>
        <p:nvPicPr>
          <p:cNvPr id="11" name="Bild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62600" y="5477767"/>
            <a:ext cx="32258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2400"/>
            <a:ext cx="2924316" cy="4114800"/>
          </a:xfrm>
          <a:prstGeom prst="rect">
            <a:avLst/>
          </a:prstGeom>
        </p:spPr>
      </p:pic>
      <p:sp>
        <p:nvSpPr>
          <p:cNvPr id="4" name="Textfeld 3"/>
          <p:cNvSpPr txBox="1"/>
          <p:nvPr/>
        </p:nvSpPr>
        <p:spPr>
          <a:xfrm>
            <a:off x="0" y="1524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2800" b="1"/>
              <a:t>Beispiel</a:t>
            </a:r>
          </a:p>
        </p:txBody>
      </p:sp>
      <p:sp>
        <p:nvSpPr>
          <p:cNvPr id="9" name="Rechteck 8"/>
          <p:cNvSpPr/>
          <p:nvPr/>
        </p:nvSpPr>
        <p:spPr>
          <a:xfrm>
            <a:off x="0" y="152400"/>
            <a:ext cx="2743200" cy="25908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Bild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7999" y="457200"/>
            <a:ext cx="5946321" cy="5715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1524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2800" b="1"/>
              <a:t>Beispiel</a:t>
            </a:r>
          </a:p>
        </p:txBody>
      </p:sp>
      <p:pic>
        <p:nvPicPr>
          <p:cNvPr id="6" name="Bild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1800" y="1524000"/>
            <a:ext cx="5914273" cy="4191000"/>
          </a:xfrm>
          <a:prstGeom prst="rect">
            <a:avLst/>
          </a:prstGeom>
        </p:spPr>
      </p:pic>
      <p:pic>
        <p:nvPicPr>
          <p:cNvPr id="8" name="Bild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2400"/>
            <a:ext cx="2924316" cy="4114800"/>
          </a:xfrm>
          <a:prstGeom prst="rect">
            <a:avLst/>
          </a:prstGeom>
        </p:spPr>
      </p:pic>
      <p:sp>
        <p:nvSpPr>
          <p:cNvPr id="10" name="Rechteck 9"/>
          <p:cNvSpPr/>
          <p:nvPr/>
        </p:nvSpPr>
        <p:spPr>
          <a:xfrm>
            <a:off x="0" y="2362200"/>
            <a:ext cx="2743200" cy="19050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1524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800" b="1"/>
              <a:t>Aufgabe "Kühlschrank"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81000" y="1676400"/>
            <a:ext cx="7848600" cy="2862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/>
              <a:t>Erstellen Sie ein Aktivitätsdiagramm:</a:t>
            </a:r>
          </a:p>
          <a:p>
            <a:endParaRPr lang="de-DE"/>
          </a:p>
          <a:p>
            <a:r>
              <a:rPr lang="de-DE"/>
              <a:t>Sie öffnen die Kühlschranktür und überprüfen, ob sich etwas im Kühlschrank befindet. Wenn ja, essen Sie es, wenn nein, gehen Sie einkaufen und hören dabei Musik.</a:t>
            </a:r>
          </a:p>
          <a:p>
            <a:endParaRPr lang="de-DE"/>
          </a:p>
          <a:p>
            <a:r>
              <a:rPr lang="de-DE"/>
              <a:t>Anschließend legen Sie die Hälfte des Einkaufs in den Kühlschrank und essen die andere Hälfte auf.</a:t>
            </a:r>
          </a:p>
          <a:p>
            <a:endParaRPr lang="de-DE"/>
          </a:p>
          <a:p>
            <a:endParaRPr lang="de-DE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0" y="1524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800" b="1"/>
              <a:t>Aufgabe "ebay"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81000" y="1676400"/>
            <a:ext cx="5181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/>
              <a:t>Ein registrierter, im System angemeldeter Benutzer bietet bei ebay auf einen Artikel.</a:t>
            </a:r>
          </a:p>
          <a:p>
            <a:endParaRPr lang="de-DE"/>
          </a:p>
          <a:p>
            <a:r>
              <a:rPr lang="de-DE"/>
              <a:t>Erstellen Sie hierzu ein Aktivitätsdiagramm.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427</Words>
  <Application>Microsoft Macintosh PowerPoint</Application>
  <PresentationFormat>Bildschirmpräsentation (4:3)</PresentationFormat>
  <Paragraphs>74</Paragraphs>
  <Slides>18</Slides>
  <Notes>0</Notes>
  <HiddenSlides>0</HiddenSlides>
  <MMClips>0</MMClips>
  <ScaleCrop>false</ScaleCrop>
  <HeadingPairs>
    <vt:vector size="4" baseType="variant">
      <vt:variant>
        <vt:lpstr>Entwurfsvorlage</vt:lpstr>
      </vt:variant>
      <vt:variant>
        <vt:i4>1</vt:i4>
      </vt:variant>
      <vt:variant>
        <vt:lpstr>Folientitel</vt:lpstr>
      </vt:variant>
      <vt:variant>
        <vt:i4>18</vt:i4>
      </vt:variant>
    </vt:vector>
  </HeadingPairs>
  <TitlesOfParts>
    <vt:vector size="19" baseType="lpstr">
      <vt:lpstr>Office-Design</vt:lpstr>
      <vt:lpstr>OOA / dynamische Modellierung Aktivitätsdiagramme</vt:lpstr>
      <vt:lpstr>Folie 2</vt:lpstr>
      <vt:lpstr>Folie 3</vt:lpstr>
      <vt:lpstr>Folie 4</vt:lpstr>
      <vt:lpstr>Folie 5</vt:lpstr>
      <vt:lpstr>Folie 6</vt:lpstr>
      <vt:lpstr>Folie 7</vt:lpstr>
      <vt:lpstr>Folie 8</vt:lpstr>
      <vt:lpstr>Folie 9</vt:lpstr>
      <vt:lpstr>Folie 10</vt:lpstr>
      <vt:lpstr>Folie 11</vt:lpstr>
      <vt:lpstr>Folie 12</vt:lpstr>
      <vt:lpstr>Folie 13</vt:lpstr>
      <vt:lpstr>Folie 14</vt:lpstr>
      <vt:lpstr>Folie 15</vt:lpstr>
      <vt:lpstr>Folie 16</vt:lpstr>
      <vt:lpstr>Folie 17</vt:lpstr>
      <vt:lpstr>Folie 18</vt:lpstr>
    </vt:vector>
  </TitlesOfParts>
  <Company>-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Klassen und Objekte in UML</dc:title>
  <dc:creator>Bert</dc:creator>
  <cp:lastModifiedBy>B. M.</cp:lastModifiedBy>
  <cp:revision>35</cp:revision>
  <cp:lastPrinted>2012-12-28T14:24:59Z</cp:lastPrinted>
  <dcterms:created xsi:type="dcterms:W3CDTF">2013-01-27T20:42:16Z</dcterms:created>
  <dcterms:modified xsi:type="dcterms:W3CDTF">2013-01-27T20:49:15Z</dcterms:modified>
</cp:coreProperties>
</file>