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8" r:id="rId4"/>
    <p:sldId id="264" r:id="rId5"/>
    <p:sldId id="265" r:id="rId6"/>
    <p:sldId id="266" r:id="rId7"/>
    <p:sldId id="267" r:id="rId8"/>
    <p:sldId id="269" r:id="rId9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 varScale="1">
        <p:scale>
          <a:sx n="150" d="100"/>
          <a:sy n="15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" charset="0"/>
              </a:defRPr>
            </a:lvl1pPr>
          </a:lstStyle>
          <a:p>
            <a:fld id="{6F007A63-E020-F04F-AFBD-CF48241AC4F7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" charset="0"/>
              </a:defRPr>
            </a:lvl1pPr>
          </a:lstStyle>
          <a:p>
            <a:fld id="{3DC4C905-39B9-B14C-BAE8-81111417D65C}" type="slidenum">
              <a:rPr lang="de-DE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D2CC7C-EACB-B64A-B3FD-785315F454DA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A1FDD-8387-7640-ADD6-93775EF86845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EDB6B7-879E-7740-94C7-4A38CB002634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7C455-A071-9641-8733-54A7D16EF82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FBE081-8BF4-7948-BDB1-27C5CA6F6066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34E38-EC74-6747-AAAD-6E1732976D4F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EF649E-07D2-0141-96CB-8A0B5C0B4778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C5048-8EC5-F648-98CC-6A5195AF082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8A14D5-D58C-DE43-ADB5-2E460B8E6945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E0BDB-A9BE-A448-9931-3899B967898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65B7E6-0DFA-5745-9887-66DF6A12BF39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502B2-0547-424A-83AF-FA4A6CE742DC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15F4DF-B605-5E49-BEEA-351C62912A70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D7EE2-7A33-FF47-80B1-817BAB5FCDFE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9D2B87-944D-C046-9BF7-50BBA1C0AB18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00E50-D8F3-444C-A01F-481130E7FAA5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6FC80-E262-234D-8C09-1EDA1AA2D97B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C7A18-DBF5-944A-AC86-09AA47EC7F4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C9BB12-1C1B-4548-928C-37A4DE511CDB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1DBAA-05F4-BC49-9856-50E0E748B97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68C84E-D376-D947-A670-1F3A6D9FEB57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1D65A-A097-1B4E-881B-28D8A5213C22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-1" charset="0"/>
              </a:defRPr>
            </a:lvl1pPr>
          </a:lstStyle>
          <a:p>
            <a:fld id="{80BEA893-27AC-534B-B9BB-6BEC105E3466}" type="datetime1">
              <a:rPr lang="de-DE"/>
              <a:pPr/>
              <a:t>29.12.2012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-1" charset="0"/>
              </a:defRPr>
            </a:lvl1pPr>
          </a:lstStyle>
          <a:p>
            <a:fld id="{E51CFC3E-FF81-0545-BAB9-EBB8F1567B1A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1031" name="Textfeld 6"/>
          <p:cNvSpPr txBox="1">
            <a:spLocks noChangeArrowheads="1"/>
          </p:cNvSpPr>
          <p:nvPr userDrawn="1"/>
        </p:nvSpPr>
        <p:spPr bwMode="auto">
          <a:xfrm>
            <a:off x="7427913" y="6637338"/>
            <a:ext cx="18049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r="http://schemas.openxmlformats.org/officeDocument/2006/relationships" xmlns:mc="http://schemas.openxmlformats.org/markup-compatibility/2006" xmlns:mv="urn:schemas-microsoft-com:mac:vml" xmlns:a14="http://schemas.microsoft.com/office/drawing/2010/main" xmlns:a="http://schemas.openxmlformats.org/drawingml/2006/main" xmlns:p="http://schemas.openxmlformats.org/presentation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r="http://schemas.openxmlformats.org/officeDocument/2006/relationships" xmlns:mc="http://schemas.openxmlformats.org/markup-compatibility/2006" xmlns:mv="urn:schemas-microsoft-com:mac:vml" xmlns:a14="http://schemas.microsoft.com/office/drawing/2010/main" xmlns:a="http://schemas.openxmlformats.org/drawingml/2006/main" xmlns:p="http://schemas.openxmlformats.org/presentation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de-DE" sz="1000" b="1" smtClean="0">
                <a:solidFill>
                  <a:srgbClr val="A6A6A6"/>
                </a:solidFill>
                <a:cs typeface="Arial" charset="0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517775"/>
          </a:xfrm>
        </p:spPr>
        <p:txBody>
          <a:bodyPr/>
          <a:lstStyle/>
          <a:p>
            <a:pPr eaLnBrk="1" hangingPunct="1"/>
            <a:r>
              <a:rPr lang="de-DE">
                <a:ea typeface="ＭＳ Ｐゴシック" pitchFamily="-1" charset="-128"/>
                <a:cs typeface="ＭＳ Ｐゴシック" pitchFamily="-1" charset="-128"/>
              </a:rPr>
              <a:t>OOA, OOD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(Objektorientierte Analyse,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Objektorientiertes Design)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OOA: Objektorientierte Analyse</a:t>
            </a:r>
          </a:p>
          <a:p>
            <a:endParaRPr lang="de-DE"/>
          </a:p>
          <a:p>
            <a:r>
              <a:rPr lang="de-DE"/>
              <a:t>Situation/Problemstellung analysieren</a:t>
            </a:r>
          </a:p>
          <a:p>
            <a:r>
              <a:rPr lang="de-DE" b="1"/>
              <a:t>Ziel: System von Objekten finden und strukturieren</a:t>
            </a:r>
          </a:p>
          <a:p>
            <a:endParaRPr lang="de-DE"/>
          </a:p>
          <a:p>
            <a:pPr marL="342900" indent="-342900">
              <a:buAutoNum type="arabicParenR"/>
            </a:pPr>
            <a:r>
              <a:rPr lang="de-DE"/>
              <a:t>Objekte und Klassen finden</a:t>
            </a:r>
          </a:p>
          <a:p>
            <a:pPr marL="342900" indent="-342900">
              <a:buAutoNum type="arabicParenR"/>
            </a:pPr>
            <a:r>
              <a:rPr lang="de-DE"/>
              <a:t>Eigenschaften und Funktionen festlegen</a:t>
            </a:r>
          </a:p>
          <a:p>
            <a:pPr marL="342900" indent="-342900">
              <a:buAutoNum type="arabicParenR"/>
            </a:pPr>
            <a:r>
              <a:rPr lang="de-DE"/>
              <a:t>Welche Objekte haben (welche) Beziehungen untereinander?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715000" y="609601"/>
            <a:ext cx="2597248" cy="3693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softEdge rad="635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de-DE"/>
              <a:t>Lastenheft/Pflichtenheft</a:t>
            </a:r>
          </a:p>
        </p:txBody>
      </p:sp>
      <p:cxnSp>
        <p:nvCxnSpPr>
          <p:cNvPr id="13" name="Gerade Verbindung mit Pfeil 12"/>
          <p:cNvCxnSpPr/>
          <p:nvPr/>
        </p:nvCxnSpPr>
        <p:spPr>
          <a:xfrm rot="10800000">
            <a:off x="3962400" y="8382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OOA: Objektorientierte Analyse</a:t>
            </a:r>
          </a:p>
          <a:p>
            <a:endParaRPr lang="de-DE"/>
          </a:p>
          <a:p>
            <a:r>
              <a:rPr lang="de-DE"/>
              <a:t>Situation/Problemstellung analysieren</a:t>
            </a:r>
          </a:p>
          <a:p>
            <a:r>
              <a:rPr lang="de-DE" b="1"/>
              <a:t>Ziel: System von Objekten</a:t>
            </a:r>
          </a:p>
          <a:p>
            <a:r>
              <a:rPr lang="de-DE" b="1"/>
              <a:t> finden und strukturieren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715000" y="609601"/>
            <a:ext cx="2597248" cy="3693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softEdge rad="6350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de-DE"/>
              <a:t>Lastenheft/Pflichtenheft</a:t>
            </a:r>
          </a:p>
        </p:txBody>
      </p:sp>
      <p:cxnSp>
        <p:nvCxnSpPr>
          <p:cNvPr id="13" name="Gerade Verbindung mit Pfeil 12"/>
          <p:cNvCxnSpPr/>
          <p:nvPr/>
        </p:nvCxnSpPr>
        <p:spPr>
          <a:xfrm rot="10800000">
            <a:off x="3962400" y="8382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152400" y="3962400"/>
            <a:ext cx="3082895" cy="1200329"/>
          </a:xfrm>
          <a:prstGeom prst="rect">
            <a:avLst/>
          </a:prstGeom>
          <a:solidFill>
            <a:srgbClr val="CCFFCC"/>
          </a:solidFill>
          <a:ln w="28575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de-DE"/>
              <a:t>Ergebnis z.B.: </a:t>
            </a:r>
          </a:p>
          <a:p>
            <a:pPr>
              <a:buFontTx/>
              <a:buChar char="-"/>
            </a:pPr>
            <a:r>
              <a:rPr lang="de-DE"/>
              <a:t> Anwendungsfalldiagramme</a:t>
            </a:r>
          </a:p>
          <a:p>
            <a:pPr>
              <a:buFontTx/>
              <a:buChar char="-"/>
            </a:pPr>
            <a:r>
              <a:rPr lang="de-DE"/>
              <a:t> Aktivitätsdiagramme</a:t>
            </a:r>
          </a:p>
          <a:p>
            <a:pPr>
              <a:buFontTx/>
              <a:buChar char="-"/>
            </a:pPr>
            <a:r>
              <a:rPr lang="de-DE"/>
              <a:t> grobe Klassendiagramme</a:t>
            </a:r>
          </a:p>
        </p:txBody>
      </p:sp>
      <p:pic>
        <p:nvPicPr>
          <p:cNvPr id="15" name="Bild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978933"/>
            <a:ext cx="5562600" cy="3046186"/>
          </a:xfrm>
          <a:prstGeom prst="rect">
            <a:avLst/>
          </a:prstGeom>
        </p:spPr>
      </p:pic>
      <p:pic>
        <p:nvPicPr>
          <p:cNvPr id="8" name="Bild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962400"/>
            <a:ext cx="5664200" cy="276860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6290785" y="978933"/>
            <a:ext cx="2853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/>
              <a:t>http://www.highscore.de/uml/usecasediagramm.html</a:t>
            </a:r>
          </a:p>
        </p:txBody>
      </p:sp>
      <p:sp>
        <p:nvSpPr>
          <p:cNvPr id="10" name="Rechteck 9"/>
          <p:cNvSpPr/>
          <p:nvPr/>
        </p:nvSpPr>
        <p:spPr>
          <a:xfrm>
            <a:off x="5632730" y="4025119"/>
            <a:ext cx="361287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900"/>
              <a:t>http://upload.wikimedia.org/wikipedia/commons/2/25/Activity_2.png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chemeClr val="bg1">
                    <a:lumMod val="50000"/>
                  </a:schemeClr>
                </a:solidFill>
              </a:rPr>
              <a:t>OOA: Objektorientierte Analyse</a:t>
            </a:r>
          </a:p>
          <a:p>
            <a:endParaRPr lang="de-DE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>
                <a:solidFill>
                  <a:srgbClr val="7F7F7F"/>
                </a:solidFill>
              </a:rPr>
              <a:t>Situation/Problemstellung analysieren</a:t>
            </a:r>
          </a:p>
          <a:p>
            <a:r>
              <a:rPr lang="de-DE" b="1">
                <a:solidFill>
                  <a:srgbClr val="7F7F7F"/>
                </a:solidFill>
              </a:rPr>
              <a:t>Ziel: System von Objekten finden und strukturieren</a:t>
            </a:r>
          </a:p>
          <a:p>
            <a:endParaRPr lang="de-DE">
              <a:solidFill>
                <a:srgbClr val="7F7F7F"/>
              </a:solidFill>
            </a:endParaRP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Objekte und Klassen finden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chemeClr val="bg1">
                    <a:lumMod val="50000"/>
                  </a:schemeClr>
                </a:solidFill>
              </a:rPr>
              <a:t>Eigenschaften </a:t>
            </a:r>
            <a:r>
              <a:rPr lang="de-DE">
                <a:solidFill>
                  <a:srgbClr val="7F7F7F"/>
                </a:solidFill>
              </a:rPr>
              <a:t>und Funktionen festlegen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Welche Objekte haben (welche) Beziehungen untereinander?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3276600"/>
            <a:ext cx="57150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OOD: Objektorientiertes Design</a:t>
            </a:r>
          </a:p>
          <a:p>
            <a:endParaRPr lang="de-DE"/>
          </a:p>
          <a:p>
            <a:r>
              <a:rPr lang="de-DE"/>
              <a:t>Konkretisierung der Analyseergebnisse</a:t>
            </a:r>
          </a:p>
          <a:p>
            <a:r>
              <a:rPr lang="de-DE" b="1"/>
              <a:t>Ziel: Endgültige Architektur festlegen</a:t>
            </a:r>
          </a:p>
          <a:p>
            <a:endParaRPr lang="de-DE"/>
          </a:p>
          <a:p>
            <a:pPr marL="342900" indent="-342900">
              <a:buAutoNum type="arabicParenR"/>
            </a:pPr>
            <a:r>
              <a:rPr lang="de-DE"/>
              <a:t>Zusammenspiel Fachklassen / Benutzeroberfläche (z.B. MVC)</a:t>
            </a:r>
          </a:p>
          <a:p>
            <a:pPr marL="342900" indent="-342900">
              <a:buAutoNum type="arabicParenR"/>
            </a:pPr>
            <a:r>
              <a:rPr lang="de-DE"/>
              <a:t>Anbindung Datenhaltung (z.B. Datenbank)</a:t>
            </a:r>
          </a:p>
          <a:p>
            <a:pPr marL="342900" indent="-342900">
              <a:buAutoNum type="arabicParenR"/>
            </a:pPr>
            <a:r>
              <a:rPr lang="de-DE"/>
              <a:t>Beziehung der Objekte untereinander bestimmen</a:t>
            </a:r>
          </a:p>
          <a:p>
            <a:pPr marL="342900" indent="-342900">
              <a:buAutoNum type="arabicParenR"/>
            </a:pPr>
            <a:r>
              <a:rPr lang="de-DE"/>
              <a:t>Anpassung auf Programmiersprache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6248400" y="4572000"/>
            <a:ext cx="264695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WIE</a:t>
            </a:r>
          </a:p>
          <a:p>
            <a:r>
              <a:rPr lang="de-DE"/>
              <a:t>soll das Programm es tun?</a:t>
            </a:r>
          </a:p>
        </p:txBody>
      </p:sp>
      <p:cxnSp>
        <p:nvCxnSpPr>
          <p:cNvPr id="8" name="Gerade Verbindung 7"/>
          <p:cNvCxnSpPr/>
          <p:nvPr/>
        </p:nvCxnSpPr>
        <p:spPr>
          <a:xfrm>
            <a:off x="0" y="3124200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feld 10"/>
          <p:cNvSpPr txBox="1"/>
          <p:nvPr/>
        </p:nvSpPr>
        <p:spPr>
          <a:xfrm>
            <a:off x="381000" y="6138923"/>
            <a:ext cx="5737468" cy="646331"/>
          </a:xfrm>
          <a:prstGeom prst="rect">
            <a:avLst/>
          </a:prstGeom>
          <a:solidFill>
            <a:srgbClr val="CCFFCC"/>
          </a:solidFill>
          <a:ln w="28575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de-DE"/>
              <a:t>Ergebnis z.B.: </a:t>
            </a:r>
          </a:p>
          <a:p>
            <a:pPr>
              <a:buFontTx/>
              <a:buChar char="-"/>
            </a:pPr>
            <a:r>
              <a:rPr lang="de-DE"/>
              <a:t> Klassendiagramme als Vorstufe der Implementierung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7F7F7F"/>
                </a:solidFill>
              </a:rPr>
              <a:t>OOA: Objektorientierte Analyse</a:t>
            </a:r>
          </a:p>
          <a:p>
            <a:endParaRPr lang="de-DE">
              <a:solidFill>
                <a:srgbClr val="7F7F7F"/>
              </a:solidFill>
            </a:endParaRPr>
          </a:p>
          <a:p>
            <a:r>
              <a:rPr lang="de-DE">
                <a:solidFill>
                  <a:srgbClr val="7F7F7F"/>
                </a:solidFill>
              </a:rPr>
              <a:t>Situation/Problemstellung analysieren</a:t>
            </a:r>
          </a:p>
          <a:p>
            <a:r>
              <a:rPr lang="de-DE" b="1">
                <a:solidFill>
                  <a:srgbClr val="7F7F7F"/>
                </a:solidFill>
              </a:rPr>
              <a:t>Ziel: System von Objekten finden und strukturieren</a:t>
            </a:r>
          </a:p>
          <a:p>
            <a:endParaRPr lang="de-DE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AutoNum type="arabicParenR"/>
            </a:pPr>
            <a:r>
              <a:rPr lang="de-DE">
                <a:solidFill>
                  <a:schemeClr val="bg1">
                    <a:lumMod val="50000"/>
                  </a:schemeClr>
                </a:solidFill>
              </a:rPr>
              <a:t>Objekte und Klassen finden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chemeClr val="bg1">
                    <a:lumMod val="50000"/>
                  </a:schemeClr>
                </a:solidFill>
              </a:rPr>
              <a:t>Eigenschaften und Funktionen festlegen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chemeClr val="bg1">
                    <a:lumMod val="50000"/>
                  </a:schemeClr>
                </a:solidFill>
              </a:rPr>
              <a:t>Welche Objekte haben (welche) Beziehungen untereinander?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3276600"/>
            <a:ext cx="57150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7F7F7F"/>
                </a:solidFill>
              </a:rPr>
              <a:t>OOD: Objektorientiertes Design</a:t>
            </a:r>
          </a:p>
          <a:p>
            <a:endParaRPr lang="de-DE">
              <a:solidFill>
                <a:srgbClr val="7F7F7F"/>
              </a:solidFill>
            </a:endParaRPr>
          </a:p>
          <a:p>
            <a:r>
              <a:rPr lang="de-DE">
                <a:solidFill>
                  <a:srgbClr val="7F7F7F"/>
                </a:solidFill>
              </a:rPr>
              <a:t>Konkretisierung der Analyseergebnisse</a:t>
            </a:r>
          </a:p>
          <a:p>
            <a:r>
              <a:rPr lang="de-DE" b="1">
                <a:solidFill>
                  <a:srgbClr val="7F7F7F"/>
                </a:solidFill>
              </a:rPr>
              <a:t>Ziel: Endgültige Architektur festlegen</a:t>
            </a:r>
          </a:p>
          <a:p>
            <a:endParaRPr lang="de-DE">
              <a:solidFill>
                <a:srgbClr val="7F7F7F"/>
              </a:solidFill>
            </a:endParaRP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Zusammenspiel Fachklassen / Benutzeroberfläche (z.B. MVC)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Anbindung Datenhaltung (z.B. Datenbank)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Beziehung der Objekte untereinander bestimmen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7F7F7F"/>
                </a:solidFill>
              </a:rPr>
              <a:t>Anpassung auf Programmiersprache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6248400" y="4572000"/>
            <a:ext cx="264695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WIE</a:t>
            </a:r>
          </a:p>
          <a:p>
            <a:r>
              <a:rPr lang="de-DE"/>
              <a:t>soll das Programm es tun?</a:t>
            </a:r>
          </a:p>
        </p:txBody>
      </p:sp>
      <p:cxnSp>
        <p:nvCxnSpPr>
          <p:cNvPr id="8" name="Gerade Verbindung 7"/>
          <p:cNvCxnSpPr/>
          <p:nvPr/>
        </p:nvCxnSpPr>
        <p:spPr>
          <a:xfrm>
            <a:off x="0" y="3124200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feld 9"/>
          <p:cNvSpPr txBox="1"/>
          <p:nvPr/>
        </p:nvSpPr>
        <p:spPr>
          <a:xfrm>
            <a:off x="381000" y="6248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OOP: Objektorientierte Programmierung</a:t>
            </a:r>
          </a:p>
        </p:txBody>
      </p:sp>
      <p:sp>
        <p:nvSpPr>
          <p:cNvPr id="15" name="Freihandform 14"/>
          <p:cNvSpPr/>
          <p:nvPr/>
        </p:nvSpPr>
        <p:spPr>
          <a:xfrm>
            <a:off x="4165600" y="3496733"/>
            <a:ext cx="2630311" cy="2980267"/>
          </a:xfrm>
          <a:custGeom>
            <a:avLst/>
            <a:gdLst>
              <a:gd name="connsiteX0" fmla="*/ 931333 w 2630311"/>
              <a:gd name="connsiteY0" fmla="*/ 2980267 h 2980267"/>
              <a:gd name="connsiteX1" fmla="*/ 2269067 w 2630311"/>
              <a:gd name="connsiteY1" fmla="*/ 1862667 h 2980267"/>
              <a:gd name="connsiteX2" fmla="*/ 2252133 w 2630311"/>
              <a:gd name="connsiteY2" fmla="*/ 567267 h 2980267"/>
              <a:gd name="connsiteX3" fmla="*/ 0 w 2630311"/>
              <a:gd name="connsiteY3" fmla="*/ 0 h 298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0311" h="2980267">
                <a:moveTo>
                  <a:pt x="931333" y="2980267"/>
                </a:moveTo>
                <a:cubicBezTo>
                  <a:pt x="1490133" y="2622550"/>
                  <a:pt x="2048934" y="2264834"/>
                  <a:pt x="2269067" y="1862667"/>
                </a:cubicBezTo>
                <a:cubicBezTo>
                  <a:pt x="2489200" y="1460500"/>
                  <a:pt x="2630311" y="877711"/>
                  <a:pt x="2252133" y="567267"/>
                </a:cubicBezTo>
                <a:cubicBezTo>
                  <a:pt x="1873955" y="256823"/>
                  <a:pt x="0" y="0"/>
                  <a:pt x="0" y="0"/>
                </a:cubicBezTo>
              </a:path>
            </a:pathLst>
          </a:custGeom>
          <a:ln>
            <a:solidFill>
              <a:srgbClr val="FF0000"/>
            </a:solidFill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reihandform 15"/>
          <p:cNvSpPr/>
          <p:nvPr/>
        </p:nvSpPr>
        <p:spPr>
          <a:xfrm>
            <a:off x="4024489" y="761999"/>
            <a:ext cx="2833511" cy="5715001"/>
          </a:xfrm>
          <a:custGeom>
            <a:avLst/>
            <a:gdLst>
              <a:gd name="connsiteX0" fmla="*/ 931333 w 2630311"/>
              <a:gd name="connsiteY0" fmla="*/ 2980267 h 2980267"/>
              <a:gd name="connsiteX1" fmla="*/ 2269067 w 2630311"/>
              <a:gd name="connsiteY1" fmla="*/ 1862667 h 2980267"/>
              <a:gd name="connsiteX2" fmla="*/ 2252133 w 2630311"/>
              <a:gd name="connsiteY2" fmla="*/ 567267 h 2980267"/>
              <a:gd name="connsiteX3" fmla="*/ 0 w 2630311"/>
              <a:gd name="connsiteY3" fmla="*/ 0 h 298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0311" h="2980267">
                <a:moveTo>
                  <a:pt x="931333" y="2980267"/>
                </a:moveTo>
                <a:cubicBezTo>
                  <a:pt x="1490133" y="2622550"/>
                  <a:pt x="2048934" y="2264834"/>
                  <a:pt x="2269067" y="1862667"/>
                </a:cubicBezTo>
                <a:cubicBezTo>
                  <a:pt x="2489200" y="1460500"/>
                  <a:pt x="2630311" y="877711"/>
                  <a:pt x="2252133" y="567267"/>
                </a:cubicBezTo>
                <a:cubicBezTo>
                  <a:pt x="1873955" y="256823"/>
                  <a:pt x="0" y="0"/>
                  <a:pt x="0" y="0"/>
                </a:cubicBezTo>
              </a:path>
            </a:pathLst>
          </a:custGeom>
          <a:ln>
            <a:solidFill>
              <a:srgbClr val="FF0000"/>
            </a:solidFill>
            <a:tailEnd type="stealth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/>
          <p:cNvSpPr txBox="1"/>
          <p:nvPr/>
        </p:nvSpPr>
        <p:spPr>
          <a:xfrm>
            <a:off x="4960018" y="3173567"/>
            <a:ext cx="22719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rgbClr val="FF0000"/>
                </a:solidFill>
              </a:rPr>
              <a:t>Kenntnisse</a:t>
            </a:r>
          </a:p>
          <a:p>
            <a:r>
              <a:rPr lang="de-DE">
                <a:solidFill>
                  <a:srgbClr val="FF0000"/>
                </a:solidFill>
              </a:rPr>
              <a:t>der OOP notwendig!</a:t>
            </a:r>
          </a:p>
        </p:txBody>
      </p:sp>
      <p:cxnSp>
        <p:nvCxnSpPr>
          <p:cNvPr id="18" name="Gerade Verbindung 17"/>
          <p:cNvCxnSpPr/>
          <p:nvPr/>
        </p:nvCxnSpPr>
        <p:spPr>
          <a:xfrm>
            <a:off x="0" y="6094412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OOA: Objektorientierte Analyse</a:t>
            </a:r>
          </a:p>
          <a:p>
            <a:endParaRPr lang="de-DE"/>
          </a:p>
          <a:p>
            <a:r>
              <a:rPr lang="de-DE"/>
              <a:t>Situation/Problemstellung analysieren</a:t>
            </a:r>
          </a:p>
          <a:p>
            <a:r>
              <a:rPr lang="de-DE" b="1"/>
              <a:t>Ziel: System von Objekten finden und strukturieren</a:t>
            </a:r>
          </a:p>
          <a:p>
            <a:endParaRPr lang="de-DE"/>
          </a:p>
          <a:p>
            <a:pPr marL="342900" indent="-342900">
              <a:buAutoNum type="arabicParenR"/>
            </a:pPr>
            <a:r>
              <a:rPr lang="de-DE"/>
              <a:t>Objekte und Klassen finden</a:t>
            </a:r>
          </a:p>
          <a:p>
            <a:pPr marL="342900" indent="-342900">
              <a:buAutoNum type="arabicParenR"/>
            </a:pPr>
            <a:r>
              <a:rPr lang="de-DE"/>
              <a:t>Eigenschaften und Funktionen festlegen</a:t>
            </a:r>
          </a:p>
          <a:p>
            <a:pPr marL="342900" indent="-342900">
              <a:buAutoNum type="arabicParenR"/>
            </a:pPr>
            <a:r>
              <a:rPr lang="de-DE"/>
              <a:t>Welche Objekte haben (welche) Beziehungen untereinander?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3276600"/>
            <a:ext cx="57150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OOD: Objektorientiertes Design</a:t>
            </a:r>
          </a:p>
          <a:p>
            <a:endParaRPr lang="de-DE">
              <a:solidFill>
                <a:srgbClr val="000000"/>
              </a:solidFill>
            </a:endParaRPr>
          </a:p>
          <a:p>
            <a:r>
              <a:rPr lang="de-DE">
                <a:solidFill>
                  <a:srgbClr val="000000"/>
                </a:solidFill>
              </a:rPr>
              <a:t>Konkretisierung der Analyseergebnisse</a:t>
            </a:r>
          </a:p>
          <a:p>
            <a:r>
              <a:rPr lang="de-DE" b="1">
                <a:solidFill>
                  <a:srgbClr val="000000"/>
                </a:solidFill>
              </a:rPr>
              <a:t>Ziel: Endgültige Architektur festlegen</a:t>
            </a:r>
          </a:p>
          <a:p>
            <a:endParaRPr lang="de-DE">
              <a:solidFill>
                <a:srgbClr val="000000"/>
              </a:solidFill>
            </a:endParaRP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Zusammenspiel Fachklassen / Benutzeroberfläche (z.B. MVC)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Anbindung Datenhaltung (z.B. Datenbank)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Beziehung der Objekte untereinander bestimmen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Anpassung auf Programmiersprache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6248400" y="4572000"/>
            <a:ext cx="264695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WIE</a:t>
            </a:r>
          </a:p>
          <a:p>
            <a:r>
              <a:rPr lang="de-DE"/>
              <a:t>soll das Programm es tun?</a:t>
            </a:r>
          </a:p>
        </p:txBody>
      </p:sp>
      <p:cxnSp>
        <p:nvCxnSpPr>
          <p:cNvPr id="8" name="Gerade Verbindung 7"/>
          <p:cNvCxnSpPr/>
          <p:nvPr/>
        </p:nvCxnSpPr>
        <p:spPr>
          <a:xfrm>
            <a:off x="0" y="3124200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feld 9"/>
          <p:cNvSpPr txBox="1"/>
          <p:nvPr/>
        </p:nvSpPr>
        <p:spPr>
          <a:xfrm>
            <a:off x="381000" y="6248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OOP: Objektorientierte Programmierung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4709983" y="2941122"/>
            <a:ext cx="37774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de-DE"/>
              <a:t>oft keine scharfe Trennung möglich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0" y="6094412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OOA: Objektorientierte Analyse</a:t>
            </a:r>
          </a:p>
          <a:p>
            <a:endParaRPr lang="de-DE"/>
          </a:p>
          <a:p>
            <a:r>
              <a:rPr lang="de-DE"/>
              <a:t>Situation/Problemstellung analysieren</a:t>
            </a:r>
          </a:p>
          <a:p>
            <a:r>
              <a:rPr lang="de-DE" b="1"/>
              <a:t>Ziel: System von Objekten finden und strukturieren</a:t>
            </a:r>
          </a:p>
          <a:p>
            <a:endParaRPr lang="de-DE"/>
          </a:p>
          <a:p>
            <a:pPr marL="342900" indent="-342900">
              <a:buAutoNum type="arabicParenR"/>
            </a:pPr>
            <a:r>
              <a:rPr lang="de-DE"/>
              <a:t>Objekte und Klassen finden</a:t>
            </a:r>
          </a:p>
          <a:p>
            <a:pPr marL="342900" indent="-342900">
              <a:buAutoNum type="arabicParenR"/>
            </a:pPr>
            <a:r>
              <a:rPr lang="de-DE"/>
              <a:t>Eigenschaften und Funktionen festlegen</a:t>
            </a:r>
          </a:p>
          <a:p>
            <a:pPr marL="342900" indent="-342900">
              <a:buAutoNum type="arabicParenR"/>
            </a:pPr>
            <a:r>
              <a:rPr lang="de-DE"/>
              <a:t>Welche Objekte haben (welche) Beziehungen untereinander?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248400" y="1658034"/>
            <a:ext cx="262227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WAS</a:t>
            </a:r>
          </a:p>
          <a:p>
            <a:r>
              <a:rPr lang="de-DE"/>
              <a:t>soll das Programm tun?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381000" y="3276600"/>
            <a:ext cx="57150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OOD: Objektorientiertes Design</a:t>
            </a:r>
          </a:p>
          <a:p>
            <a:endParaRPr lang="de-DE">
              <a:solidFill>
                <a:srgbClr val="000000"/>
              </a:solidFill>
            </a:endParaRPr>
          </a:p>
          <a:p>
            <a:r>
              <a:rPr lang="de-DE">
                <a:solidFill>
                  <a:srgbClr val="000000"/>
                </a:solidFill>
              </a:rPr>
              <a:t>Konkretisierung der Analyseergebnisse</a:t>
            </a:r>
          </a:p>
          <a:p>
            <a:r>
              <a:rPr lang="de-DE" b="1">
                <a:solidFill>
                  <a:srgbClr val="000000"/>
                </a:solidFill>
              </a:rPr>
              <a:t>Ziel: Endgültige Architektur festlegen</a:t>
            </a:r>
          </a:p>
          <a:p>
            <a:endParaRPr lang="de-DE">
              <a:solidFill>
                <a:srgbClr val="000000"/>
              </a:solidFill>
            </a:endParaRP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Zusammenspiel Fachklassen / Benutzeroberfläche (z.B. MVC)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Anbindung Datenhaltung (z.B. Datenbank)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Beziehung der Objekte untereinander bestimmen</a:t>
            </a:r>
          </a:p>
          <a:p>
            <a:pPr marL="342900" indent="-342900">
              <a:buAutoNum type="arabicParenR"/>
            </a:pPr>
            <a:r>
              <a:rPr lang="de-DE">
                <a:solidFill>
                  <a:srgbClr val="000000"/>
                </a:solidFill>
              </a:rPr>
              <a:t>Anpassung auf Programmiersprache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6248400" y="4572000"/>
            <a:ext cx="264695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/>
              <a:t>WIE</a:t>
            </a:r>
          </a:p>
          <a:p>
            <a:r>
              <a:rPr lang="de-DE"/>
              <a:t>soll das Programm es tun?</a:t>
            </a:r>
          </a:p>
        </p:txBody>
      </p:sp>
      <p:cxnSp>
        <p:nvCxnSpPr>
          <p:cNvPr id="8" name="Gerade Verbindung 7"/>
          <p:cNvCxnSpPr/>
          <p:nvPr/>
        </p:nvCxnSpPr>
        <p:spPr>
          <a:xfrm>
            <a:off x="0" y="3124200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feld 9"/>
          <p:cNvSpPr txBox="1"/>
          <p:nvPr/>
        </p:nvSpPr>
        <p:spPr>
          <a:xfrm>
            <a:off x="381000" y="6248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OOP: Objektorientierte Programmierung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4709983" y="2941122"/>
            <a:ext cx="37774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de-DE"/>
              <a:t>oft keine scharfe Trennung möglich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0" y="6094412"/>
            <a:ext cx="9144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81000" y="609601"/>
            <a:ext cx="5867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0000"/>
                </a:solidFill>
              </a:rPr>
              <a:t>Diagrammarten</a:t>
            </a:r>
          </a:p>
          <a:p>
            <a:endParaRPr lang="de-DE"/>
          </a:p>
          <a:p>
            <a:r>
              <a:rPr lang="de-DE" b="1"/>
              <a:t>statische Modellierung</a:t>
            </a:r>
          </a:p>
          <a:p>
            <a:r>
              <a:rPr lang="de-DE"/>
              <a:t>= Beschreibung der strukturellen Aspekte</a:t>
            </a:r>
          </a:p>
          <a:p>
            <a:r>
              <a:rPr lang="de-DE"/>
              <a:t>(z.B. Klassendiagramme)</a:t>
            </a:r>
          </a:p>
          <a:p>
            <a:endParaRPr lang="de-DE"/>
          </a:p>
          <a:p>
            <a:r>
              <a:rPr lang="de-DE" b="1"/>
              <a:t>dynamische Modellierung</a:t>
            </a:r>
          </a:p>
          <a:p>
            <a:r>
              <a:rPr lang="de-DE"/>
              <a:t>= Abbildung von zeitlichen Verläufen und Interaktionen</a:t>
            </a:r>
          </a:p>
          <a:p>
            <a:r>
              <a:rPr lang="de-DE"/>
              <a:t>(z.B. Aktivitätsdiagramm, Use-Case-Diagramme)</a:t>
            </a:r>
            <a:endParaRPr 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Macintosh PowerPoint</Application>
  <PresentationFormat>Bildschirmpräsentation (4:3)</PresentationFormat>
  <Paragraphs>128</Paragraphs>
  <Slides>8</Slides>
  <Notes>0</Notes>
  <HiddenSlides>0</HiddenSlides>
  <MMClips>0</MMClips>
  <ScaleCrop>false</ScaleCrop>
  <HeadingPairs>
    <vt:vector size="4" baseType="variant">
      <vt:variant>
        <vt:lpstr>Entwurfsvorlage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Office-Design</vt:lpstr>
      <vt:lpstr>OOA, OOD (Objektorientierte Analyse, Objektorientiertes Design)</vt:lpstr>
      <vt:lpstr>Folie 2</vt:lpstr>
      <vt:lpstr>Folie 3</vt:lpstr>
      <vt:lpstr>Folie 4</vt:lpstr>
      <vt:lpstr>Folie 5</vt:lpstr>
      <vt:lpstr>Folie 6</vt:lpstr>
      <vt:lpstr>Folie 7</vt:lpstr>
      <vt:lpstr>Folie 8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Klassen und Objekte in UML</dc:title>
  <dc:creator>Bert</dc:creator>
  <cp:lastModifiedBy>B. M.</cp:lastModifiedBy>
  <cp:revision>18</cp:revision>
  <dcterms:created xsi:type="dcterms:W3CDTF">2012-12-29T10:47:46Z</dcterms:created>
  <dcterms:modified xsi:type="dcterms:W3CDTF">2012-12-29T10:54:40Z</dcterms:modified>
</cp:coreProperties>
</file>