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rels" ContentType="application/vnd.openxmlformats-package.relationships+xml"/>
  <Default Extension="vml" ContentType="application/vnd.openxmlformats-officedocument.vmlDrawing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3.xml" ContentType="application/vnd.openxmlformats-officedocument.presentationml.notesSlid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ppt/embeddings/oleObject8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6" r:id="rId2"/>
    <p:sldId id="672" r:id="rId3"/>
    <p:sldId id="673" r:id="rId4"/>
    <p:sldId id="674" r:id="rId5"/>
    <p:sldId id="680" r:id="rId6"/>
    <p:sldId id="685" r:id="rId7"/>
    <p:sldId id="684" r:id="rId8"/>
    <p:sldId id="694" r:id="rId9"/>
    <p:sldId id="688" r:id="rId10"/>
    <p:sldId id="687" r:id="rId11"/>
    <p:sldId id="695" r:id="rId12"/>
    <p:sldId id="696" r:id="rId13"/>
    <p:sldId id="690" r:id="rId14"/>
    <p:sldId id="698" r:id="rId15"/>
    <p:sldId id="699" r:id="rId16"/>
    <p:sldId id="693" r:id="rId17"/>
    <p:sldId id="677" r:id="rId18"/>
    <p:sldId id="440" r:id="rId19"/>
    <p:sldId id="441" r:id="rId20"/>
    <p:sldId id="676" r:id="rId21"/>
    <p:sldId id="675" r:id="rId22"/>
  </p:sldIdLst>
  <p:sldSz cx="9906000" cy="6858000" type="A4"/>
  <p:notesSz cx="6858000" cy="91440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1600" b="1" kern="1200">
        <a:solidFill>
          <a:srgbClr val="000099"/>
        </a:solidFill>
        <a:latin typeface="Times New Roman" pitchFamily="-1" charset="0"/>
        <a:ea typeface="ＭＳ Ｐゴシック" pitchFamily="-1" charset="-128"/>
        <a:cs typeface="ＭＳ Ｐゴシック" pitchFamily="-1" charset="-128"/>
      </a:defRPr>
    </a:lvl1pPr>
    <a:lvl2pPr marL="457200" algn="l" rtl="0" fontAlgn="base">
      <a:spcBef>
        <a:spcPct val="0"/>
      </a:spcBef>
      <a:spcAft>
        <a:spcPct val="0"/>
      </a:spcAft>
      <a:defRPr sz="1600" b="1" kern="1200">
        <a:solidFill>
          <a:srgbClr val="000099"/>
        </a:solidFill>
        <a:latin typeface="Times New Roman" pitchFamily="-1" charset="0"/>
        <a:ea typeface="ＭＳ Ｐゴシック" pitchFamily="-1" charset="-128"/>
        <a:cs typeface="ＭＳ Ｐゴシック" pitchFamily="-1" charset="-128"/>
      </a:defRPr>
    </a:lvl2pPr>
    <a:lvl3pPr marL="914400" algn="l" rtl="0" fontAlgn="base">
      <a:spcBef>
        <a:spcPct val="0"/>
      </a:spcBef>
      <a:spcAft>
        <a:spcPct val="0"/>
      </a:spcAft>
      <a:defRPr sz="1600" b="1" kern="1200">
        <a:solidFill>
          <a:srgbClr val="000099"/>
        </a:solidFill>
        <a:latin typeface="Times New Roman" pitchFamily="-1" charset="0"/>
        <a:ea typeface="ＭＳ Ｐゴシック" pitchFamily="-1" charset="-128"/>
        <a:cs typeface="ＭＳ Ｐゴシック" pitchFamily="-1" charset="-128"/>
      </a:defRPr>
    </a:lvl3pPr>
    <a:lvl4pPr marL="1371600" algn="l" rtl="0" fontAlgn="base">
      <a:spcBef>
        <a:spcPct val="0"/>
      </a:spcBef>
      <a:spcAft>
        <a:spcPct val="0"/>
      </a:spcAft>
      <a:defRPr sz="1600" b="1" kern="1200">
        <a:solidFill>
          <a:srgbClr val="000099"/>
        </a:solidFill>
        <a:latin typeface="Times New Roman" pitchFamily="-1" charset="0"/>
        <a:ea typeface="ＭＳ Ｐゴシック" pitchFamily="-1" charset="-128"/>
        <a:cs typeface="ＭＳ Ｐゴシック" pitchFamily="-1" charset="-128"/>
      </a:defRPr>
    </a:lvl4pPr>
    <a:lvl5pPr marL="1828800" algn="l" rtl="0" fontAlgn="base">
      <a:spcBef>
        <a:spcPct val="0"/>
      </a:spcBef>
      <a:spcAft>
        <a:spcPct val="0"/>
      </a:spcAft>
      <a:defRPr sz="1600" b="1" kern="1200">
        <a:solidFill>
          <a:srgbClr val="000099"/>
        </a:solidFill>
        <a:latin typeface="Times New Roman" pitchFamily="-1" charset="0"/>
        <a:ea typeface="ＭＳ Ｐゴシック" pitchFamily="-1" charset="-128"/>
        <a:cs typeface="ＭＳ Ｐゴシック" pitchFamily="-1" charset="-128"/>
      </a:defRPr>
    </a:lvl5pPr>
    <a:lvl6pPr marL="2286000" algn="l" defTabSz="457200" rtl="0" eaLnBrk="1" latinLnBrk="0" hangingPunct="1">
      <a:defRPr sz="1600" b="1" kern="1200">
        <a:solidFill>
          <a:srgbClr val="000099"/>
        </a:solidFill>
        <a:latin typeface="Times New Roman" pitchFamily="-1" charset="0"/>
        <a:ea typeface="ＭＳ Ｐゴシック" pitchFamily="-1" charset="-128"/>
        <a:cs typeface="ＭＳ Ｐゴシック" pitchFamily="-1" charset="-128"/>
      </a:defRPr>
    </a:lvl6pPr>
    <a:lvl7pPr marL="2743200" algn="l" defTabSz="457200" rtl="0" eaLnBrk="1" latinLnBrk="0" hangingPunct="1">
      <a:defRPr sz="1600" b="1" kern="1200">
        <a:solidFill>
          <a:srgbClr val="000099"/>
        </a:solidFill>
        <a:latin typeface="Times New Roman" pitchFamily="-1" charset="0"/>
        <a:ea typeface="ＭＳ Ｐゴシック" pitchFamily="-1" charset="-128"/>
        <a:cs typeface="ＭＳ Ｐゴシック" pitchFamily="-1" charset="-128"/>
      </a:defRPr>
    </a:lvl7pPr>
    <a:lvl8pPr marL="3200400" algn="l" defTabSz="457200" rtl="0" eaLnBrk="1" latinLnBrk="0" hangingPunct="1">
      <a:defRPr sz="1600" b="1" kern="1200">
        <a:solidFill>
          <a:srgbClr val="000099"/>
        </a:solidFill>
        <a:latin typeface="Times New Roman" pitchFamily="-1" charset="0"/>
        <a:ea typeface="ＭＳ Ｐゴシック" pitchFamily="-1" charset="-128"/>
        <a:cs typeface="ＭＳ Ｐゴシック" pitchFamily="-1" charset="-128"/>
      </a:defRPr>
    </a:lvl8pPr>
    <a:lvl9pPr marL="3657600" algn="l" defTabSz="457200" rtl="0" eaLnBrk="1" latinLnBrk="0" hangingPunct="1">
      <a:defRPr sz="1600" b="1" kern="1200">
        <a:solidFill>
          <a:srgbClr val="000099"/>
        </a:solidFill>
        <a:latin typeface="Times New Roman" pitchFamily="-1" charset="0"/>
        <a:ea typeface="ＭＳ Ｐゴシック" pitchFamily="-1" charset="-128"/>
        <a:cs typeface="ＭＳ Ｐゴシック" pitchFamily="-1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99"/>
    <a:srgbClr val="FF0000"/>
    <a:srgbClr val="336600"/>
    <a:srgbClr val="006600"/>
    <a:srgbClr val="003300"/>
    <a:srgbClr val="EAEAEA"/>
    <a:srgbClr val="00FFFF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7" d="100"/>
          <a:sy n="117" d="100"/>
        </p:scale>
        <p:origin x="-464" y="-96"/>
      </p:cViewPr>
      <p:guideLst>
        <p:guide orient="horz" pos="2880"/>
        <p:guide pos="235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1434"/>
    </p:cViewPr>
  </p:sorterViewPr>
  <p:notesViewPr>
    <p:cSldViewPr>
      <p:cViewPr varScale="1">
        <p:scale>
          <a:sx n="71" d="100"/>
          <a:sy n="71" d="100"/>
        </p:scale>
        <p:origin x="-1878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handoutMaster" Target="handoutMasters/handoutMaster1.xml"/><Relationship Id="rId25" Type="http://schemas.openxmlformats.org/officeDocument/2006/relationships/printerSettings" Target="printerSettings/printerSettings1.bin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4" Type="http://schemas.openxmlformats.org/officeDocument/2006/relationships/image" Target="../media/image12.wmf"/><Relationship Id="rId5" Type="http://schemas.openxmlformats.org/officeDocument/2006/relationships/image" Target="../media/image13.wmf"/><Relationship Id="rId6" Type="http://schemas.openxmlformats.org/officeDocument/2006/relationships/image" Target="../media/image14.wmf"/><Relationship Id="rId7" Type="http://schemas.openxmlformats.org/officeDocument/2006/relationships/image" Target="../media/image15.wmf"/><Relationship Id="rId8" Type="http://schemas.openxmlformats.org/officeDocument/2006/relationships/image" Target="../media/image16.wmf"/><Relationship Id="rId1" Type="http://schemas.openxmlformats.org/officeDocument/2006/relationships/image" Target="../media/image9.wmf"/><Relationship Id="rId2" Type="http://schemas.openxmlformats.org/officeDocument/2006/relationships/image" Target="../media/image1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982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62025" y="692150"/>
            <a:ext cx="4933950" cy="34163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/>
              <a:t>Klicken Sie, um die Textformatierung des Masters zu bearbeiten.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5584848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ＭＳ Ｐゴシック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ＭＳ Ｐゴシック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ＭＳ Ｐゴシック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ＭＳ Ｐゴシック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eaLnBrk="0" hangingPunct="0">
              <a:spcBef>
                <a:spcPct val="50000"/>
              </a:spcBef>
            </a:pPr>
            <a:endParaRPr lang="de-DE"/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>
            <a:prstTxWarp prst="textNoShape">
              <a:avLst/>
            </a:prstTxWarp>
          </a:bodyPr>
          <a:lstStyle/>
          <a:p>
            <a:pPr algn="r" eaLnBrk="0" hangingPunct="0"/>
            <a:r>
              <a:rPr lang="de-DE" sz="1200" b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eaLnBrk="0" hangingPunct="0">
              <a:spcBef>
                <a:spcPct val="50000"/>
              </a:spcBef>
            </a:pPr>
            <a:endParaRPr lang="de-DE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eaLnBrk="0" hangingPunct="0">
              <a:spcBef>
                <a:spcPct val="50000"/>
              </a:spcBef>
            </a:pPr>
            <a:endParaRPr lang="de-DE"/>
          </a:p>
        </p:txBody>
      </p:sp>
      <p:sp>
        <p:nvSpPr>
          <p:cNvPr id="1639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6391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 vert="horz"/>
          <a:lstStyle>
            <a:lvl1pPr>
              <a:defRPr>
                <a:latin typeface="+mn-lt"/>
              </a:defRPr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Master-Untertitelformat bearbeiten</a:t>
            </a:r>
            <a:endParaRPr lang="de-DE"/>
          </a:p>
        </p:txBody>
      </p:sp>
    </p:spTree>
  </p:cSld>
  <p:clrMapOvr>
    <a:masterClrMapping/>
  </p:clrMapOvr>
  <p:transition xmlns:p14="http://schemas.microsoft.com/office/powerpoint/2010/main"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/>
          <a:lstStyle>
            <a:lvl1pPr>
              <a:defRPr>
                <a:latin typeface="+mn-lt"/>
              </a:defRPr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horz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  <p:transition xmlns:p14="http://schemas.microsoft.com/office/powerpoint/2010/main"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</p:spTree>
  </p:cSld>
  <p:clrMapOvr>
    <a:masterClrMapping/>
  </p:clrMapOvr>
  <p:transition xmlns:p14="http://schemas.microsoft.com/office/powerpoint/2010/main"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/>
          <a:lstStyle>
            <a:lvl1pPr>
              <a:defRPr>
                <a:latin typeface="+mn-lt"/>
              </a:defRPr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  <p:transition xmlns:p14="http://schemas.microsoft.com/office/powerpoint/2010/main"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  <p:transition xmlns:p14="http://schemas.microsoft.com/office/powerpoint/2010/main"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</p:spTree>
  </p:cSld>
  <p:clrMapOvr>
    <a:masterClrMapping/>
  </p:clrMapOvr>
  <p:transition xmlns:p14="http://schemas.microsoft.com/office/powerpoint/2010/main"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xmlns:p14="http://schemas.microsoft.com/office/powerpoint/2010/main"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</p:spTree>
  </p:cSld>
  <p:clrMapOvr>
    <a:masterClrMapping/>
  </p:clrMapOvr>
  <p:transition xmlns:p14="http://schemas.microsoft.com/office/powerpoint/2010/main"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</p:spTree>
  </p:cSld>
  <p:clrMapOvr>
    <a:masterClrMapping/>
  </p:clrMapOvr>
  <p:transition xmlns:p14="http://schemas.microsoft.com/office/powerpoint/2010/main"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  <p:transition xmlns:p14="http://schemas.microsoft.com/office/powerpoint/2010/main"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  <p:transition xmlns:p14="http://schemas.microsoft.com/office/powerpoint/2010/main" spd="slow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" name="Text Box 51"/>
          <p:cNvSpPr txBox="1">
            <a:spLocks noChangeArrowheads="1"/>
          </p:cNvSpPr>
          <p:nvPr userDrawn="1"/>
        </p:nvSpPr>
        <p:spPr bwMode="auto">
          <a:xfrm>
            <a:off x="1295400" y="6400800"/>
            <a:ext cx="914400" cy="33655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endParaRPr lang="en-US" b="0">
              <a:solidFill>
                <a:schemeClr val="tx1"/>
              </a:solidFill>
              <a:latin typeface="Times New Roman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xmlns:p14="http://schemas.microsoft.com/office/powerpoint/2010/main" spd="slow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-128"/>
          <a:cs typeface="ＭＳ Ｐゴシック" charset="-128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8000"/>
        <a:buFont typeface="Monotype Sorts" pitchFamily="-1" charset="2"/>
        <a:buChar char="n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sz="2800">
          <a:solidFill>
            <a:schemeClr val="tx1"/>
          </a:solidFill>
          <a:latin typeface="+mn-lt"/>
          <a:ea typeface="ＭＳ Ｐゴシック" charset="-128"/>
          <a:cs typeface="ＭＳ Ｐゴシック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400">
          <a:solidFill>
            <a:schemeClr val="tx1"/>
          </a:solidFill>
          <a:latin typeface="+mn-lt"/>
          <a:ea typeface="ＭＳ Ｐゴシック" charset="-128"/>
          <a:cs typeface="ＭＳ Ｐゴシック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sz="2000">
          <a:solidFill>
            <a:schemeClr val="tx1"/>
          </a:solidFill>
          <a:latin typeface="+mn-lt"/>
          <a:ea typeface="ＭＳ Ｐゴシック" charset="-128"/>
          <a:cs typeface="ＭＳ Ｐゴシック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+mn-lt"/>
          <a:ea typeface="ＭＳ Ｐゴシック" charset="-128"/>
          <a:cs typeface="ＭＳ Ｐゴシック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slideLayout" Target="../slideLayouts/slideLayout7.xml"/><Relationship Id="rId3" Type="http://schemas.openxmlformats.org/officeDocument/2006/relationships/notesSlide" Target="../notesSlides/notesSlid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4" Type="http://schemas.openxmlformats.org/officeDocument/2006/relationships/image" Target="../media/image8.png"/><Relationship Id="rId1" Type="http://schemas.openxmlformats.org/officeDocument/2006/relationships/themeOverride" Target="../theme/themeOverride2.xml"/><Relationship Id="rId2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5.bin"/><Relationship Id="rId12" Type="http://schemas.openxmlformats.org/officeDocument/2006/relationships/image" Target="../media/image13.wmf"/><Relationship Id="rId13" Type="http://schemas.openxmlformats.org/officeDocument/2006/relationships/oleObject" Target="../embeddings/oleObject6.bin"/><Relationship Id="rId14" Type="http://schemas.openxmlformats.org/officeDocument/2006/relationships/image" Target="../media/image14.wmf"/><Relationship Id="rId15" Type="http://schemas.openxmlformats.org/officeDocument/2006/relationships/oleObject" Target="../embeddings/oleObject7.bin"/><Relationship Id="rId16" Type="http://schemas.openxmlformats.org/officeDocument/2006/relationships/image" Target="../media/image15.wmf"/><Relationship Id="rId17" Type="http://schemas.openxmlformats.org/officeDocument/2006/relationships/oleObject" Target="../embeddings/oleObject8.bin"/><Relationship Id="rId18" Type="http://schemas.openxmlformats.org/officeDocument/2006/relationships/image" Target="../media/image16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Relationship Id="rId3" Type="http://schemas.openxmlformats.org/officeDocument/2006/relationships/oleObject" Target="../embeddings/oleObject1.bin"/><Relationship Id="rId4" Type="http://schemas.openxmlformats.org/officeDocument/2006/relationships/image" Target="../media/image9.wmf"/><Relationship Id="rId5" Type="http://schemas.openxmlformats.org/officeDocument/2006/relationships/oleObject" Target="../embeddings/oleObject2.bin"/><Relationship Id="rId6" Type="http://schemas.openxmlformats.org/officeDocument/2006/relationships/image" Target="../media/image10.wmf"/><Relationship Id="rId7" Type="http://schemas.openxmlformats.org/officeDocument/2006/relationships/oleObject" Target="../embeddings/oleObject3.bin"/><Relationship Id="rId8" Type="http://schemas.openxmlformats.org/officeDocument/2006/relationships/image" Target="../media/image11.wmf"/><Relationship Id="rId9" Type="http://schemas.openxmlformats.org/officeDocument/2006/relationships/oleObject" Target="../embeddings/oleObject4.bin"/><Relationship Id="rId10" Type="http://schemas.openxmlformats.org/officeDocument/2006/relationships/image" Target="../media/image12.w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1524000" y="188913"/>
            <a:ext cx="7232650" cy="9509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de-DE" sz="2800">
                <a:solidFill>
                  <a:schemeClr val="tx1"/>
                </a:solidFill>
                <a:latin typeface="Arial" pitchFamily="-1" charset="0"/>
                <a:ea typeface="Arial" pitchFamily="-1" charset="0"/>
                <a:cs typeface="Arial" pitchFamily="-1" charset="0"/>
              </a:rPr>
              <a:t>Objektorientiertes Programmieren (OOP)</a:t>
            </a:r>
          </a:p>
          <a:p>
            <a:pPr algn="ctr" eaLnBrk="0" hangingPunct="0"/>
            <a:r>
              <a:rPr lang="de-DE" sz="2800">
                <a:solidFill>
                  <a:schemeClr val="tx1"/>
                </a:solidFill>
                <a:latin typeface="Arial" pitchFamily="-1" charset="0"/>
                <a:ea typeface="Arial" pitchFamily="-1" charset="0"/>
                <a:cs typeface="Arial" pitchFamily="-1" charset="0"/>
              </a:rPr>
              <a:t>Klassen und Objekte</a:t>
            </a:r>
          </a:p>
        </p:txBody>
      </p:sp>
      <p:sp>
        <p:nvSpPr>
          <p:cNvPr id="2" name="Textfeld 1"/>
          <p:cNvSpPr txBox="1"/>
          <p:nvPr/>
        </p:nvSpPr>
        <p:spPr>
          <a:xfrm>
            <a:off x="2216696" y="2492896"/>
            <a:ext cx="662473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400"/>
              <a:t>Klassen</a:t>
            </a:r>
          </a:p>
          <a:p>
            <a:r>
              <a:rPr lang="de-DE" sz="4400"/>
              <a:t>Objekte</a:t>
            </a:r>
          </a:p>
          <a:p>
            <a:endParaRPr lang="de-DE" sz="4400"/>
          </a:p>
          <a:p>
            <a:r>
              <a:rPr lang="de-DE" sz="4400"/>
              <a:t>Attribute</a:t>
            </a:r>
          </a:p>
          <a:p>
            <a:r>
              <a:rPr lang="de-DE" sz="4400"/>
              <a:t>Methoden</a:t>
            </a:r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Bild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4400" y="533400"/>
            <a:ext cx="4519613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feld 4"/>
          <p:cNvSpPr txBox="1">
            <a:spLocks noChangeArrowheads="1"/>
          </p:cNvSpPr>
          <p:nvPr/>
        </p:nvSpPr>
        <p:spPr bwMode="auto">
          <a:xfrm>
            <a:off x="228600" y="1066800"/>
            <a:ext cx="432435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de-DE" sz="2000" i="1">
                <a:latin typeface="+mn-lt"/>
                <a:ea typeface="ＭＳ Ｐゴシック" charset="-128"/>
                <a:cs typeface="ＭＳ Ｐゴシック" charset="-128"/>
              </a:rPr>
              <a:t>imperative Progammiersprachen: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de-DE" sz="2000">
                <a:latin typeface="+mn-lt"/>
                <a:ea typeface="ＭＳ Ｐゴシック" charset="-128"/>
                <a:cs typeface="ＭＳ Ｐゴシック" charset="-128"/>
              </a:rPr>
              <a:t>Lineare Abarbeitung aller Befehle</a:t>
            </a:r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Bild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228600"/>
            <a:ext cx="8610600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feld 4"/>
          <p:cNvSpPr txBox="1">
            <a:spLocks noChangeArrowheads="1"/>
          </p:cNvSpPr>
          <p:nvPr/>
        </p:nvSpPr>
        <p:spPr bwMode="auto">
          <a:xfrm>
            <a:off x="228600" y="1066800"/>
            <a:ext cx="678180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de-DE" sz="2000" i="1">
                <a:latin typeface="+mn-lt"/>
                <a:ea typeface="ＭＳ Ｐゴシック" charset="-128"/>
                <a:cs typeface="ＭＳ Ｐゴシック" charset="-128"/>
              </a:rPr>
              <a:t>objektorientierte Progammiersprachen: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de-DE" sz="2000">
                <a:latin typeface="+mn-lt"/>
                <a:ea typeface="ＭＳ Ｐゴシック" charset="-128"/>
                <a:cs typeface="ＭＳ Ｐゴシック" charset="-128"/>
              </a:rPr>
              <a:t>Speicherung von Daten und Funktionen in „Objekten“</a:t>
            </a:r>
          </a:p>
        </p:txBody>
      </p:sp>
      <p:pic>
        <p:nvPicPr>
          <p:cNvPr id="19459" name="Bild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464" y="2348880"/>
            <a:ext cx="9558902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feld 4"/>
          <p:cNvSpPr txBox="1">
            <a:spLocks noChangeArrowheads="1"/>
          </p:cNvSpPr>
          <p:nvPr/>
        </p:nvSpPr>
        <p:spPr bwMode="auto">
          <a:xfrm>
            <a:off x="128464" y="2996952"/>
            <a:ext cx="582683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de-DE" sz="6000" i="1">
                <a:latin typeface="+mn-lt"/>
                <a:ea typeface="ＭＳ Ｐゴシック" charset="-128"/>
                <a:cs typeface="ＭＳ Ｐゴシック" charset="-128"/>
              </a:rPr>
              <a:t>Zeichnen Sie ...</a:t>
            </a:r>
            <a:endParaRPr lang="de-DE" sz="6000">
              <a:latin typeface="+mn-lt"/>
              <a:ea typeface="ＭＳ Ｐゴシック" charset="-128"/>
              <a:cs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99447506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feld 4"/>
          <p:cNvSpPr txBox="1">
            <a:spLocks noChangeArrowheads="1"/>
          </p:cNvSpPr>
          <p:nvPr/>
        </p:nvSpPr>
        <p:spPr bwMode="auto">
          <a:xfrm>
            <a:off x="128464" y="2996952"/>
            <a:ext cx="10121126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de-DE" sz="6000" i="1">
                <a:latin typeface="+mn-lt"/>
                <a:ea typeface="ＭＳ Ｐゴシック" charset="-128"/>
                <a:cs typeface="ＭＳ Ｐゴシック" charset="-128"/>
              </a:rPr>
              <a:t>Zeichnen Sie 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de-DE" sz="6000" i="1">
                <a:latin typeface="+mn-lt"/>
                <a:ea typeface="ＭＳ Ｐゴシック" charset="-128"/>
                <a:cs typeface="ＭＳ Ｐゴシック" charset="-128"/>
              </a:rPr>
              <a:t>einen römischen Legionär.</a:t>
            </a:r>
          </a:p>
        </p:txBody>
      </p:sp>
    </p:spTree>
    <p:extLst>
      <p:ext uri="{BB962C8B-B14F-4D97-AF65-F5344CB8AC3E}">
        <p14:creationId xmlns:p14="http://schemas.microsoft.com/office/powerpoint/2010/main" val="2415834844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feld 18"/>
          <p:cNvSpPr txBox="1"/>
          <p:nvPr/>
        </p:nvSpPr>
        <p:spPr>
          <a:xfrm>
            <a:off x="5961112" y="980728"/>
            <a:ext cx="3600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/>
              <a:t>Vorstellung von einem Legionär:</a:t>
            </a:r>
          </a:p>
          <a:p>
            <a:endParaRPr lang="de-DE" sz="2400"/>
          </a:p>
          <a:p>
            <a:r>
              <a:rPr lang="de-DE" sz="2400"/>
              <a:t>MODELL; PROTOTYP</a:t>
            </a:r>
          </a:p>
        </p:txBody>
      </p:sp>
      <p:sp>
        <p:nvSpPr>
          <p:cNvPr id="21" name="Textfeld 20"/>
          <p:cNvSpPr txBox="1"/>
          <p:nvPr/>
        </p:nvSpPr>
        <p:spPr>
          <a:xfrm>
            <a:off x="6033120" y="4509120"/>
            <a:ext cx="3024336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/>
              <a:t>wirkliche Legionäre</a:t>
            </a:r>
          </a:p>
          <a:p>
            <a:endParaRPr lang="de-DE" sz="2400"/>
          </a:p>
          <a:p>
            <a:r>
              <a:rPr lang="de-DE" sz="2400"/>
              <a:t>REALITÄT</a:t>
            </a:r>
          </a:p>
        </p:txBody>
      </p:sp>
      <p:grpSp>
        <p:nvGrpSpPr>
          <p:cNvPr id="12" name="Gruppierung 11"/>
          <p:cNvGrpSpPr/>
          <p:nvPr/>
        </p:nvGrpSpPr>
        <p:grpSpPr>
          <a:xfrm>
            <a:off x="272480" y="116632"/>
            <a:ext cx="5753993" cy="6048672"/>
            <a:chOff x="272480" y="116632"/>
            <a:chExt cx="5753993" cy="6048672"/>
          </a:xfrm>
        </p:grpSpPr>
        <p:pic>
          <p:nvPicPr>
            <p:cNvPr id="10" name="Bild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04928" y="3501008"/>
              <a:ext cx="1721545" cy="2664296"/>
            </a:xfrm>
            <a:prstGeom prst="rect">
              <a:avLst/>
            </a:prstGeom>
          </p:spPr>
        </p:pic>
        <p:pic>
          <p:nvPicPr>
            <p:cNvPr id="9" name="Bild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48744" y="3212976"/>
              <a:ext cx="1524000" cy="2844800"/>
            </a:xfrm>
            <a:prstGeom prst="rect">
              <a:avLst/>
            </a:prstGeom>
          </p:spPr>
        </p:pic>
        <p:cxnSp>
          <p:nvCxnSpPr>
            <p:cNvPr id="11" name="Gerade Verbindung mit Pfeil 10"/>
            <p:cNvCxnSpPr/>
            <p:nvPr/>
          </p:nvCxnSpPr>
          <p:spPr bwMode="auto">
            <a:xfrm flipH="1">
              <a:off x="1640632" y="2780928"/>
              <a:ext cx="792088" cy="1440160"/>
            </a:xfrm>
            <a:prstGeom prst="straightConnector1">
              <a:avLst/>
            </a:prstGeom>
            <a:solidFill>
              <a:srgbClr val="FFFF99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13" name="Gerade Verbindung mit Pfeil 12"/>
            <p:cNvCxnSpPr/>
            <p:nvPr/>
          </p:nvCxnSpPr>
          <p:spPr bwMode="auto">
            <a:xfrm>
              <a:off x="3224808" y="2852936"/>
              <a:ext cx="0" cy="1584176"/>
            </a:xfrm>
            <a:prstGeom prst="straightConnector1">
              <a:avLst/>
            </a:prstGeom>
            <a:solidFill>
              <a:srgbClr val="FFFF99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15" name="Gerade Verbindung mit Pfeil 14"/>
            <p:cNvCxnSpPr/>
            <p:nvPr/>
          </p:nvCxnSpPr>
          <p:spPr bwMode="auto">
            <a:xfrm>
              <a:off x="3800872" y="2852936"/>
              <a:ext cx="1008112" cy="1440160"/>
            </a:xfrm>
            <a:prstGeom prst="straightConnector1">
              <a:avLst/>
            </a:prstGeom>
            <a:solidFill>
              <a:srgbClr val="FFFF99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pic>
          <p:nvPicPr>
            <p:cNvPr id="3" name="Bild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00672" y="116632"/>
              <a:ext cx="1997913" cy="2808312"/>
            </a:xfrm>
            <a:prstGeom prst="rect">
              <a:avLst/>
            </a:prstGeom>
          </p:spPr>
        </p:pic>
        <p:pic>
          <p:nvPicPr>
            <p:cNvPr id="7" name="Bild 6" descr="roemer.gif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480" y="3717032"/>
              <a:ext cx="2470472" cy="219377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46609294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4928" y="3501008"/>
            <a:ext cx="1721545" cy="2664296"/>
          </a:xfrm>
          <a:prstGeom prst="rect">
            <a:avLst/>
          </a:prstGeom>
        </p:spPr>
      </p:pic>
      <p:pic>
        <p:nvPicPr>
          <p:cNvPr id="9" name="Bild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8744" y="3212976"/>
            <a:ext cx="1524000" cy="2844800"/>
          </a:xfrm>
          <a:prstGeom prst="rect">
            <a:avLst/>
          </a:prstGeom>
        </p:spPr>
      </p:pic>
      <p:cxnSp>
        <p:nvCxnSpPr>
          <p:cNvPr id="11" name="Gerade Verbindung mit Pfeil 10"/>
          <p:cNvCxnSpPr/>
          <p:nvPr/>
        </p:nvCxnSpPr>
        <p:spPr bwMode="auto">
          <a:xfrm flipH="1">
            <a:off x="1640632" y="2780928"/>
            <a:ext cx="792088" cy="1440160"/>
          </a:xfrm>
          <a:prstGeom prst="straightConnector1">
            <a:avLst/>
          </a:prstGeom>
          <a:solidFill>
            <a:srgbClr val="FFFF99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3" name="Gerade Verbindung mit Pfeil 12"/>
          <p:cNvCxnSpPr/>
          <p:nvPr/>
        </p:nvCxnSpPr>
        <p:spPr bwMode="auto">
          <a:xfrm>
            <a:off x="3224808" y="2852936"/>
            <a:ext cx="0" cy="1584176"/>
          </a:xfrm>
          <a:prstGeom prst="straightConnector1">
            <a:avLst/>
          </a:prstGeom>
          <a:solidFill>
            <a:srgbClr val="FFFF99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5" name="Gerade Verbindung mit Pfeil 14"/>
          <p:cNvCxnSpPr/>
          <p:nvPr/>
        </p:nvCxnSpPr>
        <p:spPr bwMode="auto">
          <a:xfrm>
            <a:off x="3800872" y="2852936"/>
            <a:ext cx="1008112" cy="1440160"/>
          </a:xfrm>
          <a:prstGeom prst="straightConnector1">
            <a:avLst/>
          </a:prstGeom>
          <a:solidFill>
            <a:srgbClr val="FFFF99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9" name="Textfeld 18"/>
          <p:cNvSpPr txBox="1"/>
          <p:nvPr/>
        </p:nvSpPr>
        <p:spPr>
          <a:xfrm>
            <a:off x="5961112" y="980728"/>
            <a:ext cx="3600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/>
              <a:t>Vorstellung von einem Legionär:</a:t>
            </a:r>
          </a:p>
          <a:p>
            <a:endParaRPr lang="de-DE" sz="2400"/>
          </a:p>
          <a:p>
            <a:r>
              <a:rPr lang="de-DE" sz="2400"/>
              <a:t>MODELL; PROTOTYP</a:t>
            </a:r>
          </a:p>
        </p:txBody>
      </p:sp>
      <p:sp>
        <p:nvSpPr>
          <p:cNvPr id="21" name="Textfeld 20"/>
          <p:cNvSpPr txBox="1"/>
          <p:nvPr/>
        </p:nvSpPr>
        <p:spPr>
          <a:xfrm>
            <a:off x="6033120" y="4509120"/>
            <a:ext cx="3024336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/>
              <a:t>wirkliche Legionäre</a:t>
            </a:r>
          </a:p>
          <a:p>
            <a:endParaRPr lang="de-DE" sz="2400"/>
          </a:p>
          <a:p>
            <a:r>
              <a:rPr lang="de-DE" sz="2400"/>
              <a:t>REALITÄT</a:t>
            </a:r>
          </a:p>
        </p:txBody>
      </p:sp>
      <p:pic>
        <p:nvPicPr>
          <p:cNvPr id="3" name="Bild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672" y="116632"/>
            <a:ext cx="1997913" cy="2808312"/>
          </a:xfrm>
          <a:prstGeom prst="rect">
            <a:avLst/>
          </a:prstGeom>
        </p:spPr>
      </p:pic>
      <p:pic>
        <p:nvPicPr>
          <p:cNvPr id="7" name="Bild 6" descr="roemer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80" y="3717032"/>
            <a:ext cx="2470472" cy="2193779"/>
          </a:xfrm>
          <a:prstGeom prst="rect">
            <a:avLst/>
          </a:prstGeom>
        </p:spPr>
      </p:pic>
      <p:sp>
        <p:nvSpPr>
          <p:cNvPr id="12" name="Textfeld 11"/>
          <p:cNvSpPr txBox="1"/>
          <p:nvPr/>
        </p:nvSpPr>
        <p:spPr>
          <a:xfrm>
            <a:off x="7719842" y="2780928"/>
            <a:ext cx="2160240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sz="4400">
                <a:solidFill>
                  <a:srgbClr val="FF0000"/>
                </a:solidFill>
              </a:rPr>
              <a:t>Klasse</a:t>
            </a:r>
          </a:p>
        </p:txBody>
      </p:sp>
      <p:sp>
        <p:nvSpPr>
          <p:cNvPr id="14" name="Textfeld 13"/>
          <p:cNvSpPr txBox="1"/>
          <p:nvPr/>
        </p:nvSpPr>
        <p:spPr>
          <a:xfrm>
            <a:off x="7545288" y="5877272"/>
            <a:ext cx="2360712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sz="4400">
                <a:solidFill>
                  <a:srgbClr val="990099"/>
                </a:solidFill>
              </a:rPr>
              <a:t>Objekte</a:t>
            </a:r>
          </a:p>
        </p:txBody>
      </p:sp>
      <p:sp>
        <p:nvSpPr>
          <p:cNvPr id="16" name="Oval 15"/>
          <p:cNvSpPr/>
          <p:nvPr/>
        </p:nvSpPr>
        <p:spPr bwMode="auto">
          <a:xfrm>
            <a:off x="128464" y="260648"/>
            <a:ext cx="8928992" cy="2952328"/>
          </a:xfrm>
          <a:prstGeom prst="ellipse">
            <a:avLst/>
          </a:prstGeom>
          <a:noFill/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600" b="1" i="0" u="none" strike="noStrike" cap="none" normalizeH="0" baseline="0">
              <a:ln>
                <a:noFill/>
              </a:ln>
              <a:solidFill>
                <a:srgbClr val="000099"/>
              </a:solidFill>
              <a:effectLst/>
              <a:latin typeface="Times New Roman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128464" y="3429000"/>
            <a:ext cx="8928992" cy="2952328"/>
          </a:xfrm>
          <a:prstGeom prst="ellipse">
            <a:avLst/>
          </a:prstGeom>
          <a:noFill/>
          <a:ln w="76200" cap="flat" cmpd="sng" algn="ctr">
            <a:solidFill>
              <a:srgbClr val="99009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600" b="1" i="0" u="none" strike="noStrike" cap="none" normalizeH="0" baseline="0">
              <a:ln>
                <a:noFill/>
              </a:ln>
              <a:solidFill>
                <a:srgbClr val="000099"/>
              </a:solidFill>
              <a:effectLst/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917570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7719842" y="2780928"/>
            <a:ext cx="2160240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sz="4400">
                <a:solidFill>
                  <a:srgbClr val="FF0000"/>
                </a:solidFill>
              </a:rPr>
              <a:t>Klasse</a:t>
            </a:r>
          </a:p>
        </p:txBody>
      </p:sp>
      <p:sp>
        <p:nvSpPr>
          <p:cNvPr id="3" name="Textfeld 2"/>
          <p:cNvSpPr txBox="1"/>
          <p:nvPr/>
        </p:nvSpPr>
        <p:spPr>
          <a:xfrm>
            <a:off x="7545288" y="5877272"/>
            <a:ext cx="2360712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sz="4400">
                <a:solidFill>
                  <a:srgbClr val="990099"/>
                </a:solidFill>
              </a:rPr>
              <a:t>Objekte</a:t>
            </a:r>
          </a:p>
        </p:txBody>
      </p:sp>
    </p:spTree>
    <p:extLst>
      <p:ext uri="{BB962C8B-B14F-4D97-AF65-F5344CB8AC3E}">
        <p14:creationId xmlns:p14="http://schemas.microsoft.com/office/powerpoint/2010/main" val="217932816"/>
      </p:ext>
    </p:extLst>
  </p:cSld>
  <p:clrMapOvr>
    <a:masterClrMapping/>
  </p:clrMapOvr>
  <p:transition xmlns:p14="http://schemas.microsoft.com/office/powerpoint/2010/main"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feld 11"/>
          <p:cNvSpPr txBox="1"/>
          <p:nvPr/>
        </p:nvSpPr>
        <p:spPr>
          <a:xfrm>
            <a:off x="5097016" y="548680"/>
            <a:ext cx="41044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>
                <a:latin typeface="Arial"/>
                <a:cs typeface="Arial"/>
              </a:rPr>
              <a:t>Wodurch unterscheiden sich diese Legionäre?</a:t>
            </a:r>
            <a:endParaRPr lang="de-DE" sz="3600" b="0">
              <a:latin typeface="Arial"/>
              <a:cs typeface="Arial"/>
            </a:endParaRPr>
          </a:p>
        </p:txBody>
      </p:sp>
      <p:sp>
        <p:nvSpPr>
          <p:cNvPr id="14" name="Textfeld 13"/>
          <p:cNvSpPr txBox="1"/>
          <p:nvPr/>
        </p:nvSpPr>
        <p:spPr>
          <a:xfrm>
            <a:off x="128464" y="260648"/>
            <a:ext cx="2160240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sz="4400">
                <a:solidFill>
                  <a:srgbClr val="FF0000"/>
                </a:solidFill>
              </a:rPr>
              <a:t>Klasse</a:t>
            </a:r>
          </a:p>
        </p:txBody>
      </p:sp>
      <p:sp>
        <p:nvSpPr>
          <p:cNvPr id="19" name="Textfeld 18"/>
          <p:cNvSpPr txBox="1"/>
          <p:nvPr/>
        </p:nvSpPr>
        <p:spPr>
          <a:xfrm>
            <a:off x="56456" y="3284984"/>
            <a:ext cx="2376264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sz="4400">
                <a:solidFill>
                  <a:srgbClr val="990099"/>
                </a:solidFill>
              </a:rPr>
              <a:t>Objekte</a:t>
            </a:r>
          </a:p>
        </p:txBody>
      </p:sp>
      <p:grpSp>
        <p:nvGrpSpPr>
          <p:cNvPr id="16" name="Gruppierung 15"/>
          <p:cNvGrpSpPr/>
          <p:nvPr/>
        </p:nvGrpSpPr>
        <p:grpSpPr>
          <a:xfrm>
            <a:off x="272480" y="116632"/>
            <a:ext cx="5753993" cy="6048672"/>
            <a:chOff x="272480" y="116632"/>
            <a:chExt cx="5753993" cy="6048672"/>
          </a:xfrm>
        </p:grpSpPr>
        <p:pic>
          <p:nvPicPr>
            <p:cNvPr id="20" name="Bild 1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04928" y="3501008"/>
              <a:ext cx="1721545" cy="2664296"/>
            </a:xfrm>
            <a:prstGeom prst="rect">
              <a:avLst/>
            </a:prstGeom>
          </p:spPr>
        </p:pic>
        <p:pic>
          <p:nvPicPr>
            <p:cNvPr id="21" name="Bild 2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48744" y="3212976"/>
              <a:ext cx="1524000" cy="2844800"/>
            </a:xfrm>
            <a:prstGeom prst="rect">
              <a:avLst/>
            </a:prstGeom>
          </p:spPr>
        </p:pic>
        <p:cxnSp>
          <p:nvCxnSpPr>
            <p:cNvPr id="22" name="Gerade Verbindung mit Pfeil 21"/>
            <p:cNvCxnSpPr/>
            <p:nvPr/>
          </p:nvCxnSpPr>
          <p:spPr bwMode="auto">
            <a:xfrm flipH="1">
              <a:off x="1640632" y="2780928"/>
              <a:ext cx="792088" cy="1440160"/>
            </a:xfrm>
            <a:prstGeom prst="straightConnector1">
              <a:avLst/>
            </a:prstGeom>
            <a:solidFill>
              <a:srgbClr val="FFFF99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23" name="Gerade Verbindung mit Pfeil 22"/>
            <p:cNvCxnSpPr/>
            <p:nvPr/>
          </p:nvCxnSpPr>
          <p:spPr bwMode="auto">
            <a:xfrm>
              <a:off x="3224808" y="2852936"/>
              <a:ext cx="0" cy="1584176"/>
            </a:xfrm>
            <a:prstGeom prst="straightConnector1">
              <a:avLst/>
            </a:prstGeom>
            <a:solidFill>
              <a:srgbClr val="FFFF99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24" name="Gerade Verbindung mit Pfeil 23"/>
            <p:cNvCxnSpPr/>
            <p:nvPr/>
          </p:nvCxnSpPr>
          <p:spPr bwMode="auto">
            <a:xfrm>
              <a:off x="3800872" y="2852936"/>
              <a:ext cx="1008112" cy="1440160"/>
            </a:xfrm>
            <a:prstGeom prst="straightConnector1">
              <a:avLst/>
            </a:prstGeom>
            <a:solidFill>
              <a:srgbClr val="FFFF99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pic>
          <p:nvPicPr>
            <p:cNvPr id="25" name="Bild 2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00672" y="116632"/>
              <a:ext cx="1997913" cy="2808312"/>
            </a:xfrm>
            <a:prstGeom prst="rect">
              <a:avLst/>
            </a:prstGeom>
          </p:spPr>
        </p:pic>
        <p:pic>
          <p:nvPicPr>
            <p:cNvPr id="26" name="Bild 25" descr="roemer.gif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480" y="3717032"/>
              <a:ext cx="2470472" cy="219377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93754712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feld 11"/>
          <p:cNvSpPr txBox="1"/>
          <p:nvPr/>
        </p:nvSpPr>
        <p:spPr>
          <a:xfrm>
            <a:off x="5097016" y="548680"/>
            <a:ext cx="41044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>
                <a:latin typeface="Arial"/>
                <a:cs typeface="Arial"/>
              </a:rPr>
              <a:t>Wodurch unterscheiden sich diese Legionäre?</a:t>
            </a:r>
            <a:endParaRPr lang="de-DE" sz="3600" b="0">
              <a:latin typeface="Arial"/>
              <a:cs typeface="Arial"/>
            </a:endParaRPr>
          </a:p>
        </p:txBody>
      </p:sp>
      <p:sp>
        <p:nvSpPr>
          <p:cNvPr id="14" name="Textfeld 13"/>
          <p:cNvSpPr txBox="1"/>
          <p:nvPr/>
        </p:nvSpPr>
        <p:spPr>
          <a:xfrm>
            <a:off x="128464" y="260648"/>
            <a:ext cx="2160240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sz="4400">
                <a:solidFill>
                  <a:srgbClr val="FF0000"/>
                </a:solidFill>
              </a:rPr>
              <a:t>Klasse</a:t>
            </a:r>
          </a:p>
        </p:txBody>
      </p:sp>
      <p:sp>
        <p:nvSpPr>
          <p:cNvPr id="19" name="Textfeld 18"/>
          <p:cNvSpPr txBox="1"/>
          <p:nvPr/>
        </p:nvSpPr>
        <p:spPr>
          <a:xfrm>
            <a:off x="56456" y="3284984"/>
            <a:ext cx="2376264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sz="4400">
                <a:solidFill>
                  <a:srgbClr val="990099"/>
                </a:solidFill>
              </a:rPr>
              <a:t>Objekte</a:t>
            </a:r>
          </a:p>
        </p:txBody>
      </p:sp>
      <p:grpSp>
        <p:nvGrpSpPr>
          <p:cNvPr id="16" name="Gruppierung 15"/>
          <p:cNvGrpSpPr/>
          <p:nvPr/>
        </p:nvGrpSpPr>
        <p:grpSpPr>
          <a:xfrm>
            <a:off x="272480" y="116632"/>
            <a:ext cx="5753993" cy="6048672"/>
            <a:chOff x="272480" y="116632"/>
            <a:chExt cx="5753993" cy="6048672"/>
          </a:xfrm>
        </p:grpSpPr>
        <p:pic>
          <p:nvPicPr>
            <p:cNvPr id="20" name="Bild 1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04928" y="3501008"/>
              <a:ext cx="1721545" cy="2664296"/>
            </a:xfrm>
            <a:prstGeom prst="rect">
              <a:avLst/>
            </a:prstGeom>
          </p:spPr>
        </p:pic>
        <p:pic>
          <p:nvPicPr>
            <p:cNvPr id="21" name="Bild 2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48744" y="3212976"/>
              <a:ext cx="1524000" cy="2844800"/>
            </a:xfrm>
            <a:prstGeom prst="rect">
              <a:avLst/>
            </a:prstGeom>
          </p:spPr>
        </p:pic>
        <p:cxnSp>
          <p:nvCxnSpPr>
            <p:cNvPr id="22" name="Gerade Verbindung mit Pfeil 21"/>
            <p:cNvCxnSpPr/>
            <p:nvPr/>
          </p:nvCxnSpPr>
          <p:spPr bwMode="auto">
            <a:xfrm flipH="1">
              <a:off x="1640632" y="2780928"/>
              <a:ext cx="792088" cy="1440160"/>
            </a:xfrm>
            <a:prstGeom prst="straightConnector1">
              <a:avLst/>
            </a:prstGeom>
            <a:solidFill>
              <a:srgbClr val="FFFF99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23" name="Gerade Verbindung mit Pfeil 22"/>
            <p:cNvCxnSpPr/>
            <p:nvPr/>
          </p:nvCxnSpPr>
          <p:spPr bwMode="auto">
            <a:xfrm>
              <a:off x="3224808" y="2852936"/>
              <a:ext cx="0" cy="1584176"/>
            </a:xfrm>
            <a:prstGeom prst="straightConnector1">
              <a:avLst/>
            </a:prstGeom>
            <a:solidFill>
              <a:srgbClr val="FFFF99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24" name="Gerade Verbindung mit Pfeil 23"/>
            <p:cNvCxnSpPr/>
            <p:nvPr/>
          </p:nvCxnSpPr>
          <p:spPr bwMode="auto">
            <a:xfrm>
              <a:off x="3800872" y="2852936"/>
              <a:ext cx="1008112" cy="1440160"/>
            </a:xfrm>
            <a:prstGeom prst="straightConnector1">
              <a:avLst/>
            </a:prstGeom>
            <a:solidFill>
              <a:srgbClr val="FFFF99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pic>
          <p:nvPicPr>
            <p:cNvPr id="25" name="Bild 2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00672" y="116632"/>
              <a:ext cx="1997913" cy="2808312"/>
            </a:xfrm>
            <a:prstGeom prst="rect">
              <a:avLst/>
            </a:prstGeom>
          </p:spPr>
        </p:pic>
        <p:pic>
          <p:nvPicPr>
            <p:cNvPr id="26" name="Bild 25" descr="roemer.gif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480" y="3717032"/>
              <a:ext cx="2470472" cy="2193779"/>
            </a:xfrm>
            <a:prstGeom prst="rect">
              <a:avLst/>
            </a:prstGeom>
          </p:spPr>
        </p:pic>
      </p:grpSp>
      <p:sp>
        <p:nvSpPr>
          <p:cNvPr id="15" name="Textfeld 14"/>
          <p:cNvSpPr txBox="1"/>
          <p:nvPr/>
        </p:nvSpPr>
        <p:spPr>
          <a:xfrm>
            <a:off x="6537176" y="2924944"/>
            <a:ext cx="22322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>
                <a:latin typeface="Arial"/>
                <a:cs typeface="Arial"/>
              </a:rPr>
              <a:t>Name</a:t>
            </a:r>
          </a:p>
          <a:p>
            <a:r>
              <a:rPr lang="de-DE" sz="2000">
                <a:latin typeface="Arial"/>
                <a:cs typeface="Arial"/>
              </a:rPr>
              <a:t>Größe</a:t>
            </a:r>
          </a:p>
          <a:p>
            <a:r>
              <a:rPr lang="de-DE" sz="2000">
                <a:latin typeface="Arial"/>
                <a:cs typeface="Arial"/>
              </a:rPr>
              <a:t>Gewicht</a:t>
            </a:r>
          </a:p>
          <a:p>
            <a:r>
              <a:rPr lang="de-DE" sz="2000">
                <a:latin typeface="Arial"/>
                <a:cs typeface="Arial"/>
              </a:rPr>
              <a:t>Haarfarbe</a:t>
            </a:r>
          </a:p>
          <a:p>
            <a:r>
              <a:rPr lang="de-DE" sz="2000">
                <a:latin typeface="Arial"/>
                <a:cs typeface="Arial"/>
              </a:rPr>
              <a:t>Bewaffnung</a:t>
            </a:r>
            <a:endParaRPr lang="de-DE" sz="2000">
              <a:latin typeface="Arial"/>
              <a:cs typeface="Arial"/>
            </a:endParaRPr>
          </a:p>
        </p:txBody>
      </p:sp>
      <p:sp>
        <p:nvSpPr>
          <p:cNvPr id="17" name="Textfeld 16"/>
          <p:cNvSpPr txBox="1"/>
          <p:nvPr/>
        </p:nvSpPr>
        <p:spPr>
          <a:xfrm>
            <a:off x="7113240" y="5013176"/>
            <a:ext cx="2664296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sz="4400">
                <a:solidFill>
                  <a:srgbClr val="008000"/>
                </a:solidFill>
              </a:rPr>
              <a:t>Attribute</a:t>
            </a:r>
          </a:p>
        </p:txBody>
      </p:sp>
      <p:sp>
        <p:nvSpPr>
          <p:cNvPr id="18" name="Oval 17"/>
          <p:cNvSpPr/>
          <p:nvPr/>
        </p:nvSpPr>
        <p:spPr bwMode="auto">
          <a:xfrm>
            <a:off x="5673080" y="2276872"/>
            <a:ext cx="3744416" cy="2952328"/>
          </a:xfrm>
          <a:prstGeom prst="ellipse">
            <a:avLst/>
          </a:prstGeom>
          <a:noFill/>
          <a:ln w="76200" cap="flat" cmpd="sng" algn="ctr">
            <a:solidFill>
              <a:srgbClr val="3366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600" b="1" i="0" u="none" strike="noStrike" cap="none" normalizeH="0" baseline="0">
              <a:ln>
                <a:noFill/>
              </a:ln>
              <a:solidFill>
                <a:srgbClr val="000099"/>
              </a:solidFill>
              <a:effectLst/>
              <a:latin typeface="Times New Roman" charset="0"/>
            </a:endParaRPr>
          </a:p>
        </p:txBody>
      </p:sp>
      <p:graphicFrame>
        <p:nvGraphicFramePr>
          <p:cNvPr id="27" name="Tabel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6280395"/>
              </p:ext>
            </p:extLst>
          </p:nvPr>
        </p:nvGraphicFramePr>
        <p:xfrm>
          <a:off x="7862" y="5373216"/>
          <a:ext cx="5735566" cy="158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9062"/>
                <a:gridCol w="1296144"/>
                <a:gridCol w="1656184"/>
                <a:gridCol w="1584176"/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2000"/>
                        <a:t>Attribut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20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00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i="1"/>
                        <a:t>Bonus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i="1"/>
                        <a:t>Ludus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i="1"/>
                        <a:t>Metzus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000"/>
                        <a:t>Größe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i="1"/>
                        <a:t>180cm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i="1"/>
                        <a:t>175cm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i="1"/>
                        <a:t>179cm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000"/>
                        <a:t>Gewicht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i="1"/>
                        <a:t>80kg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i="1"/>
                        <a:t>50kg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i="1"/>
                        <a:t>85kg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1577659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feld 11"/>
          <p:cNvSpPr txBox="1"/>
          <p:nvPr/>
        </p:nvSpPr>
        <p:spPr>
          <a:xfrm>
            <a:off x="5097016" y="548680"/>
            <a:ext cx="41044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>
                <a:latin typeface="Arial"/>
                <a:cs typeface="Arial"/>
              </a:rPr>
              <a:t>Wodurch unterscheiden sich diese Legionäre?</a:t>
            </a:r>
            <a:endParaRPr lang="de-DE" sz="3600" b="0">
              <a:latin typeface="Arial"/>
              <a:cs typeface="Arial"/>
            </a:endParaRPr>
          </a:p>
        </p:txBody>
      </p:sp>
      <p:sp>
        <p:nvSpPr>
          <p:cNvPr id="14" name="Textfeld 13"/>
          <p:cNvSpPr txBox="1"/>
          <p:nvPr/>
        </p:nvSpPr>
        <p:spPr>
          <a:xfrm>
            <a:off x="128464" y="260648"/>
            <a:ext cx="2160240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sz="4400">
                <a:solidFill>
                  <a:srgbClr val="FF0000"/>
                </a:solidFill>
              </a:rPr>
              <a:t>Klasse</a:t>
            </a:r>
          </a:p>
        </p:txBody>
      </p:sp>
      <p:sp>
        <p:nvSpPr>
          <p:cNvPr id="19" name="Textfeld 18"/>
          <p:cNvSpPr txBox="1"/>
          <p:nvPr/>
        </p:nvSpPr>
        <p:spPr>
          <a:xfrm>
            <a:off x="56456" y="3284984"/>
            <a:ext cx="2376264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sz="4400">
                <a:solidFill>
                  <a:srgbClr val="990099"/>
                </a:solidFill>
              </a:rPr>
              <a:t>Objekte</a:t>
            </a:r>
          </a:p>
        </p:txBody>
      </p:sp>
      <p:grpSp>
        <p:nvGrpSpPr>
          <p:cNvPr id="16" name="Gruppierung 15"/>
          <p:cNvGrpSpPr/>
          <p:nvPr/>
        </p:nvGrpSpPr>
        <p:grpSpPr>
          <a:xfrm>
            <a:off x="272480" y="116632"/>
            <a:ext cx="5753993" cy="6048672"/>
            <a:chOff x="272480" y="116632"/>
            <a:chExt cx="5753993" cy="6048672"/>
          </a:xfrm>
        </p:grpSpPr>
        <p:pic>
          <p:nvPicPr>
            <p:cNvPr id="20" name="Bild 1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04928" y="3501008"/>
              <a:ext cx="1721545" cy="2664296"/>
            </a:xfrm>
            <a:prstGeom prst="rect">
              <a:avLst/>
            </a:prstGeom>
          </p:spPr>
        </p:pic>
        <p:pic>
          <p:nvPicPr>
            <p:cNvPr id="21" name="Bild 2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48744" y="3212976"/>
              <a:ext cx="1524000" cy="2844800"/>
            </a:xfrm>
            <a:prstGeom prst="rect">
              <a:avLst/>
            </a:prstGeom>
          </p:spPr>
        </p:pic>
        <p:cxnSp>
          <p:nvCxnSpPr>
            <p:cNvPr id="22" name="Gerade Verbindung mit Pfeil 21"/>
            <p:cNvCxnSpPr/>
            <p:nvPr/>
          </p:nvCxnSpPr>
          <p:spPr bwMode="auto">
            <a:xfrm flipH="1">
              <a:off x="1640632" y="2780928"/>
              <a:ext cx="792088" cy="1440160"/>
            </a:xfrm>
            <a:prstGeom prst="straightConnector1">
              <a:avLst/>
            </a:prstGeom>
            <a:solidFill>
              <a:srgbClr val="FFFF99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23" name="Gerade Verbindung mit Pfeil 22"/>
            <p:cNvCxnSpPr/>
            <p:nvPr/>
          </p:nvCxnSpPr>
          <p:spPr bwMode="auto">
            <a:xfrm>
              <a:off x="3224808" y="2852936"/>
              <a:ext cx="0" cy="1584176"/>
            </a:xfrm>
            <a:prstGeom prst="straightConnector1">
              <a:avLst/>
            </a:prstGeom>
            <a:solidFill>
              <a:srgbClr val="FFFF99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24" name="Gerade Verbindung mit Pfeil 23"/>
            <p:cNvCxnSpPr/>
            <p:nvPr/>
          </p:nvCxnSpPr>
          <p:spPr bwMode="auto">
            <a:xfrm>
              <a:off x="3800872" y="2852936"/>
              <a:ext cx="1008112" cy="1440160"/>
            </a:xfrm>
            <a:prstGeom prst="straightConnector1">
              <a:avLst/>
            </a:prstGeom>
            <a:solidFill>
              <a:srgbClr val="FFFF99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pic>
          <p:nvPicPr>
            <p:cNvPr id="25" name="Bild 2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00672" y="116632"/>
              <a:ext cx="1997913" cy="2808312"/>
            </a:xfrm>
            <a:prstGeom prst="rect">
              <a:avLst/>
            </a:prstGeom>
          </p:spPr>
        </p:pic>
        <p:pic>
          <p:nvPicPr>
            <p:cNvPr id="26" name="Bild 25" descr="roemer.gif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480" y="3717032"/>
              <a:ext cx="2470472" cy="2193779"/>
            </a:xfrm>
            <a:prstGeom prst="rect">
              <a:avLst/>
            </a:prstGeom>
          </p:spPr>
        </p:pic>
      </p:grpSp>
      <p:sp>
        <p:nvSpPr>
          <p:cNvPr id="15" name="Textfeld 14"/>
          <p:cNvSpPr txBox="1"/>
          <p:nvPr/>
        </p:nvSpPr>
        <p:spPr>
          <a:xfrm>
            <a:off x="6609184" y="2852936"/>
            <a:ext cx="22322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>
                <a:latin typeface="Arial"/>
                <a:cs typeface="Arial"/>
              </a:rPr>
              <a:t>Name</a:t>
            </a:r>
          </a:p>
          <a:p>
            <a:r>
              <a:rPr lang="de-DE" sz="2000">
                <a:latin typeface="Arial"/>
                <a:cs typeface="Arial"/>
              </a:rPr>
              <a:t>Größe</a:t>
            </a:r>
          </a:p>
          <a:p>
            <a:r>
              <a:rPr lang="de-DE" sz="2000">
                <a:latin typeface="Arial"/>
                <a:cs typeface="Arial"/>
              </a:rPr>
              <a:t>Gewicht</a:t>
            </a:r>
          </a:p>
          <a:p>
            <a:r>
              <a:rPr lang="de-DE" sz="2000">
                <a:latin typeface="Arial"/>
                <a:cs typeface="Arial"/>
              </a:rPr>
              <a:t>Haarfarbe</a:t>
            </a:r>
          </a:p>
          <a:p>
            <a:r>
              <a:rPr lang="de-DE" sz="2000">
                <a:latin typeface="Arial"/>
                <a:cs typeface="Arial"/>
              </a:rPr>
              <a:t>Bewaffnung</a:t>
            </a:r>
            <a:endParaRPr lang="de-DE" sz="2000">
              <a:latin typeface="Arial"/>
              <a:cs typeface="Arial"/>
            </a:endParaRPr>
          </a:p>
        </p:txBody>
      </p:sp>
      <p:sp>
        <p:nvSpPr>
          <p:cNvPr id="17" name="Textfeld 16"/>
          <p:cNvSpPr txBox="1"/>
          <p:nvPr/>
        </p:nvSpPr>
        <p:spPr>
          <a:xfrm>
            <a:off x="7113240" y="5013176"/>
            <a:ext cx="2664296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sz="4400">
                <a:solidFill>
                  <a:srgbClr val="008000"/>
                </a:solidFill>
              </a:rPr>
              <a:t>Attribute</a:t>
            </a:r>
          </a:p>
        </p:txBody>
      </p:sp>
      <p:sp>
        <p:nvSpPr>
          <p:cNvPr id="18" name="Oval 17"/>
          <p:cNvSpPr/>
          <p:nvPr/>
        </p:nvSpPr>
        <p:spPr bwMode="auto">
          <a:xfrm>
            <a:off x="5673080" y="2276872"/>
            <a:ext cx="3744416" cy="2952328"/>
          </a:xfrm>
          <a:prstGeom prst="ellipse">
            <a:avLst/>
          </a:prstGeom>
          <a:noFill/>
          <a:ln w="76200" cap="flat" cmpd="sng" algn="ctr">
            <a:solidFill>
              <a:srgbClr val="3366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600" b="1" i="0" u="none" strike="noStrike" cap="none" normalizeH="0" baseline="0">
              <a:ln>
                <a:noFill/>
              </a:ln>
              <a:solidFill>
                <a:srgbClr val="000099"/>
              </a:solidFill>
              <a:effectLst/>
              <a:latin typeface="Times New Roman" charset="0"/>
            </a:endParaRPr>
          </a:p>
        </p:txBody>
      </p:sp>
      <p:graphicFrame>
        <p:nvGraphicFramePr>
          <p:cNvPr id="27" name="Tabel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4509534"/>
              </p:ext>
            </p:extLst>
          </p:nvPr>
        </p:nvGraphicFramePr>
        <p:xfrm>
          <a:off x="7862" y="5373216"/>
          <a:ext cx="5735566" cy="158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9062"/>
                <a:gridCol w="1296144"/>
                <a:gridCol w="1656184"/>
                <a:gridCol w="1584176"/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2000"/>
                        <a:t>Attribut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20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00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i="1"/>
                        <a:t>Bonus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i="1"/>
                        <a:t>Ludus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i="1"/>
                        <a:t>Metzus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000"/>
                        <a:t>Größe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i="1"/>
                        <a:t>180cm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i="1"/>
                        <a:t>175cm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i="1"/>
                        <a:t>179cm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000"/>
                        <a:t>Gewicht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i="1"/>
                        <a:t>80kg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i="1"/>
                        <a:t>50kg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i="1"/>
                        <a:t>85kg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4479701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feld 11"/>
          <p:cNvSpPr txBox="1"/>
          <p:nvPr/>
        </p:nvSpPr>
        <p:spPr>
          <a:xfrm>
            <a:off x="5097016" y="548680"/>
            <a:ext cx="4608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>
                <a:latin typeface="Arial"/>
                <a:cs typeface="Arial"/>
              </a:rPr>
              <a:t>Was können diese Legionäre?</a:t>
            </a:r>
          </a:p>
        </p:txBody>
      </p:sp>
      <p:sp>
        <p:nvSpPr>
          <p:cNvPr id="14" name="Textfeld 13"/>
          <p:cNvSpPr txBox="1"/>
          <p:nvPr/>
        </p:nvSpPr>
        <p:spPr>
          <a:xfrm>
            <a:off x="128464" y="260648"/>
            <a:ext cx="2160240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sz="4400">
                <a:solidFill>
                  <a:srgbClr val="FF0000"/>
                </a:solidFill>
              </a:rPr>
              <a:t>Klasse</a:t>
            </a:r>
          </a:p>
        </p:txBody>
      </p:sp>
      <p:sp>
        <p:nvSpPr>
          <p:cNvPr id="16" name="Textfeld 15"/>
          <p:cNvSpPr txBox="1"/>
          <p:nvPr/>
        </p:nvSpPr>
        <p:spPr>
          <a:xfrm>
            <a:off x="56456" y="3284984"/>
            <a:ext cx="2376264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sz="4400">
                <a:solidFill>
                  <a:srgbClr val="990099"/>
                </a:solidFill>
              </a:rPr>
              <a:t>Objekte</a:t>
            </a:r>
          </a:p>
        </p:txBody>
      </p:sp>
      <p:grpSp>
        <p:nvGrpSpPr>
          <p:cNvPr id="17" name="Gruppierung 16"/>
          <p:cNvGrpSpPr/>
          <p:nvPr/>
        </p:nvGrpSpPr>
        <p:grpSpPr>
          <a:xfrm>
            <a:off x="272480" y="116632"/>
            <a:ext cx="5753993" cy="6048672"/>
            <a:chOff x="272480" y="116632"/>
            <a:chExt cx="5753993" cy="6048672"/>
          </a:xfrm>
        </p:grpSpPr>
        <p:pic>
          <p:nvPicPr>
            <p:cNvPr id="18" name="Bild 1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04928" y="3501008"/>
              <a:ext cx="1721545" cy="2664296"/>
            </a:xfrm>
            <a:prstGeom prst="rect">
              <a:avLst/>
            </a:prstGeom>
          </p:spPr>
        </p:pic>
        <p:pic>
          <p:nvPicPr>
            <p:cNvPr id="19" name="Bild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48744" y="3212976"/>
              <a:ext cx="1524000" cy="2844800"/>
            </a:xfrm>
            <a:prstGeom prst="rect">
              <a:avLst/>
            </a:prstGeom>
          </p:spPr>
        </p:pic>
        <p:cxnSp>
          <p:nvCxnSpPr>
            <p:cNvPr id="20" name="Gerade Verbindung mit Pfeil 19"/>
            <p:cNvCxnSpPr/>
            <p:nvPr/>
          </p:nvCxnSpPr>
          <p:spPr bwMode="auto">
            <a:xfrm flipH="1">
              <a:off x="1640632" y="2780928"/>
              <a:ext cx="792088" cy="1440160"/>
            </a:xfrm>
            <a:prstGeom prst="straightConnector1">
              <a:avLst/>
            </a:prstGeom>
            <a:solidFill>
              <a:srgbClr val="FFFF99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21" name="Gerade Verbindung mit Pfeil 20"/>
            <p:cNvCxnSpPr/>
            <p:nvPr/>
          </p:nvCxnSpPr>
          <p:spPr bwMode="auto">
            <a:xfrm>
              <a:off x="3224808" y="2852936"/>
              <a:ext cx="0" cy="1584176"/>
            </a:xfrm>
            <a:prstGeom prst="straightConnector1">
              <a:avLst/>
            </a:prstGeom>
            <a:solidFill>
              <a:srgbClr val="FFFF99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22" name="Gerade Verbindung mit Pfeil 21"/>
            <p:cNvCxnSpPr/>
            <p:nvPr/>
          </p:nvCxnSpPr>
          <p:spPr bwMode="auto">
            <a:xfrm>
              <a:off x="3800872" y="2852936"/>
              <a:ext cx="1008112" cy="1440160"/>
            </a:xfrm>
            <a:prstGeom prst="straightConnector1">
              <a:avLst/>
            </a:prstGeom>
            <a:solidFill>
              <a:srgbClr val="FFFF99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pic>
          <p:nvPicPr>
            <p:cNvPr id="23" name="Bild 2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00672" y="116632"/>
              <a:ext cx="1997913" cy="2808312"/>
            </a:xfrm>
            <a:prstGeom prst="rect">
              <a:avLst/>
            </a:prstGeom>
          </p:spPr>
        </p:pic>
        <p:pic>
          <p:nvPicPr>
            <p:cNvPr id="24" name="Bild 23" descr="roemer.gif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480" y="3717032"/>
              <a:ext cx="2470472" cy="219377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39932075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feld 11"/>
          <p:cNvSpPr txBox="1"/>
          <p:nvPr/>
        </p:nvSpPr>
        <p:spPr>
          <a:xfrm>
            <a:off x="5097016" y="548680"/>
            <a:ext cx="4608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>
                <a:latin typeface="Arial"/>
                <a:cs typeface="Arial"/>
              </a:rPr>
              <a:t>Was können diese Legionäre?</a:t>
            </a:r>
          </a:p>
        </p:txBody>
      </p:sp>
      <p:sp>
        <p:nvSpPr>
          <p:cNvPr id="14" name="Textfeld 13"/>
          <p:cNvSpPr txBox="1"/>
          <p:nvPr/>
        </p:nvSpPr>
        <p:spPr>
          <a:xfrm>
            <a:off x="128464" y="260648"/>
            <a:ext cx="2160240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sz="4400">
                <a:solidFill>
                  <a:srgbClr val="FF0000"/>
                </a:solidFill>
              </a:rPr>
              <a:t>Klasse</a:t>
            </a:r>
          </a:p>
        </p:txBody>
      </p:sp>
      <p:sp>
        <p:nvSpPr>
          <p:cNvPr id="16" name="Textfeld 15"/>
          <p:cNvSpPr txBox="1"/>
          <p:nvPr/>
        </p:nvSpPr>
        <p:spPr>
          <a:xfrm>
            <a:off x="56456" y="3284984"/>
            <a:ext cx="2376264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sz="4400">
                <a:solidFill>
                  <a:srgbClr val="990099"/>
                </a:solidFill>
              </a:rPr>
              <a:t>Objekte</a:t>
            </a:r>
          </a:p>
        </p:txBody>
      </p:sp>
      <p:grpSp>
        <p:nvGrpSpPr>
          <p:cNvPr id="17" name="Gruppierung 16"/>
          <p:cNvGrpSpPr/>
          <p:nvPr/>
        </p:nvGrpSpPr>
        <p:grpSpPr>
          <a:xfrm>
            <a:off x="272480" y="116632"/>
            <a:ext cx="5753993" cy="6048672"/>
            <a:chOff x="272480" y="116632"/>
            <a:chExt cx="5753993" cy="6048672"/>
          </a:xfrm>
        </p:grpSpPr>
        <p:pic>
          <p:nvPicPr>
            <p:cNvPr id="18" name="Bild 1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04928" y="3501008"/>
              <a:ext cx="1721545" cy="2664296"/>
            </a:xfrm>
            <a:prstGeom prst="rect">
              <a:avLst/>
            </a:prstGeom>
          </p:spPr>
        </p:pic>
        <p:pic>
          <p:nvPicPr>
            <p:cNvPr id="19" name="Bild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48744" y="3212976"/>
              <a:ext cx="1524000" cy="2844800"/>
            </a:xfrm>
            <a:prstGeom prst="rect">
              <a:avLst/>
            </a:prstGeom>
          </p:spPr>
        </p:pic>
        <p:cxnSp>
          <p:nvCxnSpPr>
            <p:cNvPr id="20" name="Gerade Verbindung mit Pfeil 19"/>
            <p:cNvCxnSpPr/>
            <p:nvPr/>
          </p:nvCxnSpPr>
          <p:spPr bwMode="auto">
            <a:xfrm flipH="1">
              <a:off x="1640632" y="2780928"/>
              <a:ext cx="792088" cy="1440160"/>
            </a:xfrm>
            <a:prstGeom prst="straightConnector1">
              <a:avLst/>
            </a:prstGeom>
            <a:solidFill>
              <a:srgbClr val="FFFF99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21" name="Gerade Verbindung mit Pfeil 20"/>
            <p:cNvCxnSpPr/>
            <p:nvPr/>
          </p:nvCxnSpPr>
          <p:spPr bwMode="auto">
            <a:xfrm>
              <a:off x="3224808" y="2852936"/>
              <a:ext cx="0" cy="1584176"/>
            </a:xfrm>
            <a:prstGeom prst="straightConnector1">
              <a:avLst/>
            </a:prstGeom>
            <a:solidFill>
              <a:srgbClr val="FFFF99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22" name="Gerade Verbindung mit Pfeil 21"/>
            <p:cNvCxnSpPr/>
            <p:nvPr/>
          </p:nvCxnSpPr>
          <p:spPr bwMode="auto">
            <a:xfrm>
              <a:off x="3800872" y="2852936"/>
              <a:ext cx="1008112" cy="1440160"/>
            </a:xfrm>
            <a:prstGeom prst="straightConnector1">
              <a:avLst/>
            </a:prstGeom>
            <a:solidFill>
              <a:srgbClr val="FFFF99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pic>
          <p:nvPicPr>
            <p:cNvPr id="23" name="Bild 2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00672" y="116632"/>
              <a:ext cx="1997913" cy="2808312"/>
            </a:xfrm>
            <a:prstGeom prst="rect">
              <a:avLst/>
            </a:prstGeom>
          </p:spPr>
        </p:pic>
        <p:pic>
          <p:nvPicPr>
            <p:cNvPr id="24" name="Bild 23" descr="roemer.gif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480" y="3717032"/>
              <a:ext cx="2470472" cy="2193779"/>
            </a:xfrm>
            <a:prstGeom prst="rect">
              <a:avLst/>
            </a:prstGeom>
          </p:spPr>
        </p:pic>
      </p:grpSp>
      <p:sp>
        <p:nvSpPr>
          <p:cNvPr id="13" name="Textfeld 12"/>
          <p:cNvSpPr txBox="1"/>
          <p:nvPr/>
        </p:nvSpPr>
        <p:spPr>
          <a:xfrm>
            <a:off x="7227111" y="2852936"/>
            <a:ext cx="2664296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sz="4400">
                <a:solidFill>
                  <a:srgbClr val="3366FF"/>
                </a:solidFill>
              </a:rPr>
              <a:t>Methoden</a:t>
            </a:r>
          </a:p>
        </p:txBody>
      </p:sp>
      <p:sp>
        <p:nvSpPr>
          <p:cNvPr id="15" name="Oval 14"/>
          <p:cNvSpPr/>
          <p:nvPr/>
        </p:nvSpPr>
        <p:spPr bwMode="auto">
          <a:xfrm>
            <a:off x="6177136" y="3645024"/>
            <a:ext cx="2831144" cy="2232248"/>
          </a:xfrm>
          <a:prstGeom prst="ellipse">
            <a:avLst/>
          </a:prstGeom>
          <a:noFill/>
          <a:ln w="76200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600" b="1" i="0" u="none" strike="noStrike" cap="none" normalizeH="0" baseline="0">
              <a:ln>
                <a:noFill/>
              </a:ln>
              <a:solidFill>
                <a:srgbClr val="000099"/>
              </a:solidFill>
              <a:effectLst/>
              <a:latin typeface="Times New Roman" charset="0"/>
            </a:endParaRPr>
          </a:p>
        </p:txBody>
      </p:sp>
      <p:sp>
        <p:nvSpPr>
          <p:cNvPr id="25" name="Textfeld 24"/>
          <p:cNvSpPr txBox="1"/>
          <p:nvPr/>
        </p:nvSpPr>
        <p:spPr>
          <a:xfrm>
            <a:off x="6819067" y="4005064"/>
            <a:ext cx="22322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>
                <a:latin typeface="Arial"/>
                <a:cs typeface="Arial"/>
              </a:rPr>
              <a:t>s</a:t>
            </a:r>
            <a:r>
              <a:rPr lang="de-DE" sz="2000">
                <a:latin typeface="Arial"/>
                <a:cs typeface="Arial"/>
              </a:rPr>
              <a:t>prechen</a:t>
            </a:r>
          </a:p>
          <a:p>
            <a:r>
              <a:rPr lang="de-DE" sz="2000">
                <a:latin typeface="Arial"/>
                <a:cs typeface="Arial"/>
              </a:rPr>
              <a:t>kämpfen</a:t>
            </a:r>
          </a:p>
          <a:p>
            <a:r>
              <a:rPr lang="de-DE" sz="2000">
                <a:latin typeface="Arial"/>
                <a:cs typeface="Arial"/>
              </a:rPr>
              <a:t>s</a:t>
            </a:r>
            <a:r>
              <a:rPr lang="de-DE" sz="2000">
                <a:latin typeface="Arial"/>
                <a:cs typeface="Arial"/>
              </a:rPr>
              <a:t>ingen</a:t>
            </a:r>
          </a:p>
          <a:p>
            <a:r>
              <a:rPr lang="de-DE" sz="2000">
                <a:latin typeface="Arial"/>
                <a:cs typeface="Arial"/>
              </a:rPr>
              <a:t>Namen sagen</a:t>
            </a:r>
          </a:p>
        </p:txBody>
      </p:sp>
    </p:spTree>
    <p:extLst>
      <p:ext uri="{BB962C8B-B14F-4D97-AF65-F5344CB8AC3E}">
        <p14:creationId xmlns:p14="http://schemas.microsoft.com/office/powerpoint/2010/main" val="2393568421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feld 13"/>
          <p:cNvSpPr txBox="1"/>
          <p:nvPr/>
        </p:nvSpPr>
        <p:spPr>
          <a:xfrm>
            <a:off x="128464" y="260648"/>
            <a:ext cx="2160240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sz="4400">
                <a:solidFill>
                  <a:srgbClr val="FF0000"/>
                </a:solidFill>
              </a:rPr>
              <a:t>Klasse</a:t>
            </a:r>
          </a:p>
        </p:txBody>
      </p:sp>
      <p:sp>
        <p:nvSpPr>
          <p:cNvPr id="16" name="Textfeld 15"/>
          <p:cNvSpPr txBox="1"/>
          <p:nvPr/>
        </p:nvSpPr>
        <p:spPr>
          <a:xfrm>
            <a:off x="56456" y="3284984"/>
            <a:ext cx="2376264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sz="4400">
                <a:solidFill>
                  <a:srgbClr val="990099"/>
                </a:solidFill>
              </a:rPr>
              <a:t>Objekte</a:t>
            </a:r>
          </a:p>
        </p:txBody>
      </p:sp>
      <p:grpSp>
        <p:nvGrpSpPr>
          <p:cNvPr id="17" name="Gruppierung 16"/>
          <p:cNvGrpSpPr/>
          <p:nvPr/>
        </p:nvGrpSpPr>
        <p:grpSpPr>
          <a:xfrm>
            <a:off x="272480" y="116632"/>
            <a:ext cx="5753993" cy="6048672"/>
            <a:chOff x="272480" y="116632"/>
            <a:chExt cx="5753993" cy="6048672"/>
          </a:xfrm>
        </p:grpSpPr>
        <p:pic>
          <p:nvPicPr>
            <p:cNvPr id="18" name="Bild 1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04928" y="3501008"/>
              <a:ext cx="1721545" cy="2664296"/>
            </a:xfrm>
            <a:prstGeom prst="rect">
              <a:avLst/>
            </a:prstGeom>
          </p:spPr>
        </p:pic>
        <p:pic>
          <p:nvPicPr>
            <p:cNvPr id="19" name="Bild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48744" y="3212976"/>
              <a:ext cx="1524000" cy="2844800"/>
            </a:xfrm>
            <a:prstGeom prst="rect">
              <a:avLst/>
            </a:prstGeom>
          </p:spPr>
        </p:pic>
        <p:cxnSp>
          <p:nvCxnSpPr>
            <p:cNvPr id="20" name="Gerade Verbindung mit Pfeil 19"/>
            <p:cNvCxnSpPr/>
            <p:nvPr/>
          </p:nvCxnSpPr>
          <p:spPr bwMode="auto">
            <a:xfrm flipH="1">
              <a:off x="1640632" y="2780928"/>
              <a:ext cx="792088" cy="1440160"/>
            </a:xfrm>
            <a:prstGeom prst="straightConnector1">
              <a:avLst/>
            </a:prstGeom>
            <a:solidFill>
              <a:srgbClr val="FFFF99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21" name="Gerade Verbindung mit Pfeil 20"/>
            <p:cNvCxnSpPr/>
            <p:nvPr/>
          </p:nvCxnSpPr>
          <p:spPr bwMode="auto">
            <a:xfrm>
              <a:off x="3224808" y="2852936"/>
              <a:ext cx="0" cy="1584176"/>
            </a:xfrm>
            <a:prstGeom prst="straightConnector1">
              <a:avLst/>
            </a:prstGeom>
            <a:solidFill>
              <a:srgbClr val="FFFF99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22" name="Gerade Verbindung mit Pfeil 21"/>
            <p:cNvCxnSpPr/>
            <p:nvPr/>
          </p:nvCxnSpPr>
          <p:spPr bwMode="auto">
            <a:xfrm>
              <a:off x="3800872" y="2852936"/>
              <a:ext cx="1008112" cy="1440160"/>
            </a:xfrm>
            <a:prstGeom prst="straightConnector1">
              <a:avLst/>
            </a:prstGeom>
            <a:solidFill>
              <a:srgbClr val="FFFF99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pic>
          <p:nvPicPr>
            <p:cNvPr id="23" name="Bild 2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00672" y="116632"/>
              <a:ext cx="1997913" cy="2808312"/>
            </a:xfrm>
            <a:prstGeom prst="rect">
              <a:avLst/>
            </a:prstGeom>
          </p:spPr>
        </p:pic>
        <p:pic>
          <p:nvPicPr>
            <p:cNvPr id="24" name="Bild 23" descr="roemer.gif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480" y="3717032"/>
              <a:ext cx="2470472" cy="2193779"/>
            </a:xfrm>
            <a:prstGeom prst="rect">
              <a:avLst/>
            </a:prstGeom>
          </p:spPr>
        </p:pic>
      </p:grpSp>
      <p:sp>
        <p:nvSpPr>
          <p:cNvPr id="13" name="Textfeld 12"/>
          <p:cNvSpPr txBox="1"/>
          <p:nvPr/>
        </p:nvSpPr>
        <p:spPr>
          <a:xfrm>
            <a:off x="7041232" y="4365104"/>
            <a:ext cx="2664296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sz="4400">
                <a:solidFill>
                  <a:srgbClr val="3366FF"/>
                </a:solidFill>
              </a:rPr>
              <a:t>Methoden</a:t>
            </a:r>
          </a:p>
        </p:txBody>
      </p:sp>
      <p:sp>
        <p:nvSpPr>
          <p:cNvPr id="25" name="Textfeld 24"/>
          <p:cNvSpPr txBox="1"/>
          <p:nvPr/>
        </p:nvSpPr>
        <p:spPr>
          <a:xfrm>
            <a:off x="7257256" y="5229200"/>
            <a:ext cx="22322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>
                <a:latin typeface="Arial"/>
                <a:cs typeface="Arial"/>
              </a:rPr>
              <a:t>s</a:t>
            </a:r>
            <a:r>
              <a:rPr lang="de-DE" sz="2000">
                <a:latin typeface="Arial"/>
                <a:cs typeface="Arial"/>
              </a:rPr>
              <a:t>prechen</a:t>
            </a:r>
          </a:p>
          <a:p>
            <a:r>
              <a:rPr lang="de-DE" sz="2000">
                <a:latin typeface="Arial"/>
                <a:cs typeface="Arial"/>
              </a:rPr>
              <a:t>kämpfen</a:t>
            </a:r>
          </a:p>
          <a:p>
            <a:r>
              <a:rPr lang="de-DE" sz="2000">
                <a:latin typeface="Arial"/>
                <a:cs typeface="Arial"/>
              </a:rPr>
              <a:t>s</a:t>
            </a:r>
            <a:r>
              <a:rPr lang="de-DE" sz="2000">
                <a:latin typeface="Arial"/>
                <a:cs typeface="Arial"/>
              </a:rPr>
              <a:t>ingen</a:t>
            </a:r>
          </a:p>
          <a:p>
            <a:r>
              <a:rPr lang="de-DE" sz="2000">
                <a:latin typeface="Arial"/>
                <a:cs typeface="Arial"/>
              </a:rPr>
              <a:t>Namen sagen</a:t>
            </a:r>
          </a:p>
        </p:txBody>
      </p:sp>
      <p:sp>
        <p:nvSpPr>
          <p:cNvPr id="26" name="Textfeld 25"/>
          <p:cNvSpPr txBox="1"/>
          <p:nvPr/>
        </p:nvSpPr>
        <p:spPr>
          <a:xfrm>
            <a:off x="7329264" y="1340768"/>
            <a:ext cx="22322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>
                <a:latin typeface="Arial"/>
                <a:cs typeface="Arial"/>
              </a:rPr>
              <a:t>Name</a:t>
            </a:r>
          </a:p>
          <a:p>
            <a:r>
              <a:rPr lang="de-DE" sz="2000">
                <a:latin typeface="Arial"/>
                <a:cs typeface="Arial"/>
              </a:rPr>
              <a:t>Größe</a:t>
            </a:r>
          </a:p>
          <a:p>
            <a:r>
              <a:rPr lang="de-DE" sz="2000">
                <a:latin typeface="Arial"/>
                <a:cs typeface="Arial"/>
              </a:rPr>
              <a:t>Gewicht</a:t>
            </a:r>
          </a:p>
          <a:p>
            <a:r>
              <a:rPr lang="de-DE" sz="2000">
                <a:latin typeface="Arial"/>
                <a:cs typeface="Arial"/>
              </a:rPr>
              <a:t>Haarfarbe</a:t>
            </a:r>
          </a:p>
          <a:p>
            <a:r>
              <a:rPr lang="de-DE" sz="2000">
                <a:latin typeface="Arial"/>
                <a:cs typeface="Arial"/>
              </a:rPr>
              <a:t>Bewaffnung</a:t>
            </a:r>
            <a:endParaRPr lang="de-DE" sz="2000">
              <a:latin typeface="Arial"/>
              <a:cs typeface="Arial"/>
            </a:endParaRPr>
          </a:p>
        </p:txBody>
      </p:sp>
      <p:sp>
        <p:nvSpPr>
          <p:cNvPr id="27" name="Textfeld 26"/>
          <p:cNvSpPr txBox="1"/>
          <p:nvPr/>
        </p:nvSpPr>
        <p:spPr>
          <a:xfrm>
            <a:off x="6897216" y="332656"/>
            <a:ext cx="2664296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sz="4400">
                <a:solidFill>
                  <a:srgbClr val="008000"/>
                </a:solidFill>
              </a:rPr>
              <a:t>Attribute</a:t>
            </a:r>
          </a:p>
        </p:txBody>
      </p:sp>
    </p:spTree>
    <p:extLst>
      <p:ext uri="{BB962C8B-B14F-4D97-AF65-F5344CB8AC3E}">
        <p14:creationId xmlns:p14="http://schemas.microsoft.com/office/powerpoint/2010/main" val="3071909900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026"/>
          <p:cNvSpPr>
            <a:spLocks noChangeArrowheads="1"/>
          </p:cNvSpPr>
          <p:nvPr/>
        </p:nvSpPr>
        <p:spPr bwMode="auto">
          <a:xfrm>
            <a:off x="1295400" y="228600"/>
            <a:ext cx="8075613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de-DE" sz="2800" i="1">
                <a:solidFill>
                  <a:schemeClr val="tx1"/>
                </a:solidFill>
              </a:rPr>
              <a:t>Stempelmetapher </a:t>
            </a:r>
            <a:r>
              <a:rPr lang="de-DE" sz="1800" i="1">
                <a:solidFill>
                  <a:schemeClr val="tx1"/>
                </a:solidFill>
              </a:rPr>
              <a:t>(Metapher = bildhafte Übertragung) </a:t>
            </a:r>
            <a:r>
              <a:rPr lang="de-DE" sz="2800" i="1">
                <a:solidFill>
                  <a:schemeClr val="tx1"/>
                </a:solidFill>
              </a:rPr>
              <a:t>für Klassen </a:t>
            </a:r>
          </a:p>
        </p:txBody>
      </p:sp>
      <p:sp>
        <p:nvSpPr>
          <p:cNvPr id="26627" name="Line 1027"/>
          <p:cNvSpPr>
            <a:spLocks noChangeShapeType="1"/>
          </p:cNvSpPr>
          <p:nvPr/>
        </p:nvSpPr>
        <p:spPr bwMode="auto">
          <a:xfrm>
            <a:off x="1173163" y="762000"/>
            <a:ext cx="8305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776647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026"/>
          <p:cNvSpPr>
            <a:spLocks noChangeArrowheads="1"/>
          </p:cNvSpPr>
          <p:nvPr/>
        </p:nvSpPr>
        <p:spPr bwMode="auto">
          <a:xfrm>
            <a:off x="1295400" y="228600"/>
            <a:ext cx="8075613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de-DE" sz="2800" i="1">
                <a:solidFill>
                  <a:schemeClr val="tx1"/>
                </a:solidFill>
              </a:rPr>
              <a:t>Stempelmetapher </a:t>
            </a:r>
            <a:r>
              <a:rPr lang="de-DE" sz="1800" i="1">
                <a:solidFill>
                  <a:schemeClr val="tx1"/>
                </a:solidFill>
              </a:rPr>
              <a:t>(Metapher = bildhafte Übertragung) </a:t>
            </a:r>
            <a:r>
              <a:rPr lang="de-DE" sz="2800" i="1">
                <a:solidFill>
                  <a:schemeClr val="tx1"/>
                </a:solidFill>
              </a:rPr>
              <a:t>für Klassen </a:t>
            </a:r>
          </a:p>
        </p:txBody>
      </p:sp>
      <p:sp>
        <p:nvSpPr>
          <p:cNvPr id="26627" name="Line 1027"/>
          <p:cNvSpPr>
            <a:spLocks noChangeShapeType="1"/>
          </p:cNvSpPr>
          <p:nvPr/>
        </p:nvSpPr>
        <p:spPr bwMode="auto">
          <a:xfrm>
            <a:off x="1173163" y="762000"/>
            <a:ext cx="8305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de-DE"/>
          </a:p>
        </p:txBody>
      </p:sp>
      <p:pic>
        <p:nvPicPr>
          <p:cNvPr id="3" name="Bild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552" y="1090541"/>
            <a:ext cx="8985448" cy="5190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2870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3352800" y="228600"/>
            <a:ext cx="4127500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de-DE" sz="2800" i="1">
                <a:solidFill>
                  <a:schemeClr val="tx1"/>
                </a:solidFill>
              </a:rPr>
              <a:t>Klassen und Objekte</a:t>
            </a:r>
          </a:p>
        </p:txBody>
      </p:sp>
      <p:sp>
        <p:nvSpPr>
          <p:cNvPr id="28675" name="Line 3"/>
          <p:cNvSpPr>
            <a:spLocks noChangeShapeType="1"/>
          </p:cNvSpPr>
          <p:nvPr/>
        </p:nvSpPr>
        <p:spPr bwMode="auto">
          <a:xfrm>
            <a:off x="1173163" y="762000"/>
            <a:ext cx="8305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1303338" y="958850"/>
            <a:ext cx="7942262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endParaRPr lang="en-US" b="0">
              <a:solidFill>
                <a:schemeClr val="tx1"/>
              </a:solidFill>
            </a:endParaRP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1320800" y="838200"/>
            <a:ext cx="8585200" cy="1676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de-DE" sz="4000" i="1">
                <a:solidFill>
                  <a:srgbClr val="FF3300"/>
                </a:solidFill>
              </a:rPr>
              <a:t>Klasse</a:t>
            </a:r>
          </a:p>
          <a:p>
            <a:pPr eaLnBrk="0" hangingPunct="0"/>
            <a:r>
              <a:rPr lang="de-DE" sz="3200">
                <a:solidFill>
                  <a:srgbClr val="0000FF"/>
                </a:solidFill>
              </a:rPr>
              <a:t>Eine Klasse beschreibt die Struktur und das Verhalten einer Menge gleichartiger Objekte.</a:t>
            </a: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1447800" y="1066800"/>
            <a:ext cx="7942263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endParaRPr lang="en-US" b="0">
              <a:solidFill>
                <a:schemeClr val="tx1"/>
              </a:solidFill>
            </a:endParaRPr>
          </a:p>
        </p:txBody>
      </p:sp>
      <p:sp>
        <p:nvSpPr>
          <p:cNvPr id="610311" name="Text Box 7"/>
          <p:cNvSpPr txBox="1">
            <a:spLocks noChangeArrowheads="1"/>
          </p:cNvSpPr>
          <p:nvPr/>
        </p:nvSpPr>
        <p:spPr bwMode="auto">
          <a:xfrm>
            <a:off x="1320800" y="3048000"/>
            <a:ext cx="8585200" cy="21637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de-DE" sz="4000" i="1">
                <a:solidFill>
                  <a:srgbClr val="FF3300"/>
                </a:solidFill>
              </a:rPr>
              <a:t>Objekt</a:t>
            </a:r>
          </a:p>
          <a:p>
            <a:pPr eaLnBrk="0" hangingPunct="0"/>
            <a:r>
              <a:rPr lang="de-DE" sz="3200">
                <a:solidFill>
                  <a:srgbClr val="0000FF"/>
                </a:solidFill>
              </a:rPr>
              <a:t>Ein Objekt ist ein Exemplar (Instanz) einer </a:t>
            </a:r>
          </a:p>
          <a:p>
            <a:pPr eaLnBrk="0" hangingPunct="0"/>
            <a:r>
              <a:rPr lang="de-DE" sz="3200">
                <a:solidFill>
                  <a:srgbClr val="0000FF"/>
                </a:solidFill>
              </a:rPr>
              <a:t>Klasse, das sich entsprechend der Definition </a:t>
            </a:r>
          </a:p>
          <a:p>
            <a:pPr eaLnBrk="0" hangingPunct="0"/>
            <a:r>
              <a:rPr lang="de-DE" sz="3200">
                <a:solidFill>
                  <a:srgbClr val="0000FF"/>
                </a:solidFill>
              </a:rPr>
              <a:t>der Klasse verhält.</a:t>
            </a:r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0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0311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6" name="Rectangle 3074"/>
          <p:cNvSpPr>
            <a:spLocks noChangeArrowheads="1"/>
          </p:cNvSpPr>
          <p:nvPr/>
        </p:nvSpPr>
        <p:spPr bwMode="auto">
          <a:xfrm>
            <a:off x="3581400" y="228600"/>
            <a:ext cx="4127500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de-DE" sz="2800" i="1">
                <a:solidFill>
                  <a:schemeClr val="tx1"/>
                </a:solidFill>
              </a:rPr>
              <a:t>Finden von Klassen – I </a:t>
            </a:r>
          </a:p>
        </p:txBody>
      </p:sp>
      <p:sp>
        <p:nvSpPr>
          <p:cNvPr id="29707" name="Line 3075"/>
          <p:cNvSpPr>
            <a:spLocks noChangeShapeType="1"/>
          </p:cNvSpPr>
          <p:nvPr/>
        </p:nvSpPr>
        <p:spPr bwMode="auto">
          <a:xfrm>
            <a:off x="1173163" y="762000"/>
            <a:ext cx="8305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9708" name="Group 3080"/>
          <p:cNvGrpSpPr>
            <a:grpSpLocks/>
          </p:cNvGrpSpPr>
          <p:nvPr/>
        </p:nvGrpSpPr>
        <p:grpSpPr bwMode="auto">
          <a:xfrm>
            <a:off x="1371600" y="1219200"/>
            <a:ext cx="8013700" cy="5513388"/>
            <a:chOff x="864" y="768"/>
            <a:chExt cx="5048" cy="3473"/>
          </a:xfrm>
        </p:grpSpPr>
        <p:graphicFrame>
          <p:nvGraphicFramePr>
            <p:cNvPr id="29698" name="Object 2"/>
            <p:cNvGraphicFramePr>
              <a:graphicFrameLocks noChangeAspect="1"/>
            </p:cNvGraphicFramePr>
            <p:nvPr/>
          </p:nvGraphicFramePr>
          <p:xfrm>
            <a:off x="2160" y="2592"/>
            <a:ext cx="1008" cy="8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046" name="CorelDRAW!" r:id="rId3" imgW="1727280" imgH="1422720" progId="">
                    <p:embed/>
                  </p:oleObj>
                </mc:Choice>
                <mc:Fallback>
                  <p:oleObj name="CorelDRAW!" r:id="rId3" imgW="1727280" imgH="1422720" progId="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60" y="2592"/>
                          <a:ext cx="1008" cy="83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699" name="Object 3"/>
            <p:cNvGraphicFramePr>
              <a:graphicFrameLocks noChangeAspect="1"/>
            </p:cNvGraphicFramePr>
            <p:nvPr/>
          </p:nvGraphicFramePr>
          <p:xfrm>
            <a:off x="1008" y="3546"/>
            <a:ext cx="1248" cy="6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047" name="CorelDRAW!" r:id="rId5" imgW="1628280" imgH="906840" progId="">
                    <p:embed/>
                  </p:oleObj>
                </mc:Choice>
                <mc:Fallback>
                  <p:oleObj name="CorelDRAW!" r:id="rId5" imgW="1628280" imgH="906840" progId="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08" y="3546"/>
                          <a:ext cx="1248" cy="69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700" name="Object 4"/>
            <p:cNvGraphicFramePr>
              <a:graphicFrameLocks noChangeAspect="1"/>
            </p:cNvGraphicFramePr>
            <p:nvPr/>
          </p:nvGraphicFramePr>
          <p:xfrm>
            <a:off x="5040" y="2640"/>
            <a:ext cx="872" cy="115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048" name="CorelDRAW!" r:id="rId7" imgW="811800" imgH="1071360" progId="">
                    <p:embed/>
                  </p:oleObj>
                </mc:Choice>
                <mc:Fallback>
                  <p:oleObj name="CorelDRAW!" r:id="rId7" imgW="811800" imgH="1071360" progId="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40" y="2640"/>
                          <a:ext cx="872" cy="115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701" name="Object 5"/>
            <p:cNvGraphicFramePr>
              <a:graphicFrameLocks noChangeAspect="1"/>
            </p:cNvGraphicFramePr>
            <p:nvPr/>
          </p:nvGraphicFramePr>
          <p:xfrm>
            <a:off x="4320" y="1726"/>
            <a:ext cx="1440" cy="75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049" name="CorelDRAW!" r:id="rId9" imgW="1846080" imgH="966240" progId="">
                    <p:embed/>
                  </p:oleObj>
                </mc:Choice>
                <mc:Fallback>
                  <p:oleObj name="CorelDRAW!" r:id="rId9" imgW="1846080" imgH="966240" progId="">
                    <p:embed/>
                    <p:pic>
                      <p:nvPicPr>
                        <p:cNvPr id="0" name="Picture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20" y="1726"/>
                          <a:ext cx="1440" cy="75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702" name="Object 6"/>
            <p:cNvGraphicFramePr>
              <a:graphicFrameLocks noChangeAspect="1"/>
            </p:cNvGraphicFramePr>
            <p:nvPr/>
          </p:nvGraphicFramePr>
          <p:xfrm>
            <a:off x="3552" y="2640"/>
            <a:ext cx="960" cy="63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050" name="CorelDRAW!" r:id="rId11" imgW="1414440" imgH="932400" progId="">
                    <p:embed/>
                  </p:oleObj>
                </mc:Choice>
                <mc:Fallback>
                  <p:oleObj name="CorelDRAW!" r:id="rId11" imgW="1414440" imgH="932400" progId="">
                    <p:embed/>
                    <p:pic>
                      <p:nvPicPr>
                        <p:cNvPr id="0" name="Picture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2" y="2640"/>
                          <a:ext cx="960" cy="63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703" name="Object 7"/>
            <p:cNvGraphicFramePr>
              <a:graphicFrameLocks noChangeAspect="1"/>
            </p:cNvGraphicFramePr>
            <p:nvPr/>
          </p:nvGraphicFramePr>
          <p:xfrm>
            <a:off x="912" y="1728"/>
            <a:ext cx="912" cy="10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051" name="CorelDRAW!" r:id="rId13" imgW="1239840" imgH="1433520" progId="">
                    <p:embed/>
                  </p:oleObj>
                </mc:Choice>
                <mc:Fallback>
                  <p:oleObj name="CorelDRAW!" r:id="rId13" imgW="1239840" imgH="1433520" progId="">
                    <p:embed/>
                    <p:pic>
                      <p:nvPicPr>
                        <p:cNvPr id="0" name="Picture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12" y="1728"/>
                          <a:ext cx="912" cy="105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704" name="Object 8"/>
            <p:cNvGraphicFramePr>
              <a:graphicFrameLocks noChangeAspect="1"/>
            </p:cNvGraphicFramePr>
            <p:nvPr/>
          </p:nvGraphicFramePr>
          <p:xfrm>
            <a:off x="2736" y="1728"/>
            <a:ext cx="864" cy="7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052" name="CorelDRAW!" r:id="rId15" imgW="1152720" imgH="1035720" progId="">
                    <p:embed/>
                  </p:oleObj>
                </mc:Choice>
                <mc:Fallback>
                  <p:oleObj name="CorelDRAW!" r:id="rId15" imgW="1152720" imgH="1035720" progId="">
                    <p:embed/>
                    <p:pic>
                      <p:nvPicPr>
                        <p:cNvPr id="0" name="Picture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36" y="1728"/>
                          <a:ext cx="864" cy="77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9709" name="Text Box 3088"/>
            <p:cNvSpPr txBox="1">
              <a:spLocks noChangeArrowheads="1"/>
            </p:cNvSpPr>
            <p:nvPr/>
          </p:nvSpPr>
          <p:spPr bwMode="auto">
            <a:xfrm>
              <a:off x="864" y="768"/>
              <a:ext cx="441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de-DE" sz="2400">
                  <a:solidFill>
                    <a:srgbClr val="006600"/>
                  </a:solidFill>
                </a:rPr>
                <a:t>Welche Klassen sind zu erkennen ?</a:t>
              </a:r>
            </a:p>
          </p:txBody>
        </p:sp>
        <p:graphicFrame>
          <p:nvGraphicFramePr>
            <p:cNvPr id="29705" name="Object 9"/>
            <p:cNvGraphicFramePr>
              <a:graphicFrameLocks noChangeAspect="1"/>
            </p:cNvGraphicFramePr>
            <p:nvPr/>
          </p:nvGraphicFramePr>
          <p:xfrm>
            <a:off x="3024" y="3360"/>
            <a:ext cx="960" cy="85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053" name="CorelDRAW!" r:id="rId17" imgW="1431720" imgH="1281960" progId="">
                    <p:embed/>
                  </p:oleObj>
                </mc:Choice>
                <mc:Fallback>
                  <p:oleObj name="CorelDRAW!" r:id="rId17" imgW="1431720" imgH="1281960" progId="">
                    <p:embed/>
                    <p:pic>
                      <p:nvPicPr>
                        <p:cNvPr id="0" name="Picture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24" y="3360"/>
                          <a:ext cx="960" cy="85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3" name="Rectangle 2050"/>
          <p:cNvSpPr>
            <a:spLocks noChangeArrowheads="1"/>
          </p:cNvSpPr>
          <p:nvPr/>
        </p:nvSpPr>
        <p:spPr bwMode="auto">
          <a:xfrm>
            <a:off x="3581400" y="228600"/>
            <a:ext cx="4127500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de-DE" sz="2800" i="1">
                <a:solidFill>
                  <a:schemeClr val="tx1"/>
                </a:solidFill>
              </a:rPr>
              <a:t>Finden von Klassen – II </a:t>
            </a:r>
          </a:p>
        </p:txBody>
      </p:sp>
      <p:sp>
        <p:nvSpPr>
          <p:cNvPr id="30744" name="Line 2051"/>
          <p:cNvSpPr>
            <a:spLocks noChangeShapeType="1"/>
          </p:cNvSpPr>
          <p:nvPr/>
        </p:nvSpPr>
        <p:spPr bwMode="auto">
          <a:xfrm>
            <a:off x="1173163" y="762000"/>
            <a:ext cx="8305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de-DE"/>
          </a:p>
        </p:txBody>
      </p:sp>
      <p:pic>
        <p:nvPicPr>
          <p:cNvPr id="2" name="Bild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560" y="908720"/>
            <a:ext cx="8409384" cy="5724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724436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feld 1"/>
          <p:cNvSpPr txBox="1">
            <a:spLocks noChangeArrowheads="1"/>
          </p:cNvSpPr>
          <p:nvPr/>
        </p:nvSpPr>
        <p:spPr bwMode="auto">
          <a:xfrm>
            <a:off x="330200" y="6556375"/>
            <a:ext cx="9444038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de-DE" sz="1000"/>
              <a:t>Präsentation basiert in großen Teilen auf einer Powerpoint-Datei von W. Nold/L. Wiedemer (verfügbar unter xnold.de), vorgestellt bei Java-Fortbildungen 2004/2005</a:t>
            </a:r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SCHLIPS">
  <a:themeElements>
    <a:clrScheme name="">
      <a:dk1>
        <a:srgbClr val="000000"/>
      </a:dk1>
      <a:lt1>
        <a:srgbClr val="FFFFFF"/>
      </a:lt1>
      <a:dk2>
        <a:srgbClr val="003366"/>
      </a:dk2>
      <a:lt2>
        <a:srgbClr val="5490A8"/>
      </a:lt2>
      <a:accent1>
        <a:srgbClr val="0099CC"/>
      </a:accent1>
      <a:accent2>
        <a:srgbClr val="3366CC"/>
      </a:accent2>
      <a:accent3>
        <a:srgbClr val="FFFFFF"/>
      </a:accent3>
      <a:accent4>
        <a:srgbClr val="000000"/>
      </a:accent4>
      <a:accent5>
        <a:srgbClr val="AACAE2"/>
      </a:accent5>
      <a:accent6>
        <a:srgbClr val="2D5CB9"/>
      </a:accent6>
      <a:hlink>
        <a:srgbClr val="99CCFF"/>
      </a:hlink>
      <a:folHlink>
        <a:srgbClr val="E1E1B7"/>
      </a:folHlink>
    </a:clrScheme>
    <a:fontScheme name="SCHLIPS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99"/>
        </a:solidFill>
        <a:ln w="381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de-DE" sz="1600" b="1" i="0" u="none" strike="noStrike" cap="none" normalizeH="0" baseline="0">
            <a:ln>
              <a:noFill/>
            </a:ln>
            <a:solidFill>
              <a:srgbClr val="000099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99"/>
        </a:solidFill>
        <a:ln w="381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de-DE" sz="1600" b="1" i="0" u="none" strike="noStrike" cap="none" normalizeH="0" baseline="0">
            <a:ln>
              <a:noFill/>
            </a:ln>
            <a:solidFill>
              <a:srgbClr val="000099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SCHLIP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CHLIPS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CHLIPS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CHLIPS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CHLIPS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CHLIPS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CHLIPS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3366"/>
    </a:dk2>
    <a:lt2>
      <a:srgbClr val="5490A8"/>
    </a:lt2>
    <a:accent1>
      <a:srgbClr val="0099CC"/>
    </a:accent1>
    <a:accent2>
      <a:srgbClr val="3366CC"/>
    </a:accent2>
    <a:accent3>
      <a:srgbClr val="FFFFFF"/>
    </a:accent3>
    <a:accent4>
      <a:srgbClr val="000000"/>
    </a:accent4>
    <a:accent5>
      <a:srgbClr val="AACAE2"/>
    </a:accent5>
    <a:accent6>
      <a:srgbClr val="2D5CB9"/>
    </a:accent6>
    <a:hlink>
      <a:srgbClr val="99CCFF"/>
    </a:hlink>
    <a:folHlink>
      <a:srgbClr val="E1E1B7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3366"/>
    </a:dk2>
    <a:lt2>
      <a:srgbClr val="5490A8"/>
    </a:lt2>
    <a:accent1>
      <a:srgbClr val="0099CC"/>
    </a:accent1>
    <a:accent2>
      <a:srgbClr val="3366CC"/>
    </a:accent2>
    <a:accent3>
      <a:srgbClr val="FFFFFF"/>
    </a:accent3>
    <a:accent4>
      <a:srgbClr val="000000"/>
    </a:accent4>
    <a:accent5>
      <a:srgbClr val="AACAE2"/>
    </a:accent5>
    <a:accent6>
      <a:srgbClr val="2D5CB9"/>
    </a:accent6>
    <a:hlink>
      <a:srgbClr val="99CCFF"/>
    </a:hlink>
    <a:folHlink>
      <a:srgbClr val="E1E1B7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269</Words>
  <Application>Microsoft Macintosh PowerPoint</Application>
  <PresentationFormat>A4-Papier (210x297 mm)</PresentationFormat>
  <Paragraphs>115</Paragraphs>
  <Slides>21</Slides>
  <Notes>3</Notes>
  <HiddenSlides>0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21</vt:i4>
      </vt:variant>
    </vt:vector>
  </HeadingPairs>
  <TitlesOfParts>
    <vt:vector size="23" baseType="lpstr">
      <vt:lpstr>SCHLIPS</vt:lpstr>
      <vt:lpstr>CorelDRAW!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cp:lastModifiedBy>B. M.</cp:lastModifiedBy>
  <cp:revision>644</cp:revision>
  <dcterms:created xsi:type="dcterms:W3CDTF">2012-01-29T22:36:47Z</dcterms:created>
  <dcterms:modified xsi:type="dcterms:W3CDTF">2015-01-13T08:20:07Z</dcterms:modified>
</cp:coreProperties>
</file>