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6"/>
  </p:handoutMasterIdLst>
  <p:sldIdLst>
    <p:sldId id="256" r:id="rId2"/>
    <p:sldId id="258" r:id="rId3"/>
    <p:sldId id="268" r:id="rId4"/>
    <p:sldId id="269" r:id="rId5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1904" y="1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7A4F175B-8848-414D-9178-9C5FD3ACA30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FB41549A-DE01-564B-B2C3-DC8111CAA80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A4DB097A-5E58-D04F-A289-E9EF9201F97C}" type="datetime1">
              <a:rPr lang="de-DE" altLang="de-DE"/>
              <a:pPr/>
              <a:t>22.11.20</a:t>
            </a:fld>
            <a:endParaRPr lang="de-DE" altLang="de-DE"/>
          </a:p>
        </p:txBody>
      </p:sp>
      <p:sp>
        <p:nvSpPr>
          <p:cNvPr id="17412" name="Rectangle 4">
            <a:extLst>
              <a:ext uri="{FF2B5EF4-FFF2-40B4-BE49-F238E27FC236}">
                <a16:creationId xmlns:a16="http://schemas.microsoft.com/office/drawing/2014/main" id="{C975F7EA-CE9E-7F4D-93DC-081A63F7B9D0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3" name="Rectangle 5">
            <a:extLst>
              <a:ext uri="{FF2B5EF4-FFF2-40B4-BE49-F238E27FC236}">
                <a16:creationId xmlns:a16="http://schemas.microsoft.com/office/drawing/2014/main" id="{E3DFE1E2-2CA1-FC4D-AD2E-DCE8C3CA2330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6F60192F-4309-B146-8189-C68CB22C69DF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1881F7D-31A1-6C46-9857-0E7E98E6F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E88A92F-B9EA-5E42-828A-B0088BB51C8E}" type="datetime1">
              <a:rPr lang="de-DE" altLang="de-DE"/>
              <a:pPr/>
              <a:t>22.11.20</a:t>
            </a:fld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8A4B34A-EAB4-8A49-A2BB-D1A2FC590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6C88DC9-5E07-E149-AEFA-0E9F1097D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F07481-788F-3445-BBB1-A0518EDABBFF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120229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35DB183-8D81-CC46-96F5-988670EE9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56081F-A726-3C47-B797-6760C1ABAF07}" type="datetime1">
              <a:rPr lang="de-DE" altLang="de-DE"/>
              <a:pPr/>
              <a:t>22.11.20</a:t>
            </a:fld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4A357A0-325E-D94F-B5DE-A8A4F7965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A4A1926-8775-0B45-AB16-17CFDDBF7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02162E-AED8-7044-9057-0ECEB79F47DB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37456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FD25043-E73B-4D4E-A907-A552501CD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9EDEDA4-6209-0348-8D1A-C607F81789AA}" type="datetime1">
              <a:rPr lang="de-DE" altLang="de-DE"/>
              <a:pPr/>
              <a:t>22.11.20</a:t>
            </a:fld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30E5A12-193A-7442-A80A-407B69BAC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44E2977-BE75-5C49-B622-3CAAF8D5E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B5DB89-DEC8-B64F-8ADA-64FA5A95693B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90531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C524BAC-6F35-C84D-A286-58D9DA5A5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908138C-6A2E-3C42-B038-2C65A8B3026B}" type="datetime1">
              <a:rPr lang="de-DE" altLang="de-DE"/>
              <a:pPr/>
              <a:t>22.11.20</a:t>
            </a:fld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D96C4C2-13B4-6543-9DDA-F001C98B9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3388616-018C-6145-8571-B2316D72F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3E3BC8-3ADF-E74C-9603-41B350D5570D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113097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4D9257C-7DE4-114E-B813-16CC3D1F3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0FF8326-58BD-5245-B7FE-7CB03CD59E4C}" type="datetime1">
              <a:rPr lang="de-DE" altLang="de-DE"/>
              <a:pPr/>
              <a:t>22.11.20</a:t>
            </a:fld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2528F6C-F38A-2E4D-9520-8B4AA546A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04186AF-FEA9-4B4F-B78D-384DDD953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A5776A-B83F-A840-B82B-0C521E40C62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02157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832D5ED6-2FC9-CB4A-97D2-C54EBE2DC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C125699-D8CF-594A-BC00-1C29CFEEB1D8}" type="datetime1">
              <a:rPr lang="de-DE" altLang="de-DE"/>
              <a:pPr/>
              <a:t>22.11.20</a:t>
            </a:fld>
            <a:endParaRPr lang="de-DE" alt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2C119164-8D41-4042-A9A2-B7893FC0C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FF6DC2BB-B6B9-1549-93A5-809216F17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734672-DB2A-4B46-BDFA-FF28578DF065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04680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B88C1626-F91B-4641-886D-7F5C3CBFA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8B06C7F-C1F6-694B-AB7B-D0F9A378D686}" type="datetime1">
              <a:rPr lang="de-DE" altLang="de-DE"/>
              <a:pPr/>
              <a:t>22.11.20</a:t>
            </a:fld>
            <a:endParaRPr lang="de-DE" altLang="de-DE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46F51856-A2F7-D944-8587-5E4EFE072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>
            <a:extLst>
              <a:ext uri="{FF2B5EF4-FFF2-40B4-BE49-F238E27FC236}">
                <a16:creationId xmlns:a16="http://schemas.microsoft.com/office/drawing/2014/main" id="{88C5FA3D-D1E1-FE43-8BEC-DF4617D21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6E622B-A65A-B144-96A6-62B82E4688E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432073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B0FF4118-1199-D545-95BC-00B7AD9DF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CBCBEA5-5CBC-304E-83C8-BB0F3F920527}" type="datetime1">
              <a:rPr lang="de-DE" altLang="de-DE"/>
              <a:pPr/>
              <a:t>22.11.20</a:t>
            </a:fld>
            <a:endParaRPr lang="de-DE" altLang="de-DE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C0B5CCA3-D56A-864D-895B-979EE6E3B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7A652F9E-1DAB-4149-8BA6-3C769A286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CA6C59-B799-424D-A559-D198E69552AC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65797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D0EF672E-4785-E743-B103-046E73748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4121D7-357B-C74B-9007-98EF6D0658E5}" type="datetime1">
              <a:rPr lang="de-DE" altLang="de-DE"/>
              <a:pPr/>
              <a:t>22.11.20</a:t>
            </a:fld>
            <a:endParaRPr lang="de-DE" altLang="de-DE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A81B0EC2-7004-D04F-840E-4D6D9297B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id="{BAAA8D31-01A2-9F46-87E8-1250AA265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DCBF10-00B6-E44A-A869-0BF252D95ECD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146281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48F12C30-477C-FA4C-A697-4496A9FD7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57572C-6BF4-D147-88FA-3FE5839D24EC}" type="datetime1">
              <a:rPr lang="de-DE" altLang="de-DE"/>
              <a:pPr/>
              <a:t>22.11.20</a:t>
            </a:fld>
            <a:endParaRPr lang="de-DE" alt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9CBD39FD-4602-4D4F-B673-89277D19E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7824B67C-F7D4-2240-9C33-1E3FF10F9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F0F7D8-E88A-D74C-B4CA-1CD44A805579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58532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00284521-1BDB-D141-98EB-B20CDFA66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08A3FB5-D6D7-0C46-9B1A-1109770DD12F}" type="datetime1">
              <a:rPr lang="de-DE" altLang="de-DE"/>
              <a:pPr/>
              <a:t>22.11.20</a:t>
            </a:fld>
            <a:endParaRPr lang="de-DE" alt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42EDC834-BEAE-8549-8F19-377863EDF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FDC16486-C857-8A4C-BC2D-8553C5266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A5614A-C4F7-3846-BA9F-C678C8FF8B0F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31807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>
            <a:extLst>
              <a:ext uri="{FF2B5EF4-FFF2-40B4-BE49-F238E27FC236}">
                <a16:creationId xmlns:a16="http://schemas.microsoft.com/office/drawing/2014/main" id="{D5170677-7F91-FA46-ABAE-18824C6E63B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Mastertitelformat bearbeiten</a:t>
            </a:r>
          </a:p>
        </p:txBody>
      </p:sp>
      <p:sp>
        <p:nvSpPr>
          <p:cNvPr id="1027" name="Textplatzhalter 2">
            <a:extLst>
              <a:ext uri="{FF2B5EF4-FFF2-40B4-BE49-F238E27FC236}">
                <a16:creationId xmlns:a16="http://schemas.microsoft.com/office/drawing/2014/main" id="{6C274BD9-6C97-A142-BFA2-302A6390BE4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Mastertextformat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DB22018-F899-394D-A7C8-028D5B8003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C880843F-CA06-5240-B2D8-E8F3748230E0}" type="datetime1">
              <a:rPr lang="de-DE" altLang="de-DE"/>
              <a:pPr/>
              <a:t>22.11.20</a:t>
            </a:fld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EE13054-92C7-8D4B-A3B8-6F10C9A115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E36B1A2-DB09-6B44-9FC7-91F0B295C0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51D8FCE1-4C67-AF47-8B86-701DABDAC81D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22F3A60-4E33-C44F-95CD-B12E2556C8F0}"/>
              </a:ext>
            </a:extLst>
          </p:cNvPr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8A2934-B039-2144-AEDA-862AC8F444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050" y="2130425"/>
            <a:ext cx="8853488" cy="1470025"/>
          </a:xfrm>
        </p:spPr>
        <p:txBody>
          <a:bodyPr>
            <a:noAutofit/>
          </a:bodyPr>
          <a:lstStyle/>
          <a:p>
            <a:pPr eaLnBrk="1" hangingPunct="1"/>
            <a:r>
              <a:rPr lang="de-DE" altLang="de-DE" sz="3700" b="1">
                <a:ea typeface="ＭＳ Ｐゴシック" panose="020B0600070205080204" pitchFamily="34" charset="-128"/>
              </a:rPr>
              <a:t>PHP:</a:t>
            </a:r>
            <a:br>
              <a:rPr lang="de-DE" altLang="de-DE" sz="3700" b="1">
                <a:ea typeface="ＭＳ Ｐゴシック" panose="020B0600070205080204" pitchFamily="34" charset="-128"/>
              </a:rPr>
            </a:br>
            <a:r>
              <a:rPr lang="de-DE" altLang="de-DE" sz="3700" b="1">
                <a:ea typeface="ＭＳ Ｐゴシック" panose="020B0600070205080204" pitchFamily="34" charset="-128"/>
              </a:rPr>
              <a:t>Formulare mit GET und POST auswerten</a:t>
            </a:r>
            <a:endParaRPr lang="de-DE" altLang="de-DE" sz="3700" i="1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feld 13">
            <a:extLst>
              <a:ext uri="{FF2B5EF4-FFF2-40B4-BE49-F238E27FC236}">
                <a16:creationId xmlns:a16="http://schemas.microsoft.com/office/drawing/2014/main" id="{788CDA85-E518-0F4C-AE63-95687113FB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61938"/>
            <a:ext cx="7339013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2600" b="1"/>
              <a:t>Formular in HTML:</a:t>
            </a:r>
          </a:p>
        </p:txBody>
      </p:sp>
      <p:sp>
        <p:nvSpPr>
          <p:cNvPr id="15363" name="Inhaltsplatzhalter 2">
            <a:extLst>
              <a:ext uri="{FF2B5EF4-FFF2-40B4-BE49-F238E27FC236}">
                <a16:creationId xmlns:a16="http://schemas.microsoft.com/office/drawing/2014/main" id="{3A16D1FF-0DB1-B947-976E-3F30C45097CD}"/>
              </a:ext>
            </a:extLst>
          </p:cNvPr>
          <p:cNvSpPr txBox="1">
            <a:spLocks/>
          </p:cNvSpPr>
          <p:nvPr/>
        </p:nvSpPr>
        <p:spPr bwMode="auto">
          <a:xfrm>
            <a:off x="201613" y="1800225"/>
            <a:ext cx="8789987" cy="173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1800">
                <a:latin typeface="Courier" pitchFamily="2" charset="0"/>
              </a:rPr>
              <a:t>	&lt;form </a:t>
            </a:r>
            <a:r>
              <a:rPr lang="de-DE" altLang="de-DE" sz="1800">
                <a:solidFill>
                  <a:srgbClr val="FF0000"/>
                </a:solidFill>
                <a:latin typeface="Courier" pitchFamily="2" charset="0"/>
              </a:rPr>
              <a:t>action="ergebnis.php" </a:t>
            </a:r>
            <a:r>
              <a:rPr lang="de-DE" altLang="de-DE" sz="1800">
                <a:solidFill>
                  <a:srgbClr val="00B050"/>
                </a:solidFill>
                <a:latin typeface="Courier" pitchFamily="2" charset="0"/>
              </a:rPr>
              <a:t>method="post"</a:t>
            </a:r>
            <a:r>
              <a:rPr lang="de-DE" altLang="de-DE" sz="1800">
                <a:latin typeface="Courier" pitchFamily="2" charset="0"/>
              </a:rPr>
              <a:t>&gt;</a:t>
            </a:r>
          </a:p>
          <a:p>
            <a:pPr eaLnBrk="1" hangingPunct="1">
              <a:spcBef>
                <a:spcPct val="20000"/>
              </a:spcBef>
            </a:pPr>
            <a:r>
              <a:rPr lang="de-DE" altLang="de-DE" sz="1800">
                <a:latin typeface="Courier" pitchFamily="2" charset="0"/>
              </a:rPr>
              <a:t>		&lt;label for="idName"&gt;Wie heisch du?&lt;/label&gt;</a:t>
            </a:r>
          </a:p>
          <a:p>
            <a:pPr eaLnBrk="1" hangingPunct="1">
              <a:spcBef>
                <a:spcPct val="20000"/>
              </a:spcBef>
            </a:pPr>
            <a:r>
              <a:rPr lang="de-DE" altLang="de-DE" sz="1800">
                <a:latin typeface="Courier" pitchFamily="2" charset="0"/>
              </a:rPr>
              <a:t>		&lt;input type="text" id="idName" name="vorname"&gt;</a:t>
            </a:r>
          </a:p>
          <a:p>
            <a:pPr eaLnBrk="1" hangingPunct="1">
              <a:spcBef>
                <a:spcPct val="20000"/>
              </a:spcBef>
            </a:pPr>
            <a:r>
              <a:rPr lang="de-DE" altLang="de-DE" sz="1800">
                <a:latin typeface="Courier" pitchFamily="2" charset="0"/>
              </a:rPr>
              <a:t>		&lt;input type="submit" value="Absenden" name="senden"&gt;</a:t>
            </a:r>
          </a:p>
          <a:p>
            <a:pPr eaLnBrk="1" hangingPunct="1">
              <a:spcBef>
                <a:spcPct val="20000"/>
              </a:spcBef>
            </a:pPr>
            <a:r>
              <a:rPr lang="de-DE" altLang="de-DE" sz="1800">
                <a:latin typeface="Courier" pitchFamily="2" charset="0"/>
              </a:rPr>
              <a:t>	&lt;/form&gt;</a:t>
            </a:r>
          </a:p>
        </p:txBody>
      </p:sp>
      <p:sp>
        <p:nvSpPr>
          <p:cNvPr id="15364" name="Textfeld 5">
            <a:extLst>
              <a:ext uri="{FF2B5EF4-FFF2-40B4-BE49-F238E27FC236}">
                <a16:creationId xmlns:a16="http://schemas.microsoft.com/office/drawing/2014/main" id="{28EE67EF-A677-EA4C-ABB3-CE3EF2BB69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092200"/>
            <a:ext cx="38544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2000" i="1">
                <a:solidFill>
                  <a:srgbClr val="FF0000"/>
                </a:solidFill>
              </a:rPr>
              <a:t>Datei, in der die Auswertung</a:t>
            </a:r>
          </a:p>
          <a:p>
            <a:pPr eaLnBrk="1" hangingPunct="1"/>
            <a:r>
              <a:rPr lang="de-DE" altLang="de-DE" sz="2000" i="1">
                <a:solidFill>
                  <a:srgbClr val="FF0000"/>
                </a:solidFill>
              </a:rPr>
              <a:t>der eingegebenen Daten erfolgt</a:t>
            </a:r>
          </a:p>
        </p:txBody>
      </p:sp>
      <p:sp>
        <p:nvSpPr>
          <p:cNvPr id="15365" name="Textfeld 6">
            <a:extLst>
              <a:ext uri="{FF2B5EF4-FFF2-40B4-BE49-F238E27FC236}">
                <a16:creationId xmlns:a16="http://schemas.microsoft.com/office/drawing/2014/main" id="{CE8D9E40-E5E3-E947-AF01-490F3CF5AB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2763" y="1092200"/>
            <a:ext cx="27638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2000" i="1">
                <a:solidFill>
                  <a:srgbClr val="008000"/>
                </a:solidFill>
              </a:rPr>
              <a:t>Wie werden die Werte</a:t>
            </a:r>
          </a:p>
          <a:p>
            <a:pPr eaLnBrk="1" hangingPunct="1"/>
            <a:r>
              <a:rPr lang="de-DE" altLang="de-DE" sz="2000" i="1">
                <a:solidFill>
                  <a:srgbClr val="008000"/>
                </a:solidFill>
              </a:rPr>
              <a:t>übergeben?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FF0EB27-D9B4-DE4B-8FBE-6D8A85667341}"/>
              </a:ext>
            </a:extLst>
          </p:cNvPr>
          <p:cNvSpPr txBox="1"/>
          <p:nvPr/>
        </p:nvSpPr>
        <p:spPr>
          <a:xfrm>
            <a:off x="830263" y="3621088"/>
            <a:ext cx="7635875" cy="646112"/>
          </a:xfrm>
          <a:prstGeom prst="rect">
            <a:avLst/>
          </a:prstGeom>
          <a:noFill/>
          <a:ln w="317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1800" b="1">
                <a:latin typeface="Courier" pitchFamily="2" charset="0"/>
              </a:rPr>
              <a:t>method = "</a:t>
            </a:r>
            <a:r>
              <a:rPr lang="de-DE" altLang="de-DE" sz="1800" b="1">
                <a:solidFill>
                  <a:srgbClr val="008000"/>
                </a:solidFill>
                <a:latin typeface="Courier" pitchFamily="2" charset="0"/>
              </a:rPr>
              <a:t>get</a:t>
            </a:r>
            <a:r>
              <a:rPr lang="de-DE" altLang="de-DE" sz="1800" b="1">
                <a:latin typeface="Courier" pitchFamily="2" charset="0"/>
              </a:rPr>
              <a:t>"	</a:t>
            </a:r>
            <a:r>
              <a:rPr lang="de-DE" altLang="de-DE" sz="1800" b="1">
                <a:cs typeface="Arial" panose="020B0604020202020204" pitchFamily="34" charset="0"/>
              </a:rPr>
              <a:t>- Formulardaten werden an die URL angehängt</a:t>
            </a:r>
          </a:p>
          <a:p>
            <a:pPr eaLnBrk="1" hangingPunct="1"/>
            <a:r>
              <a:rPr lang="de-DE" altLang="de-DE" sz="1800" b="1">
                <a:latin typeface="Courier" pitchFamily="2" charset="0"/>
              </a:rPr>
              <a:t>method = "</a:t>
            </a:r>
            <a:r>
              <a:rPr lang="de-DE" altLang="de-DE" sz="1800" b="1">
                <a:solidFill>
                  <a:srgbClr val="008000"/>
                </a:solidFill>
                <a:latin typeface="Courier" pitchFamily="2" charset="0"/>
              </a:rPr>
              <a:t>post</a:t>
            </a:r>
            <a:r>
              <a:rPr lang="de-DE" altLang="de-DE" sz="1800" b="1">
                <a:latin typeface="Courier" pitchFamily="2" charset="0"/>
              </a:rPr>
              <a:t>" 	</a:t>
            </a:r>
            <a:r>
              <a:rPr lang="de-DE" altLang="de-DE" sz="1800" b="1">
                <a:cs typeface="Arial" panose="020B0604020202020204" pitchFamily="34" charset="0"/>
              </a:rPr>
              <a:t>- Formulardaten werden direkt übertragen</a:t>
            </a:r>
          </a:p>
        </p:txBody>
      </p:sp>
      <p:sp>
        <p:nvSpPr>
          <p:cNvPr id="15367" name="Textfeld 8">
            <a:extLst>
              <a:ext uri="{FF2B5EF4-FFF2-40B4-BE49-F238E27FC236}">
                <a16:creationId xmlns:a16="http://schemas.microsoft.com/office/drawing/2014/main" id="{5A272051-FF08-D948-8580-2FDC68442F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613" y="6207125"/>
            <a:ext cx="84597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i="1"/>
              <a:t>Wir beschränken uns vorerst auf die Verwendung von "post"! </a:t>
            </a:r>
          </a:p>
        </p:txBody>
      </p:sp>
      <p:pic>
        <p:nvPicPr>
          <p:cNvPr id="15368" name="Bild 9">
            <a:extLst>
              <a:ext uri="{FF2B5EF4-FFF2-40B4-BE49-F238E27FC236}">
                <a16:creationId xmlns:a16="http://schemas.microsoft.com/office/drawing/2014/main" id="{14C6A952-DD97-4A41-B981-51333822E7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63" y="4752975"/>
            <a:ext cx="3989387" cy="145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9" name="Textfeld 10">
            <a:extLst>
              <a:ext uri="{FF2B5EF4-FFF2-40B4-BE49-F238E27FC236}">
                <a16:creationId xmlns:a16="http://schemas.microsoft.com/office/drawing/2014/main" id="{FF37F98E-6414-C84C-B5D7-CBC3451903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3500" y="4716463"/>
            <a:ext cx="25860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2000" b="1" i="1"/>
              <a:t>Beispiel:</a:t>
            </a:r>
          </a:p>
          <a:p>
            <a:pPr eaLnBrk="1" hangingPunct="1"/>
            <a:r>
              <a:rPr lang="de-DE" altLang="de-DE" sz="2000" b="1" i="1"/>
              <a:t>Übergabe mit "get"</a:t>
            </a:r>
          </a:p>
        </p:txBody>
      </p:sp>
      <p:cxnSp>
        <p:nvCxnSpPr>
          <p:cNvPr id="13" name="Gerade Verbindung mit Pfeil 12">
            <a:extLst>
              <a:ext uri="{FF2B5EF4-FFF2-40B4-BE49-F238E27FC236}">
                <a16:creationId xmlns:a16="http://schemas.microsoft.com/office/drawing/2014/main" id="{1458E6F7-AAD5-DE49-8AE5-352737A64473}"/>
              </a:ext>
            </a:extLst>
          </p:cNvPr>
          <p:cNvCxnSpPr>
            <a:cxnSpLocks noChangeShapeType="1"/>
            <a:stCxn id="15369" idx="1"/>
          </p:cNvCxnSpPr>
          <p:nvPr/>
        </p:nvCxnSpPr>
        <p:spPr bwMode="auto">
          <a:xfrm rot="10800000" flipV="1">
            <a:off x="4311650" y="5070475"/>
            <a:ext cx="831850" cy="0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" name="Rechteck 15">
            <a:extLst>
              <a:ext uri="{FF2B5EF4-FFF2-40B4-BE49-F238E27FC236}">
                <a16:creationId xmlns:a16="http://schemas.microsoft.com/office/drawing/2014/main" id="{5037200A-C71D-8548-85CE-111F407C19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1638" y="4878388"/>
            <a:ext cx="2640012" cy="357187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de-DE">
              <a:solidFill>
                <a:schemeClr val="lt1"/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feld 13">
            <a:extLst>
              <a:ext uri="{FF2B5EF4-FFF2-40B4-BE49-F238E27FC236}">
                <a16:creationId xmlns:a16="http://schemas.microsoft.com/office/drawing/2014/main" id="{646AFC44-D397-9241-8927-494049C969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61938"/>
            <a:ext cx="813117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2600" b="1"/>
              <a:t>Daten werden als assoziatives Array übergeben:</a:t>
            </a:r>
          </a:p>
        </p:txBody>
      </p:sp>
      <p:sp>
        <p:nvSpPr>
          <p:cNvPr id="16387" name="Inhaltsplatzhalter 2">
            <a:extLst>
              <a:ext uri="{FF2B5EF4-FFF2-40B4-BE49-F238E27FC236}">
                <a16:creationId xmlns:a16="http://schemas.microsoft.com/office/drawing/2014/main" id="{DBF836D0-0558-AE49-BB75-D759D51AF7A2}"/>
              </a:ext>
            </a:extLst>
          </p:cNvPr>
          <p:cNvSpPr txBox="1">
            <a:spLocks/>
          </p:cNvSpPr>
          <p:nvPr/>
        </p:nvSpPr>
        <p:spPr bwMode="auto">
          <a:xfrm>
            <a:off x="201613" y="1328738"/>
            <a:ext cx="8789987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1800">
                <a:cs typeface="Arial" panose="020B0604020202020204" pitchFamily="34" charset="0"/>
              </a:rPr>
              <a:t>Name des Arrays:		</a:t>
            </a:r>
            <a:r>
              <a:rPr lang="de-DE" altLang="de-DE" sz="1800">
                <a:latin typeface="Courier" pitchFamily="2" charset="0"/>
              </a:rPr>
              <a:t>$_POST</a:t>
            </a:r>
          </a:p>
          <a:p>
            <a:pPr eaLnBrk="1" hangingPunct="1">
              <a:spcBef>
                <a:spcPct val="20000"/>
              </a:spcBef>
            </a:pPr>
            <a:r>
              <a:rPr lang="de-DE" altLang="de-DE" sz="1800"/>
              <a:t>Schlüssel:			</a:t>
            </a:r>
            <a:r>
              <a:rPr lang="de-DE" altLang="de-DE" sz="1800">
                <a:solidFill>
                  <a:srgbClr val="FF0000"/>
                </a:solidFill>
              </a:rPr>
              <a:t>"name"</a:t>
            </a:r>
            <a:r>
              <a:rPr lang="de-DE" altLang="de-DE" sz="1800"/>
              <a:t>-Attribut des Formularelements</a:t>
            </a:r>
          </a:p>
          <a:p>
            <a:pPr eaLnBrk="1" hangingPunct="1">
              <a:spcBef>
                <a:spcPct val="20000"/>
              </a:spcBef>
            </a:pPr>
            <a:r>
              <a:rPr lang="de-DE" altLang="de-DE" sz="1800"/>
              <a:t>Wert:				Usereingabe</a:t>
            </a:r>
          </a:p>
        </p:txBody>
      </p:sp>
      <p:sp>
        <p:nvSpPr>
          <p:cNvPr id="16388" name="Inhaltsplatzhalter 2">
            <a:extLst>
              <a:ext uri="{FF2B5EF4-FFF2-40B4-BE49-F238E27FC236}">
                <a16:creationId xmlns:a16="http://schemas.microsoft.com/office/drawing/2014/main" id="{A631CE93-F3CD-B149-9204-DE34159CB6FE}"/>
              </a:ext>
            </a:extLst>
          </p:cNvPr>
          <p:cNvSpPr txBox="1">
            <a:spLocks/>
          </p:cNvSpPr>
          <p:nvPr/>
        </p:nvSpPr>
        <p:spPr bwMode="auto">
          <a:xfrm>
            <a:off x="201613" y="3330574"/>
            <a:ext cx="8789987" cy="3427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1800" b="1">
                <a:cs typeface="Arial" panose="020B0604020202020204" pitchFamily="34" charset="0"/>
              </a:rPr>
              <a:t>Auswertung in der Ergebnis-Datei (action = "ergebnis.php"):</a:t>
            </a:r>
          </a:p>
          <a:p>
            <a:pPr eaLnBrk="1" hangingPunct="1">
              <a:spcBef>
                <a:spcPct val="20000"/>
              </a:spcBef>
            </a:pPr>
            <a:endParaRPr lang="de-DE" altLang="de-DE" sz="1800">
              <a:latin typeface="Courier" pitchFamily="2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de-DE" altLang="de-DE" sz="1800" b="1">
                <a:latin typeface="Courier" pitchFamily="2" charset="0"/>
              </a:rPr>
              <a:t>echo $_POST['</a:t>
            </a:r>
            <a:r>
              <a:rPr lang="de-DE" altLang="de-DE" sz="1800" b="1">
                <a:solidFill>
                  <a:srgbClr val="FF0000"/>
                </a:solidFill>
                <a:latin typeface="Courier" pitchFamily="2" charset="0"/>
              </a:rPr>
              <a:t>vorname</a:t>
            </a:r>
            <a:r>
              <a:rPr lang="de-DE" altLang="de-DE" sz="1800" b="1">
                <a:latin typeface="Courier" pitchFamily="2" charset="0"/>
              </a:rPr>
              <a:t>'];</a:t>
            </a:r>
          </a:p>
          <a:p>
            <a:pPr eaLnBrk="1" hangingPunct="1">
              <a:spcBef>
                <a:spcPct val="20000"/>
              </a:spcBef>
            </a:pPr>
            <a:r>
              <a:rPr lang="de-DE" altLang="de-DE" sz="1800">
                <a:latin typeface="Courier" pitchFamily="2" charset="0"/>
              </a:rPr>
              <a:t>// gibt den eingegebenen Namen aus</a:t>
            </a:r>
          </a:p>
          <a:p>
            <a:pPr eaLnBrk="1" hangingPunct="1">
              <a:spcBef>
                <a:spcPct val="20000"/>
              </a:spcBef>
            </a:pPr>
            <a:r>
              <a:rPr lang="de-DE" altLang="de-DE" sz="1800"/>
              <a:t>oder</a:t>
            </a:r>
          </a:p>
          <a:p>
            <a:pPr eaLnBrk="1" hangingPunct="1">
              <a:spcBef>
                <a:spcPct val="20000"/>
              </a:spcBef>
            </a:pPr>
            <a:endParaRPr lang="de-DE" altLang="de-DE" sz="1800" b="1">
              <a:latin typeface="Courier" pitchFamily="2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de-DE" altLang="de-DE" sz="1800" b="1">
                <a:latin typeface="Courier" pitchFamily="2" charset="0"/>
              </a:rPr>
              <a:t>$vn = $_POST['</a:t>
            </a:r>
            <a:r>
              <a:rPr lang="de-DE" altLang="de-DE" sz="1800" b="1">
                <a:solidFill>
                  <a:srgbClr val="FF0000"/>
                </a:solidFill>
                <a:latin typeface="Courier" pitchFamily="2" charset="0"/>
              </a:rPr>
              <a:t>vorname</a:t>
            </a:r>
            <a:r>
              <a:rPr lang="de-DE" altLang="de-DE" sz="1800" b="1">
                <a:latin typeface="Courier" pitchFamily="2" charset="0"/>
              </a:rPr>
              <a:t>'];</a:t>
            </a:r>
          </a:p>
          <a:p>
            <a:pPr eaLnBrk="1" hangingPunct="1">
              <a:spcBef>
                <a:spcPct val="20000"/>
              </a:spcBef>
            </a:pPr>
            <a:r>
              <a:rPr lang="de-DE" altLang="de-DE" sz="1800" b="1">
                <a:latin typeface="Courier" pitchFamily="2" charset="0"/>
              </a:rPr>
              <a:t>echo "Hey, " . $vn . ", du alter " . $vn . "!";</a:t>
            </a:r>
          </a:p>
          <a:p>
            <a:pPr eaLnBrk="1" hangingPunct="1">
              <a:spcBef>
                <a:spcPct val="20000"/>
              </a:spcBef>
            </a:pPr>
            <a:r>
              <a:rPr lang="de-DE" altLang="de-DE" sz="1800">
                <a:latin typeface="Courier" pitchFamily="2" charset="0"/>
              </a:rPr>
              <a:t>// korrekter natürlich mit HTML-Tags:</a:t>
            </a:r>
          </a:p>
          <a:p>
            <a:pPr eaLnBrk="1" hangingPunct="1">
              <a:spcBef>
                <a:spcPct val="20000"/>
              </a:spcBef>
            </a:pPr>
            <a:r>
              <a:rPr lang="de-DE" altLang="de-DE" sz="1800" b="1">
                <a:latin typeface="Courier" pitchFamily="2" charset="0"/>
              </a:rPr>
              <a:t>echo "&lt;p&gt;Hey, " . $vn . ", du alter " . $vn . "!&lt;/p&gt;";</a:t>
            </a:r>
          </a:p>
          <a:p>
            <a:pPr eaLnBrk="1" hangingPunct="1">
              <a:spcBef>
                <a:spcPct val="20000"/>
              </a:spcBef>
            </a:pPr>
            <a:endParaRPr lang="de-DE" altLang="de-DE" sz="1800">
              <a:latin typeface="Courier" pitchFamily="2" charset="0"/>
            </a:endParaRPr>
          </a:p>
          <a:p>
            <a:pPr eaLnBrk="1" hangingPunct="1">
              <a:spcBef>
                <a:spcPct val="20000"/>
              </a:spcBef>
            </a:pPr>
            <a:endParaRPr lang="de-DE" altLang="de-DE" sz="1800">
              <a:latin typeface="Courier" pitchFamily="2" charset="0"/>
            </a:endParaRPr>
          </a:p>
        </p:txBody>
      </p:sp>
      <p:sp>
        <p:nvSpPr>
          <p:cNvPr id="16389" name="Textfeld 5">
            <a:extLst>
              <a:ext uri="{FF2B5EF4-FFF2-40B4-BE49-F238E27FC236}">
                <a16:creationId xmlns:a16="http://schemas.microsoft.com/office/drawing/2014/main" id="{51085EFC-85D6-FA4D-ABB2-D4B0D4C87D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1533" y="856090"/>
            <a:ext cx="696868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1600">
                <a:latin typeface="Courier" pitchFamily="2" charset="0"/>
              </a:rPr>
              <a:t>		&lt;input type="text" id="idName" </a:t>
            </a:r>
            <a:r>
              <a:rPr lang="de-DE" altLang="de-DE" sz="1600">
                <a:solidFill>
                  <a:srgbClr val="FF0000"/>
                </a:solidFill>
                <a:latin typeface="Courier" pitchFamily="2" charset="0"/>
              </a:rPr>
              <a:t>name="vorname"</a:t>
            </a:r>
            <a:r>
              <a:rPr lang="de-DE" altLang="de-DE" sz="1600">
                <a:latin typeface="Courier" pitchFamily="2" charset="0"/>
              </a:rPr>
              <a:t>&gt;</a:t>
            </a:r>
          </a:p>
        </p:txBody>
      </p: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9E1B45AF-FF1E-9E40-9ACC-E1C683579649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527425" y="1214438"/>
            <a:ext cx="3243263" cy="503237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" name="Gerade Verbindung 8">
            <a:extLst>
              <a:ext uri="{FF2B5EF4-FFF2-40B4-BE49-F238E27FC236}">
                <a16:creationId xmlns:a16="http://schemas.microsoft.com/office/drawing/2014/main" id="{077A700F-4690-3D46-9AEE-A41C7A2ED21D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690648" y="1194644"/>
            <a:ext cx="4384840" cy="2877294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43429E98-8C33-0B4C-ADDF-D91F93F60BF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921876" y="1194644"/>
            <a:ext cx="4384840" cy="4218184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feld 13">
            <a:extLst>
              <a:ext uri="{FF2B5EF4-FFF2-40B4-BE49-F238E27FC236}">
                <a16:creationId xmlns:a16="http://schemas.microsoft.com/office/drawing/2014/main" id="{97ECC152-770F-8A45-A162-8D85E5D7A9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5875"/>
            <a:ext cx="85344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2600" b="1">
                <a:highlight>
                  <a:srgbClr val="FFFF00"/>
                </a:highlight>
              </a:rPr>
              <a:t>Beispiel: Vollständige Auswertung eines Formulars</a:t>
            </a:r>
          </a:p>
        </p:txBody>
      </p:sp>
      <p:sp>
        <p:nvSpPr>
          <p:cNvPr id="17411" name="Inhaltsplatzhalter 2">
            <a:extLst>
              <a:ext uri="{FF2B5EF4-FFF2-40B4-BE49-F238E27FC236}">
                <a16:creationId xmlns:a16="http://schemas.microsoft.com/office/drawing/2014/main" id="{BEF7EFF9-1BF4-5A4B-9CE6-CD4EEDB882E7}"/>
              </a:ext>
            </a:extLst>
          </p:cNvPr>
          <p:cNvSpPr txBox="1">
            <a:spLocks/>
          </p:cNvSpPr>
          <p:nvPr/>
        </p:nvSpPr>
        <p:spPr bwMode="auto">
          <a:xfrm>
            <a:off x="76200" y="4602446"/>
            <a:ext cx="8991600" cy="241431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500" b="1">
                <a:solidFill>
                  <a:srgbClr val="E46C0A"/>
                </a:solidFill>
                <a:cs typeface="Arial" panose="020B0604020202020204" pitchFamily="34" charset="0"/>
              </a:rPr>
              <a:t>2. Auswertung (ergebnis.php</a:t>
            </a:r>
            <a:r>
              <a:rPr lang="de-DE" altLang="de-DE" sz="1800" b="1">
                <a:solidFill>
                  <a:srgbClr val="E46C0A"/>
                </a:solidFill>
                <a:cs typeface="Arial" panose="020B0604020202020204" pitchFamily="34" charset="0"/>
              </a:rPr>
              <a:t>)</a:t>
            </a:r>
          </a:p>
          <a:p>
            <a:pPr eaLnBrk="1" hangingPunct="1">
              <a:spcBef>
                <a:spcPct val="20000"/>
              </a:spcBef>
            </a:pPr>
            <a:r>
              <a:rPr lang="de-DE" altLang="de-DE" sz="1600" b="1">
                <a:latin typeface="Courier New" panose="02070309020205020404" pitchFamily="49" charset="0"/>
              </a:rPr>
              <a:t>&lt;?php</a:t>
            </a:r>
          </a:p>
          <a:p>
            <a:pPr eaLnBrk="1" hangingPunct="1">
              <a:spcBef>
                <a:spcPct val="20000"/>
              </a:spcBef>
            </a:pPr>
            <a:r>
              <a:rPr lang="de-DE" altLang="de-DE" sz="1600" b="1">
                <a:latin typeface="Courier New" panose="02070309020205020404" pitchFamily="49" charset="0"/>
              </a:rPr>
              <a:t>echo "&lt;p&gt;Sie essen gerne $_POST['eis'] mit $_POST['behaeltnis'].&lt;/p&gt;";</a:t>
            </a:r>
          </a:p>
          <a:p>
            <a:pPr eaLnBrk="1" hangingPunct="1">
              <a:spcBef>
                <a:spcPct val="20000"/>
              </a:spcBef>
            </a:pPr>
            <a:r>
              <a:rPr lang="de-DE" altLang="de-DE" sz="1600" b="1">
                <a:latin typeface="Courier New" panose="02070309020205020404" pitchFamily="49" charset="0"/>
              </a:rPr>
              <a:t>// oder</a:t>
            </a:r>
          </a:p>
          <a:p>
            <a:pPr eaLnBrk="1" hangingPunct="1">
              <a:spcBef>
                <a:spcPct val="20000"/>
              </a:spcBef>
            </a:pPr>
            <a:r>
              <a:rPr lang="de-DE" altLang="de-DE" sz="1600" b="1">
                <a:latin typeface="Courier New" panose="02070309020205020404" pitchFamily="49" charset="0"/>
              </a:rPr>
              <a:t>echo "&lt;p&gt;Sie essen gerne " . $_POST['eis'] . " mit " .</a:t>
            </a:r>
          </a:p>
          <a:p>
            <a:pPr eaLnBrk="1" hangingPunct="1">
              <a:spcBef>
                <a:spcPct val="20000"/>
              </a:spcBef>
            </a:pPr>
            <a:r>
              <a:rPr lang="de-DE" altLang="de-DE" sz="1600" b="1">
                <a:latin typeface="Courier New" panose="02070309020205020404" pitchFamily="49" charset="0"/>
              </a:rPr>
              <a:t>							$_POST['behaeltnis'] . ".&lt;/p&gt;";</a:t>
            </a:r>
          </a:p>
          <a:p>
            <a:pPr eaLnBrk="1" hangingPunct="1">
              <a:spcBef>
                <a:spcPct val="20000"/>
              </a:spcBef>
            </a:pPr>
            <a:r>
              <a:rPr lang="de-DE" altLang="de-DE" sz="1600" b="1">
                <a:latin typeface="Courier New" panose="02070309020205020404" pitchFamily="49" charset="0"/>
              </a:rPr>
              <a:t>?&gt;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964E818-C25E-5E4E-A531-1A6D30398393}"/>
              </a:ext>
            </a:extLst>
          </p:cNvPr>
          <p:cNvSpPr txBox="1"/>
          <p:nvPr/>
        </p:nvSpPr>
        <p:spPr>
          <a:xfrm>
            <a:off x="76200" y="432074"/>
            <a:ext cx="8991600" cy="417037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2500" b="1">
                <a:solidFill>
                  <a:srgbClr val="E46C0A"/>
                </a:solidFill>
                <a:cs typeface="Arial" panose="020B0604020202020204" pitchFamily="34" charset="0"/>
              </a:rPr>
              <a:t>1. Formular (auf Seite index.php)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600" b="1">
                <a:latin typeface="Courier"/>
                <a:cs typeface="Courier"/>
              </a:rPr>
              <a:t>&lt;form method="post" action="ergebnis.php"&gt;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600" b="1">
                <a:latin typeface="Courier"/>
                <a:cs typeface="Courier"/>
              </a:rPr>
              <a:t>  &lt;div&gt;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600" b="1">
                <a:latin typeface="Courier"/>
                <a:cs typeface="Courier"/>
              </a:rPr>
              <a:t>    &lt;label for="idSorte"&gt;Sorte?&lt;/label&gt;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600" b="1">
                <a:latin typeface="Courier"/>
                <a:cs typeface="Courier"/>
              </a:rPr>
              <a:t>    &lt;input type="text" id="idSorte" name="eissorte"&gt;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600" b="1">
                <a:latin typeface="Courier"/>
                <a:cs typeface="Courier"/>
              </a:rPr>
              <a:t>  &lt;/div&gt;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600" b="1">
                <a:latin typeface="Courier"/>
                <a:cs typeface="Courier"/>
              </a:rPr>
              <a:t>  &lt;div&gt;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600" b="1">
                <a:latin typeface="Courier"/>
                <a:cs typeface="Courier"/>
              </a:rPr>
              <a:t>	&lt;input type="radio" id="idBecher" value="Becher" name="behaeltnis"&gt;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600" b="1">
                <a:latin typeface="Courier"/>
                <a:cs typeface="Courier"/>
              </a:rPr>
              <a:t>	&lt;label for="idBecher"&gt;Becher&lt;/label&gt;&lt;br&gt;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600" b="1">
                <a:latin typeface="Courier"/>
                <a:cs typeface="Courier"/>
              </a:rPr>
              <a:t>    &lt;input type="radio" id="idWaffel" value="Waffel" name="auswahl"&gt;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600" b="1">
                <a:latin typeface="Courier"/>
                <a:cs typeface="Courier"/>
              </a:rPr>
              <a:t>	&lt;label for="idWaffel"&gt;Waffel&lt;/label&gt;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600" b="1">
                <a:latin typeface="Courier"/>
                <a:cs typeface="Courier"/>
              </a:rPr>
              <a:t>  &lt;/div&gt;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600" b="1">
                <a:latin typeface="Courier"/>
                <a:cs typeface="Courier"/>
              </a:rPr>
              <a:t>  &lt;div&gt;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600" b="1">
                <a:latin typeface="Courier"/>
                <a:cs typeface="Courier"/>
              </a:rPr>
              <a:t>    &lt;input type="submit" value="Absenden" id="idSubmit"&gt;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600" b="1">
                <a:latin typeface="Courier"/>
                <a:cs typeface="Courier"/>
              </a:rPr>
              <a:t>  &lt;/div&gt;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600" b="1">
                <a:latin typeface="Courier"/>
                <a:cs typeface="Courier"/>
              </a:rPr>
              <a:t>&lt;/form&gt;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488</Words>
  <Application>Microsoft Macintosh PowerPoint</Application>
  <PresentationFormat>Bildschirmpräsentation (4:3)</PresentationFormat>
  <Paragraphs>55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10" baseType="lpstr">
      <vt:lpstr>Arial</vt:lpstr>
      <vt:lpstr>ＭＳ Ｐゴシック</vt:lpstr>
      <vt:lpstr>Calibri</vt:lpstr>
      <vt:lpstr>Courier</vt:lpstr>
      <vt:lpstr>Courier New</vt:lpstr>
      <vt:lpstr>Office-Design</vt:lpstr>
      <vt:lpstr>PHP: Formulare mit GET und POST auswerten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php: echo; html-Tags in php-Code; Kommentare</dc:title>
  <dc:creator>Bert</dc:creator>
  <cp:lastModifiedBy>Office2016L0003</cp:lastModifiedBy>
  <cp:revision>131</cp:revision>
  <cp:lastPrinted>2010-09-12T22:29:10Z</cp:lastPrinted>
  <dcterms:created xsi:type="dcterms:W3CDTF">2009-09-20T18:10:45Z</dcterms:created>
  <dcterms:modified xsi:type="dcterms:W3CDTF">2020-11-22T18:37:30Z</dcterms:modified>
</cp:coreProperties>
</file>