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6" r:id="rId3"/>
    <p:sldId id="257" r:id="rId4"/>
    <p:sldId id="285" r:id="rId5"/>
    <p:sldId id="284" r:id="rId6"/>
    <p:sldId id="260" r:id="rId7"/>
    <p:sldId id="274" r:id="rId8"/>
    <p:sldId id="273" r:id="rId9"/>
    <p:sldId id="279" r:id="rId10"/>
    <p:sldId id="277" r:id="rId11"/>
    <p:sldId id="272" r:id="rId12"/>
    <p:sldId id="258" r:id="rId13"/>
    <p:sldId id="269" r:id="rId14"/>
    <p:sldId id="270" r:id="rId15"/>
    <p:sldId id="275" r:id="rId16"/>
    <p:sldId id="276" r:id="rId17"/>
    <p:sldId id="262" r:id="rId18"/>
    <p:sldId id="271" r:id="rId19"/>
    <p:sldId id="267" r:id="rId20"/>
    <p:sldId id="263" r:id="rId21"/>
    <p:sldId id="278" r:id="rId22"/>
    <p:sldId id="265" r:id="rId23"/>
    <p:sldId id="280" r:id="rId24"/>
    <p:sldId id="281" r:id="rId25"/>
    <p:sldId id="282" r:id="rId26"/>
    <p:sldId id="283" r:id="rId27"/>
    <p:sldId id="261" r:id="rId28"/>
    <p:sldId id="268" r:id="rId29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Designformatvorlage 1 - Akz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Helle Formatvorlage 3 - Akz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3BB5D6-2B53-7F43-81F1-2FDFFF467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797D4C-D14E-5C47-A25C-84A2C0F2CB38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9104D0-97AE-E645-9CAC-7221B350B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A1E81ED-0FAF-B243-A192-D40AFE518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38D642-2825-3745-9FE4-08A185E177B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7277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F016C19-9BB2-9846-80D9-B63BF19DD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7479A4-9880-2E49-99D3-E03F47F7B488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39A4F1-CA67-EF48-85D1-D37E3A4E0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B9C706-2202-A54D-A0A0-8BAFA3F16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14A80-B123-854D-A9F6-87F9B757D82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0959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B0C13B-A735-E945-9D7F-13CB6A4D5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14DBCF1-E740-C646-8A24-C36140600328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57F291-BDA2-8C44-A23E-BFB57EDDD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4420EA-16CA-9C4B-ADAE-6672C6645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F138C3-1644-5648-95BC-F69E4B6D3C6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2340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0C55B-FBC0-8A45-A2B4-CD0AC72CF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EA2C45-69CD-0A4F-9B5A-772B9DB1E704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6A8EF4-F1B7-3342-9693-F25BD4B22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CC0C6C-6347-BA40-939E-AAD4C14A9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D97A1-7E5E-124A-8188-B46AFEBE893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70862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92218D-C510-E845-A8CB-BBE478C2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F25AA6-6037-A845-A20B-1B99016B4E40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1D92D5-5550-A548-8726-24AADFB3E3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C66377-C421-154F-92EE-CC83E7221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36191-B1E9-DF49-BAD5-90744EC7C84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38611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9DE7DAF3-B1FE-F249-A145-C388EE5EC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F55FC9-6D11-B949-A278-567C17059728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0A067FA2-AF04-FC45-A40D-7CE6ECBA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7E38FA5-73E5-A84F-96EC-659630CB9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5E345-10E3-E94A-A1C4-425DA1F9EE7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4915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997A5932-CDE3-3347-A115-2EE2C9255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52572F-BAAA-824F-945C-972E0CAD8364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3C15CAB5-F6DE-2247-A66A-501CA8AA5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CDC4FAAB-E0D9-7E4E-AD02-F7B01066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42DA3-B9B1-F447-8C11-F7981F12C54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52772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>
            <a:extLst>
              <a:ext uri="{FF2B5EF4-FFF2-40B4-BE49-F238E27FC236}">
                <a16:creationId xmlns:a16="http://schemas.microsoft.com/office/drawing/2014/main" id="{E489FE6B-E1EF-7349-AE1F-2CAC03269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AD2EB2-D94E-8F44-B046-C3C9FF9B2F24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C1F5FD8-E1F8-5D45-AFF8-3D889F6BD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2E295D92-9799-C34B-8B23-1CCBE1008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670AE-E341-5A44-8BFD-258DD7F1701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47732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>
            <a:extLst>
              <a:ext uri="{FF2B5EF4-FFF2-40B4-BE49-F238E27FC236}">
                <a16:creationId xmlns:a16="http://schemas.microsoft.com/office/drawing/2014/main" id="{F82AEF94-E6CB-A44A-B3FC-36A99D83B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C15B11-B7D5-9D40-BE4A-A3699BFCF06F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3" name="Fußzeilenplatzhalter 4">
            <a:extLst>
              <a:ext uri="{FF2B5EF4-FFF2-40B4-BE49-F238E27FC236}">
                <a16:creationId xmlns:a16="http://schemas.microsoft.com/office/drawing/2014/main" id="{8698D580-1393-1D46-9688-D7254C665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BB653E75-8121-7346-92F8-BAB68A133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82E58-6AFA-3A46-96C4-852E03F4452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5223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CA070348-DF82-E34D-B420-AE98BE394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AF7D17-C9EC-A147-9347-914A5031B1E8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A31B1ED9-5B91-A942-AF50-31C126675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0649771D-538F-3B45-ABC0-11CAEA214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3DFB62-8E3B-4A42-B194-604B2939038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33131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>
            <a:extLst>
              <a:ext uri="{FF2B5EF4-FFF2-40B4-BE49-F238E27FC236}">
                <a16:creationId xmlns:a16="http://schemas.microsoft.com/office/drawing/2014/main" id="{920108EC-9D51-3E4B-9D66-D7E7F353F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4DBAF01-92A7-5642-8289-88F2B889BF8F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C5911FFB-4B0B-B64C-9B00-E7A8E2769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8A0E8E3F-9BD9-7B42-81A9-A761ABB47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1665D-7CD3-1D4D-85BD-ECDD2C8F72A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98362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>
            <a:extLst>
              <a:ext uri="{FF2B5EF4-FFF2-40B4-BE49-F238E27FC236}">
                <a16:creationId xmlns:a16="http://schemas.microsoft.com/office/drawing/2014/main" id="{2C37BABB-7E38-6B4E-A511-583345BB4A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Mastertitelformat bearbeiten</a:t>
            </a:r>
            <a:endParaRPr lang="de-DE" altLang="de-DE"/>
          </a:p>
        </p:txBody>
      </p:sp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176D0FB0-297B-D54D-B597-51AAFC0070A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Mastertextformat bearbeiten</a:t>
            </a:r>
          </a:p>
          <a:p>
            <a:pPr lvl="1"/>
            <a:r>
              <a:rPr lang="en-US" altLang="de-DE"/>
              <a:t>Zweite Ebene</a:t>
            </a:r>
          </a:p>
          <a:p>
            <a:pPr lvl="2"/>
            <a:r>
              <a:rPr lang="en-US" altLang="de-DE"/>
              <a:t>Dritte Ebene</a:t>
            </a:r>
          </a:p>
          <a:p>
            <a:pPr lvl="3"/>
            <a:r>
              <a:rPr lang="en-US" altLang="de-DE"/>
              <a:t>Vierte Ebene</a:t>
            </a:r>
          </a:p>
          <a:p>
            <a:pPr lvl="4"/>
            <a:r>
              <a:rPr lang="en-US" altLang="de-DE"/>
              <a:t>Fünfte Ebene</a:t>
            </a:r>
            <a:endParaRPr lang="de-DE" altLang="de-DE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BFA53D-D885-A74A-98C4-883004BA25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002556D-DC03-EC48-B38F-98D88C1634F9}" type="datetime1">
              <a:rPr lang="de-DE" altLang="de-DE"/>
              <a:pPr/>
              <a:t>21.03.21</a:t>
            </a:fld>
            <a:endParaRPr lang="de-DE" alt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9939A1-BDAF-FC4C-9803-750339AFAF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BE931E-E5DD-714B-86BC-35AEA3750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2B1431C-B9E6-6D43-B117-56E8E5D1DCF4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39A78EA-F74A-5746-B923-9C6E6FBBA162}"/>
              </a:ext>
            </a:extLst>
          </p:cNvPr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>
            <a:extLst>
              <a:ext uri="{FF2B5EF4-FFF2-40B4-BE49-F238E27FC236}">
                <a16:creationId xmlns:a16="http://schemas.microsoft.com/office/drawing/2014/main" id="{00E17EB5-4CA9-7840-8654-09A5517CE5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HTML:</a:t>
            </a:r>
            <a:br>
              <a:rPr lang="de-DE" altLang="de-DE">
                <a:ea typeface="ＭＳ Ｐゴシック" panose="020B0600070205080204" pitchFamily="34" charset="-128"/>
              </a:rPr>
            </a:br>
            <a:r>
              <a:rPr lang="de-DE" altLang="de-DE">
                <a:ea typeface="ＭＳ Ｐゴシック" panose="020B0600070205080204" pitchFamily="34" charset="-128"/>
              </a:rPr>
              <a:t>Formulare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Das required-Attribut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2019E7-4B01-7A4C-B81F-878D7CF90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42610"/>
            <a:ext cx="8975835" cy="36804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&lt;form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method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post</a:t>
            </a:r>
            <a:r>
              <a:rPr lang="de-DE" sz="2000" b="1" dirty="0">
                <a:latin typeface="Courier"/>
                <a:ea typeface="+mn-ea"/>
                <a:cs typeface="Courier"/>
              </a:rPr>
              <a:t>"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action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ergebnis.php</a:t>
            </a:r>
            <a:r>
              <a:rPr lang="de-DE" sz="20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>
                <a:latin typeface="Courier"/>
                <a:ea typeface="+mn-ea"/>
                <a:cs typeface="Courier"/>
              </a:rPr>
              <a:t>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type="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text</a:t>
            </a:r>
            <a:r>
              <a:rPr lang="de-DE" sz="2400" b="1" dirty="0"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name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tfEissorte</a:t>
            </a:r>
            <a:r>
              <a:rPr lang="de-DE" sz="2400" b="1" dirty="0"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required</a:t>
            </a:r>
            <a:r>
              <a:rPr lang="de-DE" sz="2400" b="1" dirty="0"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 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type="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submit</a:t>
            </a:r>
            <a:r>
              <a:rPr lang="de-DE" sz="2400" b="1" dirty="0"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value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="Absenden"</a:t>
            </a:r>
            <a:r>
              <a:rPr lang="de-DE" sz="24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b="1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&lt;/form&gt;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495224-2963-2C47-9644-C5D442BC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379" y="4203151"/>
            <a:ext cx="59986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chemeClr val="accent6">
                    <a:lumMod val="75000"/>
                  </a:schemeClr>
                </a:solidFill>
              </a:rPr>
              <a:t>Browser verhindert Abschicken ohne Wert </a:t>
            </a:r>
          </a:p>
          <a:p>
            <a:pPr eaLnBrk="1" hangingPunct="1"/>
            <a:r>
              <a:rPr lang="de-DE" altLang="de-DE">
                <a:solidFill>
                  <a:schemeClr val="accent6">
                    <a:lumMod val="75000"/>
                  </a:schemeClr>
                </a:solidFill>
              </a:rPr>
              <a:t>(keine Prüfung durch Server notwendig!)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1758335-6862-B046-9855-DB7765216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544" y="5296634"/>
            <a:ext cx="3680300" cy="1114605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581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de-DE" altLang="de-DE" sz="4000">
                <a:ea typeface="ＭＳ Ｐゴシック" panose="020B0600070205080204" pitchFamily="34" charset="-128"/>
              </a:rPr>
              <a:t>Ein </a:t>
            </a:r>
            <a:r>
              <a:rPr lang="de-DE" altLang="de-DE" sz="4000">
                <a:highlight>
                  <a:srgbClr val="FFFF00"/>
                </a:highlight>
                <a:ea typeface="ＭＳ Ｐゴシック" panose="020B0600070205080204" pitchFamily="34" charset="-128"/>
              </a:rPr>
              <a:t>komplettes Formular</a:t>
            </a:r>
            <a:r>
              <a:rPr lang="de-DE" altLang="de-DE" sz="4000">
                <a:ea typeface="ＭＳ Ｐゴシック" panose="020B0600070205080204" pitchFamily="34" charset="-128"/>
              </a:rPr>
              <a:t>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2019E7-4B01-7A4C-B81F-878D7CF90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42610"/>
            <a:ext cx="8975835" cy="4849812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dirty="0">
                <a:solidFill>
                  <a:srgbClr val="E46C0A"/>
                </a:solidFill>
                <a:latin typeface="Courier"/>
                <a:ea typeface="+mn-ea"/>
                <a:cs typeface="Courier"/>
              </a:rPr>
              <a:t>&lt;form </a:t>
            </a:r>
            <a:r>
              <a:rPr lang="de-DE" sz="2500" b="1" dirty="0" err="1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method</a:t>
            </a:r>
            <a:r>
              <a:rPr lang="de-DE" sz="2500" b="1" dirty="0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500" b="1" dirty="0" err="1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post</a:t>
            </a:r>
            <a:r>
              <a:rPr lang="de-DE" sz="2500" b="1" dirty="0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500" b="1" dirty="0" err="1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action</a:t>
            </a:r>
            <a:r>
              <a:rPr lang="de-DE" sz="2500" b="1" dirty="0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500" b="1" dirty="0" err="1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ergebnis.php</a:t>
            </a:r>
            <a:r>
              <a:rPr lang="de-DE" sz="2500" b="1" dirty="0">
                <a:solidFill>
                  <a:srgbClr val="7F7F7F"/>
                </a:solidFill>
                <a:latin typeface="Courier"/>
                <a:ea typeface="+mn-ea"/>
                <a:cs typeface="Courier"/>
              </a:rPr>
              <a:t>"</a:t>
            </a:r>
            <a:r>
              <a:rPr lang="de-DE" sz="2500" b="1" dirty="0">
                <a:solidFill>
                  <a:srgbClr val="E46C0A"/>
                </a:solidFill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&lt;div&gt;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  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label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for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idSorte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"&gt;Sorte?&lt;/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label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  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input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type="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text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idSorte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name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tfEissorte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placeholder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Eissorte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hier eingeben"&gt;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&lt;/div&gt;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&lt;div&gt;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  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input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type="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radio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idBecher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value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="Becher"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name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rbAuswahl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  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label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for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idBecher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"&gt;Becher&lt;/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label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   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br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  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input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type="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radio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idWaffel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value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="Waffel"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name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rbAuswahl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  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label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for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idWaffel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"&gt;Waffel&lt;/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label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&lt;/div&gt;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&lt;div&gt;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	&lt;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input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 type="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submit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value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="Absenden"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name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btSubmitknopf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100" b="1" dirty="0" err="1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idSubmit</a:t>
            </a: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chemeClr val="bg1">
                    <a:lumMod val="65000"/>
                  </a:schemeClr>
                </a:solidFill>
                <a:latin typeface="Courier"/>
                <a:ea typeface="+mn-ea"/>
                <a:cs typeface="Courier"/>
              </a:rPr>
              <a:t>		&lt;/div&gt;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&lt;/form&gt;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C510876-39C2-3B4F-92AF-04BF5498A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608" y="65578"/>
            <a:ext cx="2913227" cy="1705304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60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>
            <a:extLst>
              <a:ext uri="{FF2B5EF4-FFF2-40B4-BE49-F238E27FC236}">
                <a16:creationId xmlns:a16="http://schemas.microsoft.com/office/drawing/2014/main" id="{76BE4708-17EA-EB43-AADC-F2770C81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Texteingabefeld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4C977D-BCB9-1047-A77D-480C18C4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82913"/>
            <a:ext cx="8686800" cy="56515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latin typeface="Courier"/>
                <a:cs typeface="Courier"/>
              </a:rPr>
              <a:t>&lt;</a:t>
            </a:r>
            <a:r>
              <a:rPr lang="de-DE" sz="2100" b="1" dirty="0" err="1">
                <a:latin typeface="Courier"/>
                <a:cs typeface="Courier"/>
              </a:rPr>
              <a:t>input</a:t>
            </a:r>
            <a:r>
              <a:rPr lang="de-DE" sz="2100" b="1" dirty="0">
                <a:latin typeface="Courier"/>
                <a:cs typeface="Courier"/>
              </a:rPr>
              <a:t> </a:t>
            </a:r>
            <a:r>
              <a:rPr lang="de-DE" sz="2100" b="1" dirty="0">
                <a:solidFill>
                  <a:srgbClr val="00B050"/>
                </a:solidFill>
                <a:latin typeface="Courier"/>
                <a:cs typeface="Courier"/>
              </a:rPr>
              <a:t>type="</a:t>
            </a:r>
            <a:r>
              <a:rPr lang="de-DE" sz="2100" b="1" dirty="0" err="1">
                <a:solidFill>
                  <a:srgbClr val="00B050"/>
                </a:solidFill>
                <a:latin typeface="Courier"/>
                <a:cs typeface="Courier"/>
              </a:rPr>
              <a:t>text</a:t>
            </a:r>
            <a:r>
              <a:rPr lang="de-DE" sz="2100" b="1" dirty="0">
                <a:solidFill>
                  <a:srgbClr val="00B050"/>
                </a:solidFill>
                <a:latin typeface="Courier"/>
                <a:cs typeface="Courier"/>
              </a:rPr>
              <a:t>" </a:t>
            </a:r>
            <a:r>
              <a:rPr lang="de-DE" sz="21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id</a:t>
            </a:r>
            <a:r>
              <a:rPr lang="de-DE" sz="21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="</a:t>
            </a:r>
            <a:r>
              <a:rPr lang="de-DE" sz="21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idSorte</a:t>
            </a:r>
            <a:r>
              <a:rPr lang="de-DE" sz="21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" </a:t>
            </a:r>
            <a:r>
              <a:rPr lang="de-DE" sz="21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name</a:t>
            </a:r>
            <a:r>
              <a:rPr lang="de-DE" sz="2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="</a:t>
            </a:r>
            <a:r>
              <a:rPr lang="de-DE" sz="21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tfEissorte</a:t>
            </a:r>
            <a:r>
              <a:rPr lang="de-DE" sz="2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"</a:t>
            </a:r>
            <a:r>
              <a:rPr lang="de-DE" sz="2100" b="1" dirty="0">
                <a:latin typeface="Courier"/>
                <a:cs typeface="Courier"/>
              </a:rPr>
              <a:t> </a:t>
            </a:r>
            <a:r>
              <a:rPr lang="de-DE" sz="2100" b="1" dirty="0" err="1">
                <a:latin typeface="Courier"/>
                <a:cs typeface="Courier"/>
              </a:rPr>
              <a:t>placeholder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Eissorte</a:t>
            </a:r>
            <a:r>
              <a:rPr lang="de-DE" sz="2100" b="1" dirty="0">
                <a:latin typeface="Courier"/>
                <a:cs typeface="Courier"/>
              </a:rPr>
              <a:t> hier eingeben"&gt;</a:t>
            </a:r>
          </a:p>
        </p:txBody>
      </p:sp>
      <p:sp>
        <p:nvSpPr>
          <p:cNvPr id="16388" name="Textfeld 4">
            <a:extLst>
              <a:ext uri="{FF2B5EF4-FFF2-40B4-BE49-F238E27FC236}">
                <a16:creationId xmlns:a16="http://schemas.microsoft.com/office/drawing/2014/main" id="{922A015F-7F4A-D441-ABE9-DAE8D1CDF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56" y="1592263"/>
            <a:ext cx="19820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Art:</a:t>
            </a:r>
          </a:p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Texteingabefeld</a:t>
            </a:r>
          </a:p>
        </p:txBody>
      </p:sp>
      <p:sp>
        <p:nvSpPr>
          <p:cNvPr id="16389" name="Textfeld 5">
            <a:extLst>
              <a:ext uri="{FF2B5EF4-FFF2-40B4-BE49-F238E27FC236}">
                <a16:creationId xmlns:a16="http://schemas.microsoft.com/office/drawing/2014/main" id="{D1B0CDEA-351B-F84B-889B-1DD75B807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376" y="1552635"/>
            <a:ext cx="27334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chemeClr val="tx2">
                    <a:lumMod val="60000"/>
                    <a:lumOff val="40000"/>
                  </a:schemeClr>
                </a:solidFill>
              </a:rPr>
              <a:t>name:</a:t>
            </a:r>
          </a:p>
          <a:p>
            <a:pPr eaLnBrk="1" hangingPunct="1"/>
            <a:r>
              <a:rPr lang="de-DE" altLang="de-DE" sz="2000">
                <a:solidFill>
                  <a:schemeClr val="tx2">
                    <a:lumMod val="60000"/>
                    <a:lumOff val="40000"/>
                  </a:schemeClr>
                </a:solidFill>
              </a:rPr>
              <a:t>wird bei Auswertung</a:t>
            </a:r>
          </a:p>
          <a:p>
            <a:pPr eaLnBrk="1" hangingPunct="1"/>
            <a:r>
              <a:rPr lang="de-DE" altLang="de-DE" sz="2000">
                <a:solidFill>
                  <a:schemeClr val="tx2">
                    <a:lumMod val="60000"/>
                    <a:lumOff val="40000"/>
                  </a:schemeClr>
                </a:solidFill>
              </a:rPr>
              <a:t>des Formulars benutzt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C6E841A-D722-CA46-8001-08C9B91DFF43}"/>
              </a:ext>
            </a:extLst>
          </p:cNvPr>
          <p:cNvSpPr txBox="1"/>
          <p:nvPr/>
        </p:nvSpPr>
        <p:spPr>
          <a:xfrm>
            <a:off x="3392049" y="3616376"/>
            <a:ext cx="52947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>
                <a:solidFill>
                  <a:schemeClr val="accent6">
                    <a:lumMod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id:</a:t>
            </a:r>
          </a:p>
          <a:p>
            <a:pPr>
              <a:defRPr/>
            </a:pPr>
            <a:r>
              <a:rPr lang="de-DE">
                <a:solidFill>
                  <a:schemeClr val="accent6">
                    <a:lumMod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Zur eindeutigen Referenzierung</a:t>
            </a:r>
          </a:p>
          <a:p>
            <a:pPr>
              <a:defRPr/>
            </a:pPr>
            <a:r>
              <a:rPr lang="de-DE">
                <a:solidFill>
                  <a:schemeClr val="accent6">
                    <a:lumMod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des Formularelements (z.B. Javascript, label)</a:t>
            </a:r>
          </a:p>
        </p:txBody>
      </p:sp>
      <p:sp>
        <p:nvSpPr>
          <p:cNvPr id="16392" name="Textfeld 8">
            <a:extLst>
              <a:ext uri="{FF2B5EF4-FFF2-40B4-BE49-F238E27FC236}">
                <a16:creationId xmlns:a16="http://schemas.microsoft.com/office/drawing/2014/main" id="{96E3BFB0-F741-7D48-8166-7AD25B427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7AC3A2C-5FF5-104F-87F3-0359E73E64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" name="Grafik 12">
            <a:extLst>
              <a:ext uri="{FF2B5EF4-FFF2-40B4-BE49-F238E27FC236}">
                <a16:creationId xmlns:a16="http://schemas.microsoft.com/office/drawing/2014/main" id="{D02BA074-6D0C-0243-8215-1D5423CBE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264" y="5026620"/>
            <a:ext cx="2913227" cy="1705304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C9556897-D73E-8147-A051-6CEF9865E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3007" y="4958307"/>
            <a:ext cx="2364484" cy="713236"/>
          </a:xfrm>
          <a:prstGeom prst="rect">
            <a:avLst/>
          </a:prstGeom>
          <a:noFill/>
          <a:ln w="222250">
            <a:solidFill>
              <a:srgbClr val="FF0000">
                <a:alpha val="47000"/>
              </a:srgbClr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>
            <a:extLst>
              <a:ext uri="{FF2B5EF4-FFF2-40B4-BE49-F238E27FC236}">
                <a16:creationId xmlns:a16="http://schemas.microsoft.com/office/drawing/2014/main" id="{76BE4708-17EA-EB43-AADC-F2770C81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Texteingabefeld mit label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4C977D-BCB9-1047-A77D-480C18C4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24733"/>
            <a:ext cx="8686800" cy="92333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latin typeface="Courier"/>
                <a:cs typeface="Courier"/>
              </a:rPr>
              <a:t>&lt;</a:t>
            </a:r>
            <a:r>
              <a:rPr lang="de-DE" sz="2100" b="1" dirty="0" err="1">
                <a:latin typeface="Courier"/>
                <a:cs typeface="Courier"/>
              </a:rPr>
              <a:t>label</a:t>
            </a:r>
            <a:r>
              <a:rPr lang="de-DE" sz="2100" b="1" dirty="0">
                <a:latin typeface="Courier"/>
                <a:cs typeface="Courier"/>
              </a:rPr>
              <a:t> </a:t>
            </a:r>
            <a:r>
              <a:rPr lang="de-DE" sz="2100" b="1" dirty="0" err="1">
                <a:latin typeface="Courier"/>
                <a:cs typeface="Courier"/>
              </a:rPr>
              <a:t>for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idSorte</a:t>
            </a:r>
            <a:r>
              <a:rPr lang="de-DE" sz="2100" b="1" dirty="0">
                <a:latin typeface="Courier"/>
                <a:cs typeface="Courier"/>
              </a:rPr>
              <a:t>"&gt;</a:t>
            </a:r>
            <a:r>
              <a:rPr lang="de-DE" sz="21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Sorte?</a:t>
            </a:r>
            <a:r>
              <a:rPr lang="de-DE" sz="2100" b="1" dirty="0">
                <a:latin typeface="Courier"/>
                <a:cs typeface="Courier"/>
              </a:rPr>
              <a:t>&lt;/</a:t>
            </a:r>
            <a:r>
              <a:rPr lang="de-DE" sz="2100" b="1" dirty="0" err="1">
                <a:latin typeface="Courier"/>
                <a:cs typeface="Courier"/>
              </a:rPr>
              <a:t>label</a:t>
            </a:r>
            <a:r>
              <a:rPr lang="de-DE" sz="21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latin typeface="Courier"/>
                <a:cs typeface="Courier"/>
              </a:rPr>
              <a:t>&lt;</a:t>
            </a:r>
            <a:r>
              <a:rPr lang="de-DE" sz="2100" b="1" dirty="0" err="1">
                <a:latin typeface="Courier"/>
                <a:cs typeface="Courier"/>
              </a:rPr>
              <a:t>input</a:t>
            </a:r>
            <a:r>
              <a:rPr lang="de-DE" sz="2100" b="1" dirty="0">
                <a:latin typeface="Courier"/>
                <a:cs typeface="Courier"/>
              </a:rPr>
              <a:t> type="</a:t>
            </a:r>
            <a:r>
              <a:rPr lang="de-DE" sz="2100" b="1" dirty="0" err="1">
                <a:latin typeface="Courier"/>
                <a:cs typeface="Courier"/>
              </a:rPr>
              <a:t>text</a:t>
            </a:r>
            <a:r>
              <a:rPr lang="de-DE" sz="2100" b="1" dirty="0">
                <a:latin typeface="Courier"/>
                <a:cs typeface="Courier"/>
              </a:rPr>
              <a:t>" </a:t>
            </a:r>
            <a:r>
              <a:rPr lang="de-DE" sz="21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id</a:t>
            </a:r>
            <a:r>
              <a:rPr lang="de-DE" sz="21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="</a:t>
            </a:r>
            <a:r>
              <a:rPr lang="de-DE" sz="21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idSorte</a:t>
            </a:r>
            <a:r>
              <a:rPr lang="de-DE" sz="21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" </a:t>
            </a:r>
            <a:r>
              <a:rPr lang="de-DE" sz="2100" b="1" dirty="0" err="1">
                <a:latin typeface="Courier"/>
                <a:cs typeface="Courier"/>
              </a:rPr>
              <a:t>name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tfEissorte</a:t>
            </a:r>
            <a:r>
              <a:rPr lang="de-DE" sz="2100" b="1" dirty="0">
                <a:latin typeface="Courier"/>
                <a:cs typeface="Courier"/>
              </a:rPr>
              <a:t>" </a:t>
            </a:r>
            <a:r>
              <a:rPr lang="de-DE" sz="2100" b="1" dirty="0" err="1">
                <a:latin typeface="Courier"/>
                <a:cs typeface="Courier"/>
              </a:rPr>
              <a:t>placeholder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Eissorte</a:t>
            </a:r>
            <a:r>
              <a:rPr lang="de-DE" sz="2100" b="1" dirty="0">
                <a:latin typeface="Courier"/>
                <a:cs typeface="Courier"/>
              </a:rPr>
              <a:t> hier eingeben"&gt;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C6E841A-D722-CA46-8001-08C9B91DFF43}"/>
              </a:ext>
            </a:extLst>
          </p:cNvPr>
          <p:cNvSpPr txBox="1"/>
          <p:nvPr/>
        </p:nvSpPr>
        <p:spPr>
          <a:xfrm>
            <a:off x="3720662" y="3548063"/>
            <a:ext cx="52947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>
                <a:solidFill>
                  <a:schemeClr val="accent6">
                    <a:lumMod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id:</a:t>
            </a:r>
          </a:p>
          <a:p>
            <a:pPr>
              <a:defRPr/>
            </a:pPr>
            <a:r>
              <a:rPr lang="de-DE">
                <a:solidFill>
                  <a:schemeClr val="accent6">
                    <a:lumMod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Zur eindeutigen Referenzierung</a:t>
            </a:r>
          </a:p>
          <a:p>
            <a:pPr>
              <a:defRPr/>
            </a:pPr>
            <a:r>
              <a:rPr lang="de-DE">
                <a:solidFill>
                  <a:schemeClr val="accent6">
                    <a:lumMod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des Formularelements (z.B. Javascript, label)</a:t>
            </a:r>
          </a:p>
        </p:txBody>
      </p:sp>
      <p:sp>
        <p:nvSpPr>
          <p:cNvPr id="16392" name="Textfeld 8">
            <a:extLst>
              <a:ext uri="{FF2B5EF4-FFF2-40B4-BE49-F238E27FC236}">
                <a16:creationId xmlns:a16="http://schemas.microsoft.com/office/drawing/2014/main" id="{96E3BFB0-F741-7D48-8166-7AD25B427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7AC3A2C-5FF5-104F-87F3-0359E73E64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3" name="Grafik 12">
            <a:extLst>
              <a:ext uri="{FF2B5EF4-FFF2-40B4-BE49-F238E27FC236}">
                <a16:creationId xmlns:a16="http://schemas.microsoft.com/office/drawing/2014/main" id="{D02BA074-6D0C-0243-8215-1D5423CBE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264" y="5026620"/>
            <a:ext cx="2913227" cy="1705304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C9556897-D73E-8147-A051-6CEF9865E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5" y="4958307"/>
            <a:ext cx="3054116" cy="713236"/>
          </a:xfrm>
          <a:prstGeom prst="rect">
            <a:avLst/>
          </a:prstGeom>
          <a:noFill/>
          <a:ln w="222250">
            <a:solidFill>
              <a:srgbClr val="FF0000">
                <a:alpha val="47000"/>
              </a:srgbClr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4205B657-4689-914C-9F38-43B3526165B9}"/>
              </a:ext>
            </a:extLst>
          </p:cNvPr>
          <p:cNvCxnSpPr>
            <a:cxnSpLocks/>
          </p:cNvCxnSpPr>
          <p:nvPr/>
        </p:nvCxnSpPr>
        <p:spPr>
          <a:xfrm flipH="1">
            <a:off x="3384331" y="2837793"/>
            <a:ext cx="336331" cy="2343807"/>
          </a:xfrm>
          <a:prstGeom prst="line">
            <a:avLst/>
          </a:prstGeom>
          <a:ln w="130175">
            <a:solidFill>
              <a:schemeClr val="accent6">
                <a:lumMod val="75000"/>
                <a:alpha val="56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5007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>
            <a:extLst>
              <a:ext uri="{FF2B5EF4-FFF2-40B4-BE49-F238E27FC236}">
                <a16:creationId xmlns:a16="http://schemas.microsoft.com/office/drawing/2014/main" id="{76BE4708-17EA-EB43-AADC-F2770C81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200">
                <a:highlight>
                  <a:srgbClr val="FFFF00"/>
                </a:highlight>
                <a:ea typeface="ＭＳ Ｐゴシック" panose="020B0600070205080204" pitchFamily="34" charset="-128"/>
              </a:rPr>
              <a:t>Texteingabefeld mit voreingestelltem Wert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D4C977D-BCB9-1047-A77D-480C18C43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24733"/>
            <a:ext cx="8686800" cy="92333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latin typeface="Courier"/>
                <a:cs typeface="Courier"/>
              </a:rPr>
              <a:t>&lt;</a:t>
            </a:r>
            <a:r>
              <a:rPr lang="de-DE" sz="2100" b="1" dirty="0" err="1">
                <a:latin typeface="Courier"/>
                <a:cs typeface="Courier"/>
              </a:rPr>
              <a:t>label</a:t>
            </a:r>
            <a:r>
              <a:rPr lang="de-DE" sz="2100" b="1" dirty="0">
                <a:latin typeface="Courier"/>
                <a:cs typeface="Courier"/>
              </a:rPr>
              <a:t> </a:t>
            </a:r>
            <a:r>
              <a:rPr lang="de-DE" sz="2100" b="1" dirty="0" err="1">
                <a:latin typeface="Courier"/>
                <a:cs typeface="Courier"/>
              </a:rPr>
              <a:t>for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idSorte</a:t>
            </a:r>
            <a:r>
              <a:rPr lang="de-DE" sz="2100" b="1" dirty="0">
                <a:latin typeface="Courier"/>
                <a:cs typeface="Courier"/>
              </a:rPr>
              <a:t>"&gt;Sorte?&lt;/</a:t>
            </a:r>
            <a:r>
              <a:rPr lang="de-DE" sz="2100" b="1" dirty="0" err="1">
                <a:latin typeface="Courier"/>
                <a:cs typeface="Courier"/>
              </a:rPr>
              <a:t>label</a:t>
            </a:r>
            <a:r>
              <a:rPr lang="de-DE" sz="21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latin typeface="Courier"/>
                <a:cs typeface="Courier"/>
              </a:rPr>
              <a:t>&lt;</a:t>
            </a:r>
            <a:r>
              <a:rPr lang="de-DE" sz="2100" b="1" dirty="0" err="1">
                <a:latin typeface="Courier"/>
                <a:cs typeface="Courier"/>
              </a:rPr>
              <a:t>input</a:t>
            </a:r>
            <a:r>
              <a:rPr lang="de-DE" sz="2100" b="1" dirty="0">
                <a:latin typeface="Courier"/>
                <a:cs typeface="Courier"/>
              </a:rPr>
              <a:t> type="</a:t>
            </a:r>
            <a:r>
              <a:rPr lang="de-DE" sz="2100" b="1" dirty="0" err="1">
                <a:latin typeface="Courier"/>
                <a:cs typeface="Courier"/>
              </a:rPr>
              <a:t>text</a:t>
            </a:r>
            <a:r>
              <a:rPr lang="de-DE" sz="2100" b="1" dirty="0">
                <a:latin typeface="Courier"/>
                <a:cs typeface="Courier"/>
              </a:rPr>
              <a:t>" </a:t>
            </a:r>
            <a:r>
              <a:rPr lang="de-DE" sz="2100" b="1" dirty="0" err="1">
                <a:latin typeface="Courier"/>
                <a:cs typeface="Courier"/>
              </a:rPr>
              <a:t>id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idSorte</a:t>
            </a:r>
            <a:r>
              <a:rPr lang="de-DE" sz="2100" b="1" dirty="0">
                <a:latin typeface="Courier"/>
                <a:cs typeface="Courier"/>
              </a:rPr>
              <a:t>" </a:t>
            </a:r>
            <a:r>
              <a:rPr lang="de-DE" sz="2100" b="1" dirty="0" err="1">
                <a:latin typeface="Courier"/>
                <a:cs typeface="Courier"/>
              </a:rPr>
              <a:t>name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tfEissorte</a:t>
            </a:r>
            <a:r>
              <a:rPr lang="de-DE" sz="2100" b="1" dirty="0">
                <a:latin typeface="Courier"/>
                <a:cs typeface="Courier"/>
              </a:rPr>
              <a:t>" </a:t>
            </a:r>
            <a:r>
              <a:rPr lang="de-DE" sz="2100" b="1" dirty="0" err="1">
                <a:latin typeface="Courier"/>
                <a:cs typeface="Courier"/>
              </a:rPr>
              <a:t>placeholder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Eissorte</a:t>
            </a:r>
            <a:r>
              <a:rPr lang="de-DE" sz="2100" b="1" dirty="0">
                <a:latin typeface="Courier"/>
                <a:cs typeface="Courier"/>
              </a:rPr>
              <a:t> hier eingeben" </a:t>
            </a:r>
            <a:r>
              <a:rPr lang="de-DE" sz="2100" b="1" dirty="0" err="1">
                <a:solidFill>
                  <a:srgbClr val="FF0000"/>
                </a:solidFill>
                <a:latin typeface="Courier"/>
                <a:cs typeface="Courier"/>
              </a:rPr>
              <a:t>value</a:t>
            </a:r>
            <a:r>
              <a:rPr lang="de-DE" sz="2100" b="1" dirty="0">
                <a:solidFill>
                  <a:srgbClr val="FF0000"/>
                </a:solidFill>
                <a:latin typeface="Courier"/>
                <a:cs typeface="Courier"/>
              </a:rPr>
              <a:t>="</a:t>
            </a:r>
            <a:r>
              <a:rPr lang="de-DE" sz="2100" b="1" dirty="0" err="1">
                <a:solidFill>
                  <a:srgbClr val="FF0000"/>
                </a:solidFill>
                <a:latin typeface="Courier"/>
                <a:cs typeface="Courier"/>
              </a:rPr>
              <a:t>Himbeer</a:t>
            </a:r>
            <a:r>
              <a:rPr lang="de-DE" sz="2100" b="1" dirty="0">
                <a:solidFill>
                  <a:srgbClr val="FF0000"/>
                </a:solidFill>
                <a:latin typeface="Courier"/>
                <a:cs typeface="Courier"/>
              </a:rPr>
              <a:t>"</a:t>
            </a:r>
            <a:r>
              <a:rPr lang="de-DE" sz="2100" b="1" dirty="0">
                <a:latin typeface="Courier"/>
                <a:cs typeface="Courier"/>
              </a:rPr>
              <a:t>&gt;</a:t>
            </a:r>
          </a:p>
        </p:txBody>
      </p:sp>
      <p:sp>
        <p:nvSpPr>
          <p:cNvPr id="16392" name="Textfeld 8">
            <a:extLst>
              <a:ext uri="{FF2B5EF4-FFF2-40B4-BE49-F238E27FC236}">
                <a16:creationId xmlns:a16="http://schemas.microsoft.com/office/drawing/2014/main" id="{96E3BFB0-F741-7D48-8166-7AD25B427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B7AC3A2C-5FF5-104F-87F3-0359E73E64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597FB2DB-CBFD-604A-9BF6-1C54A04261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899" y="5176242"/>
            <a:ext cx="3212587" cy="1681757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C9556897-D73E-8147-A051-6CEF9865E7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134" y="5106988"/>
            <a:ext cx="3054116" cy="713236"/>
          </a:xfrm>
          <a:prstGeom prst="rect">
            <a:avLst/>
          </a:prstGeom>
          <a:noFill/>
          <a:ln w="222250">
            <a:solidFill>
              <a:srgbClr val="FF0000">
                <a:alpha val="47000"/>
              </a:srgbClr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CF4F803A-EAE1-1E4C-913D-E7027617E6EB}"/>
              </a:ext>
            </a:extLst>
          </p:cNvPr>
          <p:cNvCxnSpPr>
            <a:cxnSpLocks/>
          </p:cNvCxnSpPr>
          <p:nvPr/>
        </p:nvCxnSpPr>
        <p:spPr>
          <a:xfrm flipH="1">
            <a:off x="4477407" y="3404666"/>
            <a:ext cx="2112579" cy="2058940"/>
          </a:xfrm>
          <a:prstGeom prst="line">
            <a:avLst/>
          </a:prstGeom>
          <a:ln w="1905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5464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Eingabefeld: email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2019E7-4B01-7A4C-B81F-878D7CF90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42610"/>
            <a:ext cx="8975835" cy="36804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&lt;form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method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post</a:t>
            </a:r>
            <a:r>
              <a:rPr lang="de-DE" sz="2000" b="1" dirty="0">
                <a:latin typeface="Courier"/>
                <a:ea typeface="+mn-ea"/>
                <a:cs typeface="Courier"/>
              </a:rPr>
              <a:t>"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action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ergebnis.php</a:t>
            </a:r>
            <a:r>
              <a:rPr lang="de-DE" sz="20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>
                <a:latin typeface="Courier"/>
                <a:ea typeface="+mn-ea"/>
                <a:cs typeface="Courier"/>
              </a:rPr>
              <a:t>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>
                <a:solidFill>
                  <a:srgbClr val="00B050"/>
                </a:solidFill>
                <a:latin typeface="Courier"/>
                <a:ea typeface="+mn-ea"/>
                <a:cs typeface="Courier"/>
              </a:rPr>
              <a:t>type="email"</a:t>
            </a: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name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tfMail</a:t>
            </a:r>
            <a:r>
              <a:rPr lang="de-DE" sz="24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 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type="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submit</a:t>
            </a:r>
            <a:r>
              <a:rPr lang="de-DE" sz="2400" b="1" dirty="0"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value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="Absenden"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name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btABsenden</a:t>
            </a:r>
            <a:r>
              <a:rPr lang="de-DE" sz="2400" b="1" dirty="0">
                <a:latin typeface="Courier"/>
                <a:ea typeface="+mn-ea"/>
                <a:cs typeface="Courier"/>
              </a:rPr>
              <a:t>"</a:t>
            </a:r>
            <a:r>
              <a:rPr lang="de-DE" sz="24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b="1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&lt;/form&gt;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495224-2963-2C47-9644-C5D442BC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247" y="4674818"/>
            <a:ext cx="72313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B050"/>
                </a:solidFill>
              </a:rPr>
              <a:t>Browser verhindert Abschicken mit ungültigem Wert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ACB54DE-8238-F743-9F8E-67527083F6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92"/>
          <a:stretch/>
        </p:blipFill>
        <p:spPr>
          <a:xfrm>
            <a:off x="457199" y="5276192"/>
            <a:ext cx="8103653" cy="1135117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71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Eingabefeld: number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2019E7-4B01-7A4C-B81F-878D7CF90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42610"/>
            <a:ext cx="8975835" cy="36804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&lt;form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method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post</a:t>
            </a:r>
            <a:r>
              <a:rPr lang="de-DE" sz="2000" b="1" dirty="0">
                <a:latin typeface="Courier"/>
                <a:ea typeface="+mn-ea"/>
                <a:cs typeface="Courier"/>
              </a:rPr>
              <a:t>"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action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ergebnis.php</a:t>
            </a:r>
            <a:r>
              <a:rPr lang="de-DE" sz="20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>
                <a:latin typeface="Courier"/>
                <a:ea typeface="+mn-ea"/>
                <a:cs typeface="Courier"/>
              </a:rPr>
              <a:t>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>
                <a:solidFill>
                  <a:srgbClr val="00B050"/>
                </a:solidFill>
                <a:latin typeface="Courier"/>
                <a:ea typeface="+mn-ea"/>
                <a:cs typeface="Courier"/>
              </a:rPr>
              <a:t>type="</a:t>
            </a:r>
            <a:r>
              <a:rPr lang="de-DE" sz="2400" b="1" dirty="0" err="1">
                <a:solidFill>
                  <a:srgbClr val="00B050"/>
                </a:solidFill>
                <a:latin typeface="Courier"/>
                <a:ea typeface="+mn-ea"/>
                <a:cs typeface="Courier"/>
              </a:rPr>
              <a:t>number</a:t>
            </a:r>
            <a:r>
              <a:rPr lang="de-DE" sz="2400" b="1" dirty="0">
                <a:solidFill>
                  <a:srgbClr val="00B050"/>
                </a:solidFill>
                <a:latin typeface="Courier"/>
                <a:ea typeface="+mn-ea"/>
                <a:cs typeface="Courier"/>
              </a:rPr>
              <a:t>"</a:t>
            </a: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name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tfAlter</a:t>
            </a:r>
            <a:r>
              <a:rPr lang="de-DE" sz="24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 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type="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submit</a:t>
            </a:r>
            <a:r>
              <a:rPr lang="de-DE" sz="2400" b="1" dirty="0"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value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="Absenden"</a:t>
            </a:r>
            <a:r>
              <a:rPr lang="de-DE" sz="24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b="1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&lt;/form&gt;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495224-2963-2C47-9644-C5D442BC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247" y="4674818"/>
            <a:ext cx="72313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B050"/>
                </a:solidFill>
              </a:rPr>
              <a:t>Browser verhindert Abschicken mit ungültigem Wert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B90C465-1626-904B-A8D4-FD94239FF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629" y="5222876"/>
            <a:ext cx="4135328" cy="1296878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9314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DB174C0-7A18-E44F-9968-899F17ACC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110" y="5034741"/>
            <a:ext cx="2631090" cy="1582765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34" name="Titel 1">
            <a:extLst>
              <a:ext uri="{FF2B5EF4-FFF2-40B4-BE49-F238E27FC236}">
                <a16:creationId xmlns:a16="http://schemas.microsoft.com/office/drawing/2014/main" id="{82C1CE64-D41B-8A45-88CC-A93CC21ED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55" y="149312"/>
            <a:ext cx="8229600" cy="582560"/>
          </a:xfrm>
        </p:spPr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Radio-Buttons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4E22E1-0195-A049-81AB-6A15E114B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026992"/>
            <a:ext cx="9143999" cy="20389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input</a:t>
            </a:r>
            <a:r>
              <a:rPr lang="de-DE" sz="1800" b="1" dirty="0">
                <a:latin typeface="Courier"/>
                <a:cs typeface="Courier"/>
              </a:rPr>
              <a:t> </a:t>
            </a:r>
            <a:r>
              <a:rPr lang="de-DE" sz="1800" b="1" dirty="0">
                <a:solidFill>
                  <a:srgbClr val="00B050"/>
                </a:solidFill>
                <a:latin typeface="Courier"/>
                <a:cs typeface="Courier"/>
              </a:rPr>
              <a:t>type="</a:t>
            </a:r>
            <a:r>
              <a:rPr lang="de-DE" sz="1800" b="1" dirty="0" err="1">
                <a:solidFill>
                  <a:srgbClr val="00B050"/>
                </a:solidFill>
                <a:latin typeface="Courier"/>
                <a:cs typeface="Courier"/>
              </a:rPr>
              <a:t>radio</a:t>
            </a:r>
            <a:r>
              <a:rPr lang="de-DE" sz="1800" b="1" dirty="0">
                <a:solidFill>
                  <a:srgbClr val="00B050"/>
                </a:solidFill>
                <a:latin typeface="Courier"/>
                <a:cs typeface="Courier"/>
              </a:rPr>
              <a:t>" </a:t>
            </a:r>
            <a:r>
              <a:rPr lang="de-DE" sz="1800" b="1" dirty="0" err="1">
                <a:latin typeface="Courier"/>
                <a:cs typeface="Courier"/>
              </a:rPr>
              <a:t>id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idBecher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value</a:t>
            </a:r>
            <a:r>
              <a:rPr lang="de-DE" sz="18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="Becher" </a:t>
            </a:r>
            <a:r>
              <a:rPr lang="de-DE" sz="1800" b="1" dirty="0" err="1">
                <a:solidFill>
                  <a:srgbClr val="0070C0"/>
                </a:solidFill>
                <a:latin typeface="Courier"/>
                <a:cs typeface="Courier"/>
              </a:rPr>
              <a:t>name</a:t>
            </a:r>
            <a:r>
              <a:rPr lang="de-DE" sz="1800" b="1" dirty="0">
                <a:solidFill>
                  <a:srgbClr val="0070C0"/>
                </a:solidFill>
                <a:latin typeface="Courier"/>
                <a:cs typeface="Courier"/>
              </a:rPr>
              <a:t>="</a:t>
            </a:r>
            <a:r>
              <a:rPr lang="de-DE" sz="1800" b="1" dirty="0" err="1">
                <a:solidFill>
                  <a:srgbClr val="0070C0"/>
                </a:solidFill>
                <a:latin typeface="Courier"/>
                <a:cs typeface="Courier"/>
              </a:rPr>
              <a:t>rbAuswahl</a:t>
            </a:r>
            <a:r>
              <a:rPr lang="de-DE" sz="1800" b="1" dirty="0">
                <a:solidFill>
                  <a:srgbClr val="0070C0"/>
                </a:solidFill>
                <a:latin typeface="Courier"/>
                <a:cs typeface="Courier"/>
              </a:rPr>
              <a:t>"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 </a:t>
            </a:r>
            <a:r>
              <a:rPr lang="de-DE" sz="1800" b="1" dirty="0" err="1">
                <a:latin typeface="Courier"/>
                <a:cs typeface="Courier"/>
              </a:rPr>
              <a:t>for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idBecher</a:t>
            </a:r>
            <a:r>
              <a:rPr lang="de-DE" sz="1800" b="1" dirty="0">
                <a:latin typeface="Courier"/>
                <a:cs typeface="Courier"/>
              </a:rPr>
              <a:t>"&gt;Becher&lt;/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br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input</a:t>
            </a:r>
            <a:r>
              <a:rPr lang="de-DE" sz="1800" b="1" dirty="0">
                <a:latin typeface="Courier"/>
                <a:cs typeface="Courier"/>
              </a:rPr>
              <a:t> type="</a:t>
            </a:r>
            <a:r>
              <a:rPr lang="de-DE" sz="1800" b="1" dirty="0" err="1">
                <a:latin typeface="Courier"/>
                <a:cs typeface="Courier"/>
              </a:rPr>
              <a:t>radio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latin typeface="Courier"/>
                <a:cs typeface="Courier"/>
              </a:rPr>
              <a:t>id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idWaffel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value</a:t>
            </a:r>
            <a:r>
              <a:rPr lang="de-DE" sz="18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="Waffel" </a:t>
            </a:r>
            <a:r>
              <a:rPr lang="de-DE" sz="1800" b="1" dirty="0" err="1">
                <a:solidFill>
                  <a:srgbClr val="0070C0"/>
                </a:solidFill>
                <a:latin typeface="Courier"/>
                <a:cs typeface="Courier"/>
              </a:rPr>
              <a:t>name</a:t>
            </a:r>
            <a:r>
              <a:rPr lang="de-DE" sz="1800" b="1" dirty="0">
                <a:solidFill>
                  <a:srgbClr val="0070C0"/>
                </a:solidFill>
                <a:latin typeface="Courier"/>
                <a:cs typeface="Courier"/>
              </a:rPr>
              <a:t>="</a:t>
            </a:r>
            <a:r>
              <a:rPr lang="de-DE" sz="1800" b="1" dirty="0" err="1">
                <a:solidFill>
                  <a:srgbClr val="0070C0"/>
                </a:solidFill>
                <a:latin typeface="Courier"/>
                <a:cs typeface="Courier"/>
              </a:rPr>
              <a:t>rbAuswahl</a:t>
            </a:r>
            <a:r>
              <a:rPr lang="de-DE" sz="1800" b="1" dirty="0">
                <a:solidFill>
                  <a:srgbClr val="0070C0"/>
                </a:solidFill>
                <a:latin typeface="Courier"/>
                <a:cs typeface="Courier"/>
              </a:rPr>
              <a:t>"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 </a:t>
            </a:r>
            <a:r>
              <a:rPr lang="de-DE" sz="1800" b="1" dirty="0" err="1">
                <a:latin typeface="Courier"/>
                <a:cs typeface="Courier"/>
              </a:rPr>
              <a:t>for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idWaffel</a:t>
            </a:r>
            <a:r>
              <a:rPr lang="de-DE" sz="1800" b="1" dirty="0">
                <a:latin typeface="Courier"/>
                <a:cs typeface="Courier"/>
              </a:rPr>
              <a:t>"&gt;Waffel&lt;/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</p:txBody>
      </p:sp>
      <p:sp>
        <p:nvSpPr>
          <p:cNvPr id="18437" name="Textfeld 5">
            <a:extLst>
              <a:ext uri="{FF2B5EF4-FFF2-40B4-BE49-F238E27FC236}">
                <a16:creationId xmlns:a16="http://schemas.microsoft.com/office/drawing/2014/main" id="{334DA713-A2CC-C948-9A3A-5036752DB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9443" y="786570"/>
            <a:ext cx="3262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rgbClr val="0070C0"/>
                </a:solidFill>
              </a:rPr>
              <a:t>name: wird bei Auswertung</a:t>
            </a:r>
          </a:p>
          <a:p>
            <a:pPr eaLnBrk="1" hangingPunct="1"/>
            <a:r>
              <a:rPr lang="de-DE" altLang="de-DE" sz="2000">
                <a:solidFill>
                  <a:srgbClr val="0070C0"/>
                </a:solidFill>
              </a:rPr>
              <a:t>des Formulars benutzt</a:t>
            </a:r>
          </a:p>
        </p:txBody>
      </p:sp>
      <p:sp>
        <p:nvSpPr>
          <p:cNvPr id="18439" name="Textfeld 8">
            <a:extLst>
              <a:ext uri="{FF2B5EF4-FFF2-40B4-BE49-F238E27FC236}">
                <a16:creationId xmlns:a16="http://schemas.microsoft.com/office/drawing/2014/main" id="{4C32A745-5BC8-184F-9F54-B91A7BCE2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D3B8EDE8-72DA-974F-9EDC-CAF569F72EA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AE552423-758F-754E-A912-87434D4E398E}"/>
              </a:ext>
            </a:extLst>
          </p:cNvPr>
          <p:cNvSpPr txBox="1"/>
          <p:nvPr/>
        </p:nvSpPr>
        <p:spPr>
          <a:xfrm>
            <a:off x="2844800" y="762202"/>
            <a:ext cx="28226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chemeClr val="accent6">
                    <a:lumMod val="75000"/>
                  </a:schemeClr>
                </a:solidFill>
              </a:rPr>
              <a:t>value:</a:t>
            </a:r>
          </a:p>
          <a:p>
            <a:pPr eaLnBrk="1" hangingPunct="1"/>
            <a:r>
              <a:rPr lang="de-DE" altLang="de-DE" sz="2000">
                <a:solidFill>
                  <a:schemeClr val="accent6">
                    <a:lumMod val="75000"/>
                  </a:schemeClr>
                </a:solidFill>
              </a:rPr>
              <a:t>"Wert" – wird bei</a:t>
            </a:r>
          </a:p>
          <a:p>
            <a:pPr eaLnBrk="1" hangingPunct="1"/>
            <a:r>
              <a:rPr lang="de-DE" altLang="de-DE" sz="2000">
                <a:solidFill>
                  <a:schemeClr val="accent6">
                    <a:lumMod val="75000"/>
                  </a:schemeClr>
                </a:solidFill>
              </a:rPr>
              <a:t>Auswertung verarbeitet</a:t>
            </a:r>
          </a:p>
        </p:txBody>
      </p:sp>
      <p:sp>
        <p:nvSpPr>
          <p:cNvPr id="14" name="Textfeld 4">
            <a:extLst>
              <a:ext uri="{FF2B5EF4-FFF2-40B4-BE49-F238E27FC236}">
                <a16:creationId xmlns:a16="http://schemas.microsoft.com/office/drawing/2014/main" id="{3B6D85E3-8B6F-E24A-9DA1-87B09C7A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" y="919259"/>
            <a:ext cx="19820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Art:</a:t>
            </a:r>
          </a:p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Texteingabefeld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7E39B9D-E8DD-0543-829D-A32072BB6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368" y="5349559"/>
            <a:ext cx="1198417" cy="872359"/>
          </a:xfrm>
          <a:prstGeom prst="rect">
            <a:avLst/>
          </a:prstGeom>
          <a:noFill/>
          <a:ln w="222250">
            <a:solidFill>
              <a:srgbClr val="FF0000">
                <a:alpha val="47000"/>
              </a:srgbClr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9AF2673-07B7-DD4D-B0C3-B9970D5D9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367" y="5106987"/>
            <a:ext cx="2658915" cy="1595349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434" name="Titel 1">
            <a:extLst>
              <a:ext uri="{FF2B5EF4-FFF2-40B4-BE49-F238E27FC236}">
                <a16:creationId xmlns:a16="http://schemas.microsoft.com/office/drawing/2014/main" id="{82C1CE64-D41B-8A45-88CC-A93CC21ED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055" y="149312"/>
            <a:ext cx="8229600" cy="582560"/>
          </a:xfrm>
        </p:spPr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Radio-Buttons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4E22E1-0195-A049-81AB-6A15E114B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2026992"/>
            <a:ext cx="9143999" cy="203892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input</a:t>
            </a:r>
            <a:r>
              <a:rPr lang="de-DE" sz="1800" b="1" dirty="0">
                <a:latin typeface="Courier"/>
                <a:cs typeface="Courier"/>
              </a:rPr>
              <a:t> type="</a:t>
            </a:r>
            <a:r>
              <a:rPr lang="de-DE" sz="1800" b="1" dirty="0" err="1">
                <a:latin typeface="Courier"/>
                <a:cs typeface="Courier"/>
              </a:rPr>
              <a:t>radio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latin typeface="Courier"/>
                <a:cs typeface="Courier"/>
              </a:rPr>
              <a:t>id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idBecher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latin typeface="Courier"/>
                <a:cs typeface="Courier"/>
              </a:rPr>
              <a:t>value</a:t>
            </a:r>
            <a:r>
              <a:rPr lang="de-DE" sz="1800" b="1" dirty="0">
                <a:latin typeface="Courier"/>
                <a:cs typeface="Courier"/>
              </a:rPr>
              <a:t>="Becher" </a:t>
            </a:r>
            <a:r>
              <a:rPr lang="de-DE" sz="1800" b="1" dirty="0" err="1">
                <a:latin typeface="Courier"/>
                <a:cs typeface="Courier"/>
              </a:rPr>
              <a:t>name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rbAuswahl</a:t>
            </a:r>
            <a:r>
              <a:rPr lang="de-DE" sz="1800" b="1" dirty="0">
                <a:latin typeface="Courier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 </a:t>
            </a:r>
            <a:r>
              <a:rPr lang="de-DE" sz="1800" b="1" dirty="0" err="1">
                <a:latin typeface="Courier"/>
                <a:cs typeface="Courier"/>
              </a:rPr>
              <a:t>for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idBecher</a:t>
            </a:r>
            <a:r>
              <a:rPr lang="de-DE" sz="1800" b="1" dirty="0">
                <a:latin typeface="Courier"/>
                <a:cs typeface="Courier"/>
              </a:rPr>
              <a:t>"&gt;Becher&lt;/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br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input</a:t>
            </a:r>
            <a:r>
              <a:rPr lang="de-DE" sz="1800" b="1" dirty="0">
                <a:latin typeface="Courier"/>
                <a:cs typeface="Courier"/>
              </a:rPr>
              <a:t> type="</a:t>
            </a:r>
            <a:r>
              <a:rPr lang="de-DE" sz="1800" b="1" dirty="0" err="1">
                <a:latin typeface="Courier"/>
                <a:cs typeface="Courier"/>
              </a:rPr>
              <a:t>radio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latin typeface="Courier"/>
                <a:cs typeface="Courier"/>
              </a:rPr>
              <a:t>id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idWaffel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latin typeface="Courier"/>
                <a:cs typeface="Courier"/>
              </a:rPr>
              <a:t>value</a:t>
            </a:r>
            <a:r>
              <a:rPr lang="de-DE" sz="1800" b="1" dirty="0">
                <a:latin typeface="Courier"/>
                <a:cs typeface="Courier"/>
              </a:rPr>
              <a:t>="Waffel"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		</a:t>
            </a:r>
            <a:r>
              <a:rPr lang="de-DE" sz="1800" b="1" dirty="0" err="1">
                <a:latin typeface="Courier"/>
                <a:cs typeface="Courier"/>
              </a:rPr>
              <a:t>name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rbAuswahl</a:t>
            </a:r>
            <a:r>
              <a:rPr lang="de-DE" sz="1800" b="1" dirty="0">
                <a:latin typeface="Courier"/>
                <a:cs typeface="Courier"/>
              </a:rPr>
              <a:t>" </a:t>
            </a:r>
            <a:r>
              <a:rPr lang="de-DE" sz="1800" b="1" dirty="0" err="1">
                <a:highlight>
                  <a:srgbClr val="00FFFF"/>
                </a:highlight>
                <a:latin typeface="Courier"/>
                <a:cs typeface="Courier"/>
              </a:rPr>
              <a:t>checked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800" b="1" dirty="0">
                <a:latin typeface="Courier"/>
                <a:cs typeface="Courier"/>
              </a:rPr>
              <a:t>&lt;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 </a:t>
            </a:r>
            <a:r>
              <a:rPr lang="de-DE" sz="1800" b="1" dirty="0" err="1">
                <a:latin typeface="Courier"/>
                <a:cs typeface="Courier"/>
              </a:rPr>
              <a:t>for</a:t>
            </a:r>
            <a:r>
              <a:rPr lang="de-DE" sz="1800" b="1" dirty="0">
                <a:latin typeface="Courier"/>
                <a:cs typeface="Courier"/>
              </a:rPr>
              <a:t>="</a:t>
            </a:r>
            <a:r>
              <a:rPr lang="de-DE" sz="1800" b="1" dirty="0" err="1">
                <a:latin typeface="Courier"/>
                <a:cs typeface="Courier"/>
              </a:rPr>
              <a:t>idWaffel</a:t>
            </a:r>
            <a:r>
              <a:rPr lang="de-DE" sz="1800" b="1" dirty="0">
                <a:latin typeface="Courier"/>
                <a:cs typeface="Courier"/>
              </a:rPr>
              <a:t>"&gt;Waffel&lt;/</a:t>
            </a:r>
            <a:r>
              <a:rPr lang="de-DE" sz="1800" b="1" dirty="0" err="1">
                <a:latin typeface="Courier"/>
                <a:cs typeface="Courier"/>
              </a:rPr>
              <a:t>label</a:t>
            </a:r>
            <a:r>
              <a:rPr lang="de-DE" sz="1800" b="1" dirty="0">
                <a:latin typeface="Courier"/>
                <a:cs typeface="Courier"/>
              </a:rPr>
              <a:t>&gt;</a:t>
            </a:r>
          </a:p>
        </p:txBody>
      </p:sp>
      <p:sp>
        <p:nvSpPr>
          <p:cNvPr id="18439" name="Textfeld 8">
            <a:extLst>
              <a:ext uri="{FF2B5EF4-FFF2-40B4-BE49-F238E27FC236}">
                <a16:creationId xmlns:a16="http://schemas.microsoft.com/office/drawing/2014/main" id="{4C32A745-5BC8-184F-9F54-B91A7BCE2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D3B8EDE8-72DA-974F-9EDC-CAF569F72EA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Rechteck 14">
            <a:extLst>
              <a:ext uri="{FF2B5EF4-FFF2-40B4-BE49-F238E27FC236}">
                <a16:creationId xmlns:a16="http://schemas.microsoft.com/office/drawing/2014/main" id="{F7E39B9D-E8DD-0543-829D-A32072BB6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368" y="5349559"/>
            <a:ext cx="1198417" cy="998689"/>
          </a:xfrm>
          <a:prstGeom prst="rect">
            <a:avLst/>
          </a:prstGeom>
          <a:noFill/>
          <a:ln w="222250">
            <a:solidFill>
              <a:srgbClr val="FF0000">
                <a:alpha val="47000"/>
              </a:srgbClr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de-DE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Textfeld 4">
            <a:extLst>
              <a:ext uri="{FF2B5EF4-FFF2-40B4-BE49-F238E27FC236}">
                <a16:creationId xmlns:a16="http://schemas.microsoft.com/office/drawing/2014/main" id="{4099036E-E197-634F-B3EB-32696CFC40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" y="919259"/>
            <a:ext cx="39869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highlight>
                  <a:srgbClr val="00FFFF"/>
                </a:highlight>
              </a:rPr>
              <a:t>checked</a:t>
            </a:r>
          </a:p>
          <a:p>
            <a:pPr eaLnBrk="1" hangingPunct="1"/>
            <a:r>
              <a:rPr lang="de-DE" altLang="de-DE" sz="2000">
                <a:highlight>
                  <a:srgbClr val="00FFFF"/>
                </a:highlight>
              </a:rPr>
              <a:t>Button ist standardmäßig aktiviert</a:t>
            </a:r>
          </a:p>
        </p:txBody>
      </p:sp>
    </p:spTree>
    <p:extLst>
      <p:ext uri="{BB962C8B-B14F-4D97-AF65-F5344CB8AC3E}">
        <p14:creationId xmlns:p14="http://schemas.microsoft.com/office/powerpoint/2010/main" val="78820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el 1">
            <a:extLst>
              <a:ext uri="{FF2B5EF4-FFF2-40B4-BE49-F238E27FC236}">
                <a16:creationId xmlns:a16="http://schemas.microsoft.com/office/drawing/2014/main" id="{A70260DB-CB7A-9F45-8583-21071C8FC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Mehrzeiliges Eingabefeld (textarea)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1C15CC-8719-9141-A65B-E7536B0D7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050" y="2417763"/>
            <a:ext cx="8997950" cy="56515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solidFill>
                  <a:srgbClr val="FF0000"/>
                </a:solidFill>
                <a:latin typeface="Courier"/>
                <a:cs typeface="Courier"/>
              </a:rPr>
              <a:t>	</a:t>
            </a:r>
            <a:r>
              <a:rPr lang="de-DE" sz="2100" b="1" dirty="0">
                <a:latin typeface="Courier"/>
                <a:cs typeface="Courier"/>
              </a:rPr>
              <a:t>&lt;</a:t>
            </a:r>
            <a:r>
              <a:rPr lang="de-DE" sz="2100" b="1" dirty="0" err="1">
                <a:latin typeface="Courier"/>
                <a:cs typeface="Courier"/>
              </a:rPr>
              <a:t>textarea</a:t>
            </a:r>
            <a:r>
              <a:rPr lang="de-DE" sz="2100" b="1" dirty="0">
                <a:latin typeface="Courier"/>
                <a:cs typeface="Courier"/>
              </a:rPr>
              <a:t> </a:t>
            </a:r>
            <a:r>
              <a:rPr lang="de-DE" sz="2100" b="1" dirty="0" err="1">
                <a:latin typeface="Courier"/>
                <a:cs typeface="Courier"/>
              </a:rPr>
              <a:t>name</a:t>
            </a:r>
            <a:r>
              <a:rPr lang="de-DE" sz="2100" b="1" dirty="0">
                <a:latin typeface="Courier"/>
                <a:cs typeface="Courier"/>
              </a:rPr>
              <a:t>="</a:t>
            </a:r>
            <a:r>
              <a:rPr lang="de-DE" sz="2100" b="1" dirty="0" err="1">
                <a:latin typeface="Courier"/>
                <a:cs typeface="Courier"/>
              </a:rPr>
              <a:t>taNachricht</a:t>
            </a:r>
            <a:r>
              <a:rPr lang="de-DE" sz="2100" b="1" dirty="0">
                <a:latin typeface="Courier"/>
                <a:cs typeface="Courier"/>
              </a:rPr>
              <a:t>" </a:t>
            </a:r>
            <a:r>
              <a:rPr lang="de-DE" sz="2100" b="1" dirty="0" err="1">
                <a:solidFill>
                  <a:srgbClr val="0070C0"/>
                </a:solidFill>
                <a:latin typeface="Courier"/>
                <a:cs typeface="Courier"/>
              </a:rPr>
              <a:t>cols</a:t>
            </a:r>
            <a:r>
              <a:rPr lang="de-DE" sz="2100" b="1" dirty="0">
                <a:solidFill>
                  <a:srgbClr val="0070C0"/>
                </a:solidFill>
                <a:latin typeface="Courier"/>
                <a:cs typeface="Courier"/>
              </a:rPr>
              <a:t>="40" </a:t>
            </a:r>
            <a:r>
              <a:rPr lang="de-DE" sz="2100" b="1" dirty="0" err="1">
                <a:solidFill>
                  <a:srgbClr val="00B050"/>
                </a:solidFill>
                <a:latin typeface="Courier"/>
                <a:cs typeface="Courier"/>
              </a:rPr>
              <a:t>rows</a:t>
            </a:r>
            <a:r>
              <a:rPr lang="de-DE" sz="2100" b="1" dirty="0">
                <a:solidFill>
                  <a:srgbClr val="00B050"/>
                </a:solidFill>
                <a:latin typeface="Courier"/>
                <a:cs typeface="Courier"/>
              </a:rPr>
              <a:t>="6</a:t>
            </a:r>
            <a:r>
              <a:rPr lang="de-DE" sz="2100" b="1" dirty="0">
                <a:latin typeface="Courier"/>
                <a:cs typeface="Courier"/>
              </a:rPr>
              <a:t>"&gt;&lt;/</a:t>
            </a:r>
            <a:r>
              <a:rPr lang="de-DE" sz="2100" b="1" dirty="0" err="1">
                <a:latin typeface="Courier"/>
                <a:cs typeface="Courier"/>
              </a:rPr>
              <a:t>textarea</a:t>
            </a:r>
            <a:r>
              <a:rPr lang="de-DE" sz="2100" b="1" dirty="0">
                <a:latin typeface="Courier"/>
                <a:cs typeface="Courier"/>
              </a:rPr>
              <a:t>&gt;</a:t>
            </a:r>
            <a:endParaRPr lang="de-DE" sz="2100" b="1" dirty="0">
              <a:latin typeface="Courier"/>
              <a:ea typeface="+mn-ea"/>
              <a:cs typeface="Courier"/>
            </a:endParaRPr>
          </a:p>
        </p:txBody>
      </p:sp>
      <p:sp>
        <p:nvSpPr>
          <p:cNvPr id="17413" name="Textfeld 4">
            <a:extLst>
              <a:ext uri="{FF2B5EF4-FFF2-40B4-BE49-F238E27FC236}">
                <a16:creationId xmlns:a16="http://schemas.microsoft.com/office/drawing/2014/main" id="{A244453E-624B-9F44-BAF2-B24DABED0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664" y="2751932"/>
            <a:ext cx="2592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B050"/>
                </a:solidFill>
              </a:rPr>
              <a:t>Anzahl der Zeilen</a:t>
            </a:r>
          </a:p>
        </p:txBody>
      </p:sp>
      <p:sp>
        <p:nvSpPr>
          <p:cNvPr id="17414" name="Textfeld 5">
            <a:extLst>
              <a:ext uri="{FF2B5EF4-FFF2-40B4-BE49-F238E27FC236}">
                <a16:creationId xmlns:a16="http://schemas.microsoft.com/office/drawing/2014/main" id="{49AFEB5C-692A-CB45-9955-D5DD35C2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237" y="1881188"/>
            <a:ext cx="3016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FF"/>
                </a:solidFill>
              </a:rPr>
              <a:t>Anzahl der "Spalten"</a:t>
            </a:r>
          </a:p>
        </p:txBody>
      </p:sp>
      <p:sp>
        <p:nvSpPr>
          <p:cNvPr id="17415" name="Textfeld 8">
            <a:extLst>
              <a:ext uri="{FF2B5EF4-FFF2-40B4-BE49-F238E27FC236}">
                <a16:creationId xmlns:a16="http://schemas.microsoft.com/office/drawing/2014/main" id="{316FEEDA-D2CC-A740-8499-6A5F1A86D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699" y="4485784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3D0C781-8794-3E46-A19E-DDCD24C795B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002088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A053EEA7-A05B-5546-8FFE-A65D585D7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74" y="4359274"/>
            <a:ext cx="5796353" cy="2217735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>
            <a:extLst>
              <a:ext uri="{FF2B5EF4-FFF2-40B4-BE49-F238E27FC236}">
                <a16:creationId xmlns:a16="http://schemas.microsoft.com/office/drawing/2014/main" id="{21B38996-78C1-254B-A6D7-D763A77D7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830"/>
            <a:ext cx="9144000" cy="661961"/>
          </a:xfrm>
        </p:spPr>
        <p:txBody>
          <a:bodyPr/>
          <a:lstStyle/>
          <a:p>
            <a:pPr eaLnBrk="1" hangingPunct="1"/>
            <a:r>
              <a:rPr lang="de-DE" altLang="de-DE" sz="3200">
                <a:ea typeface="ＭＳ Ｐゴシック" panose="020B0600070205080204" pitchFamily="34" charset="-128"/>
              </a:rPr>
              <a:t>Übersicht: Hier vorgestellte Formularelemente</a:t>
            </a:r>
          </a:p>
        </p:txBody>
      </p:sp>
      <p:graphicFrame>
        <p:nvGraphicFramePr>
          <p:cNvPr id="26" name="Tabelle 25">
            <a:extLst>
              <a:ext uri="{FF2B5EF4-FFF2-40B4-BE49-F238E27FC236}">
                <a16:creationId xmlns:a16="http://schemas.microsoft.com/office/drawing/2014/main" id="{773FD609-A2C9-E146-90C5-3218CB22D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45189"/>
              </p:ext>
            </p:extLst>
          </p:nvPr>
        </p:nvGraphicFramePr>
        <p:xfrm>
          <a:off x="355600" y="711967"/>
          <a:ext cx="8432800" cy="509936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52992">
                  <a:extLst>
                    <a:ext uri="{9D8B030D-6E8A-4147-A177-3AD203B41FA5}">
                      <a16:colId xmlns:a16="http://schemas.microsoft.com/office/drawing/2014/main" val="1202311606"/>
                    </a:ext>
                  </a:extLst>
                </a:gridCol>
                <a:gridCol w="3392511">
                  <a:extLst>
                    <a:ext uri="{9D8B030D-6E8A-4147-A177-3AD203B41FA5}">
                      <a16:colId xmlns:a16="http://schemas.microsoft.com/office/drawing/2014/main" val="3469466522"/>
                    </a:ext>
                  </a:extLst>
                </a:gridCol>
                <a:gridCol w="2587297">
                  <a:extLst>
                    <a:ext uri="{9D8B030D-6E8A-4147-A177-3AD203B41FA5}">
                      <a16:colId xmlns:a16="http://schemas.microsoft.com/office/drawing/2014/main" val="2367505309"/>
                    </a:ext>
                  </a:extLst>
                </a:gridCol>
              </a:tblGrid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Typ (type='…')</a:t>
                      </a:r>
                      <a:endParaRPr kumimoji="0" lang="de-DE" altLang="de-DE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Bedeutung</a:t>
                      </a:r>
                      <a:endParaRPr kumimoji="0" lang="de-DE" altLang="de-DE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1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</a:rPr>
                        <a:t>mögl. Präfix</a:t>
                      </a:r>
                      <a:endParaRPr kumimoji="0" lang="de-DE" altLang="de-DE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518406608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text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Eingabefeld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tf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72186935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radio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Auswahlknopf (radiobutton)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rb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69999971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checkbox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Mehrfachauswahl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cb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224438659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email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Eingabefeld: E-Mail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tfmail; tf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004992893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number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Eingabefeld: Zahl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tfnumber; tf</a:t>
                      </a: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447514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color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Farbwähler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cp; cpick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25497658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date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Datum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dp; dpick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6868124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range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Slider Zahlauswahl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r; rp; rpick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408176405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url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Eingabefeld: URL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tf; tfurl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95529709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submit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Knopf (button): Formular abschicken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bt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75486035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&lt;textarea …&gt;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Längere Texteingabe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ta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309913762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&lt;select …&gt;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Dropdown-Auswahl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sel, select, opt</a:t>
                      </a:r>
                      <a:endParaRPr kumimoji="0" lang="de-DE" altLang="de-DE" sz="1800" b="0" i="0" u="none" strike="noStrike" kern="1200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586870011"/>
                  </a:ext>
                </a:extLst>
              </a:tr>
            </a:tbl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3BD3CCA3-0834-F54E-9641-4EAB275C72EA}"/>
              </a:ext>
            </a:extLst>
          </p:cNvPr>
          <p:cNvSpPr txBox="1"/>
          <p:nvPr/>
        </p:nvSpPr>
        <p:spPr>
          <a:xfrm>
            <a:off x="451944" y="6146033"/>
            <a:ext cx="8261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required – muss ausgefüllt sein, vor Formular abgeschickt werden kann</a:t>
            </a:r>
          </a:p>
          <a:p>
            <a:r>
              <a:rPr lang="de-DE"/>
              <a:t>checked – standardmäßig aktiviert (Checkbox)</a:t>
            </a:r>
          </a:p>
        </p:txBody>
      </p:sp>
    </p:spTree>
    <p:extLst>
      <p:ext uri="{BB962C8B-B14F-4D97-AF65-F5344CB8AC3E}">
        <p14:creationId xmlns:p14="http://schemas.microsoft.com/office/powerpoint/2010/main" val="3116108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el 1">
            <a:extLst>
              <a:ext uri="{FF2B5EF4-FFF2-40B4-BE49-F238E27FC236}">
                <a16:creationId xmlns:a16="http://schemas.microsoft.com/office/drawing/2014/main" id="{06E70255-F691-DE49-93DC-A7206275B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Checkboxen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58ADD8-7ACA-544F-9C19-25F4D2FE4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11" y="2204487"/>
            <a:ext cx="9000577" cy="814392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 &lt;</a:t>
            </a:r>
            <a:r>
              <a:rPr lang="de-DE" altLang="de-DE" sz="24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2400" b="1" dirty="0">
                <a:solidFill>
                  <a:srgbClr val="00B050"/>
                </a:solidFill>
                <a:latin typeface="Courier" pitchFamily="2" charset="0"/>
                <a:ea typeface="ＭＳ Ｐゴシック" panose="020B0600070205080204" pitchFamily="34" charset="-128"/>
              </a:rPr>
              <a:t>type="</a:t>
            </a:r>
            <a:r>
              <a:rPr lang="de-DE" altLang="de-DE" sz="2400" b="1" dirty="0" err="1">
                <a:solidFill>
                  <a:srgbClr val="00B050"/>
                </a:solidFill>
                <a:latin typeface="Courier" pitchFamily="2" charset="0"/>
                <a:ea typeface="ＭＳ Ｐゴシック" panose="020B0600070205080204" pitchFamily="34" charset="-128"/>
              </a:rPr>
              <a:t>checkbox</a:t>
            </a:r>
            <a:r>
              <a:rPr lang="de-DE" altLang="de-DE" sz="2400" b="1" dirty="0">
                <a:solidFill>
                  <a:srgbClr val="00B050"/>
                </a:solidFill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24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2400" b="1" dirty="0" err="1">
                <a:latin typeface="Courier" pitchFamily="2" charset="0"/>
                <a:ea typeface="ＭＳ Ｐゴシック" panose="020B0600070205080204" pitchFamily="34" charset="-128"/>
              </a:rPr>
              <a:t>idSchoko</a:t>
            </a: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"</a:t>
            </a:r>
          </a:p>
          <a:p>
            <a:pPr eaLnBrk="1" hangingPunct="1">
              <a:buNone/>
            </a:pP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					</a:t>
            </a:r>
            <a:r>
              <a:rPr lang="de-DE" altLang="de-DE" sz="24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2400" b="1" dirty="0" err="1">
                <a:latin typeface="Courier" pitchFamily="2" charset="0"/>
                <a:ea typeface="ＭＳ Ｐゴシック" panose="020B0600070205080204" pitchFamily="34" charset="-128"/>
              </a:rPr>
              <a:t>cbSchokoeis</a:t>
            </a: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2400" b="1" dirty="0" err="1">
                <a:solidFill>
                  <a:srgbClr val="FFC000"/>
                </a:solidFill>
                <a:latin typeface="Courier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2400" b="1" dirty="0">
                <a:solidFill>
                  <a:srgbClr val="FFC000"/>
                </a:solidFill>
                <a:latin typeface="Courier" pitchFamily="2" charset="0"/>
                <a:ea typeface="ＭＳ Ｐゴシック" panose="020B0600070205080204" pitchFamily="34" charset="-128"/>
              </a:rPr>
              <a:t>="Schokolade"</a:t>
            </a:r>
            <a:r>
              <a:rPr lang="de-DE" altLang="de-DE" sz="24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</p:txBody>
      </p:sp>
      <p:sp>
        <p:nvSpPr>
          <p:cNvPr id="19461" name="Textfeld 4">
            <a:extLst>
              <a:ext uri="{FF2B5EF4-FFF2-40B4-BE49-F238E27FC236}">
                <a16:creationId xmlns:a16="http://schemas.microsoft.com/office/drawing/2014/main" id="{DC37011E-9767-2D42-935B-9C0195742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152" y="1381125"/>
            <a:ext cx="21948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Art:</a:t>
            </a:r>
          </a:p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Mehrfachauswahl</a:t>
            </a:r>
          </a:p>
        </p:txBody>
      </p:sp>
      <p:sp>
        <p:nvSpPr>
          <p:cNvPr id="19462" name="Textfeld 8">
            <a:extLst>
              <a:ext uri="{FF2B5EF4-FFF2-40B4-BE49-F238E27FC236}">
                <a16:creationId xmlns:a16="http://schemas.microsoft.com/office/drawing/2014/main" id="{2486C07D-1CA4-1345-ABBE-0907D553C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B1493F4-592B-4D49-BE05-ECB8D37063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56F2E1A3-1808-8749-B81A-7D7971E35C26}"/>
              </a:ext>
            </a:extLst>
          </p:cNvPr>
          <p:cNvSpPr txBox="1"/>
          <p:nvPr/>
        </p:nvSpPr>
        <p:spPr>
          <a:xfrm>
            <a:off x="647152" y="3546476"/>
            <a:ext cx="3482492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rgbClr val="FFC000"/>
                </a:solidFill>
              </a:rPr>
              <a:t>value:</a:t>
            </a:r>
          </a:p>
          <a:p>
            <a:pPr eaLnBrk="1" hangingPunct="1"/>
            <a:r>
              <a:rPr lang="de-DE" altLang="de-DE" sz="2000">
                <a:solidFill>
                  <a:srgbClr val="FFC000"/>
                </a:solidFill>
              </a:rPr>
              <a:t>"Wert" – wird bei Auswertung</a:t>
            </a:r>
          </a:p>
          <a:p>
            <a:pPr eaLnBrk="1" hangingPunct="1"/>
            <a:r>
              <a:rPr lang="de-DE" altLang="de-DE" sz="2000">
                <a:solidFill>
                  <a:srgbClr val="FFC000"/>
                </a:solidFill>
              </a:rPr>
              <a:t>verarbeitet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320EB8B-88C8-3147-BA42-5D76294F9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926" y="5006975"/>
            <a:ext cx="1877301" cy="1673738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itel 1">
            <a:extLst>
              <a:ext uri="{FF2B5EF4-FFF2-40B4-BE49-F238E27FC236}">
                <a16:creationId xmlns:a16="http://schemas.microsoft.com/office/drawing/2014/main" id="{06E70255-F691-DE49-93DC-A7206275B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Checkboxen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658ADD8-7ACA-544F-9C19-25F4D2FE4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93" y="1128275"/>
            <a:ext cx="9015413" cy="2814638"/>
          </a:xfrm>
        </p:spPr>
        <p:txBody>
          <a:bodyPr>
            <a:noAutofit/>
          </a:bodyPr>
          <a:lstStyle/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type="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checkbox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idSchoko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cbSchokoeis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					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="Schokolade" </a:t>
            </a:r>
            <a:r>
              <a:rPr lang="de-DE" altLang="de-DE" sz="1800" b="1" dirty="0" err="1">
                <a:highlight>
                  <a:srgbClr val="00FFFF"/>
                </a:highlight>
                <a:latin typeface="Courier" pitchFamily="2" charset="0"/>
                <a:ea typeface="ＭＳ Ｐゴシック" panose="020B0600070205080204" pitchFamily="34" charset="-128"/>
              </a:rPr>
              <a:t>checked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idSchoko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"&gt; Schoko-Eis&lt;/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&gt;&lt;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br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type="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checkbox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idErdbeer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cbErdbeereis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	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Erdbeer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"&gt;</a:t>
            </a: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idErdbeer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"&gt; Erdbeer-Eis&lt;/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&gt;&lt;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br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  <a:p>
            <a:pPr eaLnBrk="1" hangingPunct="1">
              <a:buNone/>
            </a:pPr>
            <a:endParaRPr lang="de-DE" altLang="de-DE" sz="1800" b="1" dirty="0">
              <a:latin typeface="Courier" pitchFamily="2" charset="0"/>
              <a:ea typeface="ＭＳ Ｐゴシック" panose="020B0600070205080204" pitchFamily="34" charset="-128"/>
            </a:endParaRP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type="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checkbox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idHimbeer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cbHimbeereis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	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Himbeer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"&gt;</a:t>
            </a:r>
          </a:p>
          <a:p>
            <a:pPr eaLnBrk="1" hangingPunct="1">
              <a:buNone/>
            </a:pP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idHimbeer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"&gt; Himbeer-Eis&lt;/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&gt;&lt;</a:t>
            </a:r>
            <a:r>
              <a:rPr lang="de-DE" altLang="de-DE" sz="1800" b="1" dirty="0" err="1">
                <a:latin typeface="Courier" pitchFamily="2" charset="0"/>
                <a:ea typeface="ＭＳ Ｐゴシック" panose="020B0600070205080204" pitchFamily="34" charset="-128"/>
              </a:rPr>
              <a:t>br</a:t>
            </a:r>
            <a:r>
              <a:rPr lang="de-DE" altLang="de-DE" sz="18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</p:txBody>
      </p:sp>
      <p:sp>
        <p:nvSpPr>
          <p:cNvPr id="19462" name="Textfeld 8">
            <a:extLst>
              <a:ext uri="{FF2B5EF4-FFF2-40B4-BE49-F238E27FC236}">
                <a16:creationId xmlns:a16="http://schemas.microsoft.com/office/drawing/2014/main" id="{2486C07D-1CA4-1345-ABBE-0907D553C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5B1493F4-592B-4D49-BE05-ECB8D37063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8320EB8B-88C8-3147-BA42-5D76294F9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926" y="5006975"/>
            <a:ext cx="1877301" cy="1673738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A9A87836-CF21-FF4C-8ABC-5294A09F9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564" y="1417638"/>
            <a:ext cx="26244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600">
                <a:highlight>
                  <a:srgbClr val="00FFFF"/>
                </a:highlight>
              </a:rPr>
              <a:t>beim Laden des Formulars</a:t>
            </a:r>
          </a:p>
          <a:p>
            <a:pPr eaLnBrk="1" hangingPunct="1"/>
            <a:r>
              <a:rPr lang="de-DE" altLang="de-DE" sz="1600">
                <a:highlight>
                  <a:srgbClr val="00FFFF"/>
                </a:highlight>
              </a:rPr>
              <a:t>schon angehakt</a:t>
            </a:r>
          </a:p>
        </p:txBody>
      </p:sp>
    </p:spTree>
    <p:extLst>
      <p:ext uri="{BB962C8B-B14F-4D97-AF65-F5344CB8AC3E}">
        <p14:creationId xmlns:p14="http://schemas.microsoft.com/office/powerpoint/2010/main" val="26722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el 1">
            <a:extLst>
              <a:ext uri="{FF2B5EF4-FFF2-40B4-BE49-F238E27FC236}">
                <a16:creationId xmlns:a16="http://schemas.microsoft.com/office/drawing/2014/main" id="{500AC41A-A0CD-0A44-B318-298E95C2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Auswahllisten ("Dropdown")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476F4-1085-0D40-B996-9EFEDE484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7688"/>
            <a:ext cx="9144000" cy="1727200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for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idLieblingseis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"&gt;Was ist deine Lieblingssorte?&lt;/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label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  <a:p>
            <a:pPr eaLnBrk="1" hangingPunct="1">
              <a:lnSpc>
                <a:spcPct val="90000"/>
              </a:lnSpc>
              <a:buNone/>
            </a:pPr>
            <a:endParaRPr lang="de-DE" altLang="de-DE" sz="1900" b="1" dirty="0">
              <a:latin typeface="Courier" pitchFamily="2" charset="0"/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select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idLieblingseis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selLieblingseis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 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option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schoko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"&gt;Schoko-Eis&lt;/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option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 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option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erdbeer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"&gt;Erdbeer-Eis&lt;/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option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 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option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value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himbeer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"&gt;Himbeer-Eis&lt;/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option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&lt;/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select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&gt;</a:t>
            </a:r>
            <a:endParaRPr lang="de-DE" altLang="de-DE" sz="1900" b="1" dirty="0">
              <a:solidFill>
                <a:srgbClr val="000000"/>
              </a:solidFill>
              <a:latin typeface="Courier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9" name="Textfeld 8">
            <a:extLst>
              <a:ext uri="{FF2B5EF4-FFF2-40B4-BE49-F238E27FC236}">
                <a16:creationId xmlns:a16="http://schemas.microsoft.com/office/drawing/2014/main" id="{B4EBBF51-B6B2-3548-A710-695066604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6335907D-4C19-7342-BED6-788A3FD790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375150"/>
            <a:ext cx="8869363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517DEC01-E0F2-4346-9B9A-0E6C20D2D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479" y="5012395"/>
            <a:ext cx="5823042" cy="1285266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el 1">
            <a:extLst>
              <a:ext uri="{FF2B5EF4-FFF2-40B4-BE49-F238E27FC236}">
                <a16:creationId xmlns:a16="http://schemas.microsoft.com/office/drawing/2014/main" id="{500AC41A-A0CD-0A44-B318-298E95C2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Weitere Input-Typen: color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476F4-1085-0D40-B996-9EFEDE484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7688"/>
            <a:ext cx="9144000" cy="1727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type="</a:t>
            </a:r>
            <a:r>
              <a:rPr lang="de-DE" altLang="de-DE" sz="1900" b="1" dirty="0" err="1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color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idLieblingsfarbe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cpFarbe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</a:t>
            </a:r>
            <a:endParaRPr lang="de-DE" altLang="de-DE" sz="1900" b="1" dirty="0">
              <a:solidFill>
                <a:srgbClr val="000000"/>
              </a:solidFill>
              <a:latin typeface="Courier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9" name="Textfeld 8">
            <a:extLst>
              <a:ext uri="{FF2B5EF4-FFF2-40B4-BE49-F238E27FC236}">
                <a16:creationId xmlns:a16="http://schemas.microsoft.com/office/drawing/2014/main" id="{B4EBBF51-B6B2-3548-A710-695066604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6335907D-4C19-7342-BED6-788A3FD790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7318" y="3145440"/>
            <a:ext cx="8869363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B49A65B9-F57F-8047-9AB3-E41834E93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289" y="3364898"/>
            <a:ext cx="5168757" cy="3208936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609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el 1">
            <a:extLst>
              <a:ext uri="{FF2B5EF4-FFF2-40B4-BE49-F238E27FC236}">
                <a16:creationId xmlns:a16="http://schemas.microsoft.com/office/drawing/2014/main" id="{500AC41A-A0CD-0A44-B318-298E95C2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Weitere Input-Typen: date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476F4-1085-0D40-B996-9EFEDE484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7688"/>
            <a:ext cx="9144000" cy="1727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type="</a:t>
            </a:r>
            <a:r>
              <a:rPr lang="de-DE" altLang="de-DE" sz="1900" b="1" dirty="0" err="1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date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idGeburtsdatum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dpGebDat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</a:t>
            </a:r>
            <a:endParaRPr lang="de-DE" altLang="de-DE" sz="1900" b="1" dirty="0">
              <a:solidFill>
                <a:srgbClr val="000000"/>
              </a:solidFill>
              <a:latin typeface="Courier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9" name="Textfeld 8">
            <a:extLst>
              <a:ext uri="{FF2B5EF4-FFF2-40B4-BE49-F238E27FC236}">
                <a16:creationId xmlns:a16="http://schemas.microsoft.com/office/drawing/2014/main" id="{B4EBBF51-B6B2-3548-A710-695066604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151" y="4087813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6335907D-4C19-7342-BED6-788A3FD790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7318" y="2651016"/>
            <a:ext cx="8869363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383F40F3-C4DE-AD41-841A-804B1B196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273" y="2787650"/>
            <a:ext cx="4293258" cy="360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56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el 1">
            <a:extLst>
              <a:ext uri="{FF2B5EF4-FFF2-40B4-BE49-F238E27FC236}">
                <a16:creationId xmlns:a16="http://schemas.microsoft.com/office/drawing/2014/main" id="{500AC41A-A0CD-0A44-B318-298E95C2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Weitere Input-Typen: range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476F4-1085-0D40-B996-9EFEDE484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7688"/>
            <a:ext cx="9144000" cy="1727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type="</a:t>
            </a:r>
            <a:r>
              <a:rPr lang="de-DE" altLang="de-DE" sz="1900" b="1" dirty="0" err="1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range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idBewertung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rangeBewertung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 min="0"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max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="100"&gt;</a:t>
            </a:r>
            <a:endParaRPr lang="de-DE" altLang="de-DE" sz="1900" b="1" dirty="0">
              <a:solidFill>
                <a:srgbClr val="000000"/>
              </a:solidFill>
              <a:latin typeface="Courier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9" name="Textfeld 8">
            <a:extLst>
              <a:ext uri="{FF2B5EF4-FFF2-40B4-BE49-F238E27FC236}">
                <a16:creationId xmlns:a16="http://schemas.microsoft.com/office/drawing/2014/main" id="{B4EBBF51-B6B2-3548-A710-695066604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151" y="4087813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6335907D-4C19-7342-BED6-788A3FD790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37318" y="2651016"/>
            <a:ext cx="8869363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" name="Grafik 3">
            <a:extLst>
              <a:ext uri="{FF2B5EF4-FFF2-40B4-BE49-F238E27FC236}">
                <a16:creationId xmlns:a16="http://schemas.microsoft.com/office/drawing/2014/main" id="{4D739B2D-648B-EE4C-B4AC-BC4A2AFBF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2488" y="4016486"/>
            <a:ext cx="6724312" cy="550698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4444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itel 1">
            <a:extLst>
              <a:ext uri="{FF2B5EF4-FFF2-40B4-BE49-F238E27FC236}">
                <a16:creationId xmlns:a16="http://schemas.microsoft.com/office/drawing/2014/main" id="{500AC41A-A0CD-0A44-B318-298E95C2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Weitere Input-Typen: url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E476F4-1085-0D40-B996-9EFEDE484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7688"/>
            <a:ext cx="9144000" cy="1727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&lt;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input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 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type="</a:t>
            </a:r>
            <a:r>
              <a:rPr lang="de-DE" altLang="de-DE" sz="1900" b="1" dirty="0" err="1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url</a:t>
            </a:r>
            <a:r>
              <a:rPr lang="de-DE" altLang="de-DE" sz="1900" b="1" dirty="0">
                <a:highlight>
                  <a:srgbClr val="FFFF00"/>
                </a:highlight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idURL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 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name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="</a:t>
            </a:r>
            <a:r>
              <a:rPr lang="de-DE" altLang="de-DE" sz="1900" b="1" dirty="0" err="1">
                <a:latin typeface="Courier" pitchFamily="2" charset="0"/>
                <a:ea typeface="ＭＳ Ｐゴシック" panose="020B0600070205080204" pitchFamily="34" charset="-128"/>
              </a:rPr>
              <a:t>urlMeineHomepage</a:t>
            </a:r>
            <a:r>
              <a:rPr lang="de-DE" altLang="de-DE" sz="1900" b="1" dirty="0">
                <a:latin typeface="Courier" pitchFamily="2" charset="0"/>
                <a:ea typeface="ＭＳ Ｐゴシック" panose="020B0600070205080204" pitchFamily="34" charset="-128"/>
              </a:rPr>
              <a:t>"&gt;</a:t>
            </a:r>
            <a:endParaRPr lang="de-DE" altLang="de-DE" sz="1900" b="1" dirty="0">
              <a:solidFill>
                <a:srgbClr val="000000"/>
              </a:solidFill>
              <a:latin typeface="Courier" pitchFamily="2" charset="0"/>
              <a:ea typeface="ＭＳ Ｐゴシック" panose="020B0600070205080204" pitchFamily="34" charset="-128"/>
            </a:endParaRPr>
          </a:p>
        </p:txBody>
      </p:sp>
      <p:sp>
        <p:nvSpPr>
          <p:cNvPr id="21509" name="Textfeld 8">
            <a:extLst>
              <a:ext uri="{FF2B5EF4-FFF2-40B4-BE49-F238E27FC236}">
                <a16:creationId xmlns:a16="http://schemas.microsoft.com/office/drawing/2014/main" id="{B4EBBF51-B6B2-3548-A710-695066604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661" y="394493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6335907D-4C19-7342-BED6-788A3FD790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3427412"/>
            <a:ext cx="8869363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D75F4ABF-D15B-9840-92AA-0E5A2DB32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299" y="3804580"/>
            <a:ext cx="6211644" cy="1545185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feld 8">
            <a:extLst>
              <a:ext uri="{FF2B5EF4-FFF2-40B4-BE49-F238E27FC236}">
                <a16:creationId xmlns:a16="http://schemas.microsoft.com/office/drawing/2014/main" id="{36BB4532-2B79-3B43-ABF4-5D656F262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5971" y="5527566"/>
            <a:ext cx="42884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>
                <a:solidFill>
                  <a:schemeClr val="accent6">
                    <a:lumMod val="75000"/>
                  </a:schemeClr>
                </a:solidFill>
              </a:rPr>
              <a:t>validiert URL! (bspw. https:// zu Beginn!)</a:t>
            </a:r>
          </a:p>
        </p:txBody>
      </p:sp>
    </p:spTree>
    <p:extLst>
      <p:ext uri="{BB962C8B-B14F-4D97-AF65-F5344CB8AC3E}">
        <p14:creationId xmlns:p14="http://schemas.microsoft.com/office/powerpoint/2010/main" val="495026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>
            <a:extLst>
              <a:ext uri="{FF2B5EF4-FFF2-40B4-BE49-F238E27FC236}">
                <a16:creationId xmlns:a16="http://schemas.microsoft.com/office/drawing/2014/main" id="{087E6DC2-FF68-6942-94D5-49978E2AC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2314"/>
          </a:xfrm>
        </p:spPr>
        <p:txBody>
          <a:bodyPr/>
          <a:lstStyle/>
          <a:p>
            <a:pPr eaLnBrk="1" hangingPunct="1"/>
            <a:r>
              <a:rPr lang="de-DE" altLang="de-DE">
                <a:highlight>
                  <a:srgbClr val="FFFF00"/>
                </a:highlight>
                <a:ea typeface="ＭＳ Ｐゴシック" panose="020B0600070205080204" pitchFamily="34" charset="-128"/>
              </a:rPr>
              <a:t>Absendeknopf: submit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D3835C-4715-0244-B09C-29BA92234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4083" y="2982913"/>
            <a:ext cx="9228083" cy="5651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100" b="1" dirty="0">
                <a:latin typeface="Courier"/>
                <a:cs typeface="Courier"/>
              </a:rPr>
              <a:t> &lt;</a:t>
            </a:r>
            <a:r>
              <a:rPr lang="de-DE" sz="2100" b="1" dirty="0" err="1">
                <a:latin typeface="Courier"/>
                <a:cs typeface="Courier"/>
              </a:rPr>
              <a:t>input</a:t>
            </a:r>
            <a:r>
              <a:rPr lang="de-DE" sz="2100" b="1" dirty="0">
                <a:latin typeface="Courier"/>
                <a:cs typeface="Courier"/>
              </a:rPr>
              <a:t> </a:t>
            </a:r>
            <a:r>
              <a:rPr lang="de-DE" sz="2100" b="1" dirty="0">
                <a:solidFill>
                  <a:srgbClr val="00B050"/>
                </a:solidFill>
                <a:latin typeface="Courier"/>
                <a:cs typeface="Courier"/>
              </a:rPr>
              <a:t>type="</a:t>
            </a:r>
            <a:r>
              <a:rPr lang="de-DE" sz="2100" b="1" dirty="0" err="1">
                <a:solidFill>
                  <a:srgbClr val="00B050"/>
                </a:solidFill>
                <a:latin typeface="Courier"/>
                <a:cs typeface="Courier"/>
              </a:rPr>
              <a:t>submit</a:t>
            </a:r>
            <a:r>
              <a:rPr lang="de-DE" sz="2100" b="1" dirty="0">
                <a:solidFill>
                  <a:srgbClr val="00B050"/>
                </a:solidFill>
                <a:latin typeface="Courier"/>
                <a:cs typeface="Courier"/>
              </a:rPr>
              <a:t>" </a:t>
            </a:r>
            <a:r>
              <a:rPr lang="de-DE" sz="2100" b="1" dirty="0" err="1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value</a:t>
            </a:r>
            <a:r>
              <a:rPr lang="de-DE" sz="2100" b="1" dirty="0">
                <a:solidFill>
                  <a:schemeClr val="accent6">
                    <a:lumMod val="75000"/>
                  </a:schemeClr>
                </a:solidFill>
                <a:latin typeface="Courier"/>
                <a:cs typeface="Courier"/>
              </a:rPr>
              <a:t>="Absenden" </a:t>
            </a:r>
            <a:r>
              <a:rPr lang="de-DE" sz="2100" b="1" dirty="0" err="1">
                <a:solidFill>
                  <a:srgbClr val="0070C0"/>
                </a:solidFill>
                <a:latin typeface="Courier"/>
                <a:cs typeface="Courier"/>
              </a:rPr>
              <a:t>name</a:t>
            </a:r>
            <a:r>
              <a:rPr lang="de-DE" sz="2100" b="1" dirty="0">
                <a:solidFill>
                  <a:srgbClr val="0070C0"/>
                </a:solidFill>
                <a:latin typeface="Courier"/>
                <a:cs typeface="Courier"/>
              </a:rPr>
              <a:t>="</a:t>
            </a:r>
            <a:r>
              <a:rPr lang="de-DE" sz="2100" b="1" dirty="0" err="1">
                <a:solidFill>
                  <a:srgbClr val="0070C0"/>
                </a:solidFill>
                <a:latin typeface="Courier"/>
                <a:cs typeface="Courier"/>
              </a:rPr>
              <a:t>btSenden</a:t>
            </a:r>
            <a:r>
              <a:rPr lang="de-DE" sz="2100" b="1" dirty="0">
                <a:solidFill>
                  <a:srgbClr val="0070C0"/>
                </a:solidFill>
                <a:latin typeface="Courier"/>
                <a:cs typeface="Courier"/>
              </a:rPr>
              <a:t>"</a:t>
            </a:r>
            <a:r>
              <a:rPr lang="de-DE" sz="2100" b="1" dirty="0">
                <a:latin typeface="Courier"/>
                <a:cs typeface="Courier"/>
              </a:rPr>
              <a:t>&gt;</a:t>
            </a:r>
            <a:endParaRPr lang="de-DE" sz="2100" b="1" dirty="0">
              <a:latin typeface="Courier"/>
              <a:ea typeface="+mn-ea"/>
              <a:cs typeface="Courier"/>
            </a:endParaRPr>
          </a:p>
        </p:txBody>
      </p:sp>
      <p:sp>
        <p:nvSpPr>
          <p:cNvPr id="23556" name="Textfeld 4">
            <a:extLst>
              <a:ext uri="{FF2B5EF4-FFF2-40B4-BE49-F238E27FC236}">
                <a16:creationId xmlns:a16="http://schemas.microsoft.com/office/drawing/2014/main" id="{BBB2A0B5-173C-4040-9567-B2D01F1D1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049" y="3332441"/>
            <a:ext cx="9252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Art:</a:t>
            </a:r>
          </a:p>
          <a:p>
            <a:pPr eaLnBrk="1" hangingPunct="1"/>
            <a:r>
              <a:rPr lang="de-DE" altLang="de-DE" sz="2000">
                <a:solidFill>
                  <a:srgbClr val="00B050"/>
                </a:solidFill>
              </a:rPr>
              <a:t>Button</a:t>
            </a:r>
          </a:p>
        </p:txBody>
      </p:sp>
      <p:sp>
        <p:nvSpPr>
          <p:cNvPr id="23557" name="Textfeld 5">
            <a:extLst>
              <a:ext uri="{FF2B5EF4-FFF2-40B4-BE49-F238E27FC236}">
                <a16:creationId xmlns:a16="http://schemas.microsoft.com/office/drawing/2014/main" id="{73E7286D-6F43-584B-A916-E52A2BF10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0559" y="1927643"/>
            <a:ext cx="273344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rgbClr val="0070C0"/>
                </a:solidFill>
              </a:rPr>
              <a:t>Name:</a:t>
            </a:r>
          </a:p>
          <a:p>
            <a:pPr eaLnBrk="1" hangingPunct="1"/>
            <a:r>
              <a:rPr lang="de-DE" altLang="de-DE" sz="2000">
                <a:solidFill>
                  <a:srgbClr val="0070C0"/>
                </a:solidFill>
              </a:rPr>
              <a:t>wird bei Auswertung</a:t>
            </a:r>
          </a:p>
          <a:p>
            <a:pPr eaLnBrk="1" hangingPunct="1"/>
            <a:r>
              <a:rPr lang="de-DE" altLang="de-DE" sz="2000">
                <a:solidFill>
                  <a:srgbClr val="0070C0"/>
                </a:solidFill>
              </a:rPr>
              <a:t>des Formulars benutzt</a:t>
            </a:r>
          </a:p>
        </p:txBody>
      </p:sp>
      <p:sp>
        <p:nvSpPr>
          <p:cNvPr id="23558" name="Textfeld 6">
            <a:extLst>
              <a:ext uri="{FF2B5EF4-FFF2-40B4-BE49-F238E27FC236}">
                <a16:creationId xmlns:a16="http://schemas.microsoft.com/office/drawing/2014/main" id="{89A7291B-6051-2944-91AB-CEC6B98D5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315812"/>
            <a:ext cx="305885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solidFill>
                  <a:schemeClr val="accent6">
                    <a:lumMod val="75000"/>
                  </a:schemeClr>
                </a:solidFill>
              </a:rPr>
              <a:t>value:</a:t>
            </a:r>
          </a:p>
          <a:p>
            <a:pPr eaLnBrk="1" hangingPunct="1"/>
            <a:r>
              <a:rPr lang="de-DE" altLang="de-DE" sz="2000">
                <a:solidFill>
                  <a:schemeClr val="accent6">
                    <a:lumMod val="75000"/>
                  </a:schemeClr>
                </a:solidFill>
              </a:rPr>
              <a:t>Aufschrift auf dem Button</a:t>
            </a:r>
          </a:p>
        </p:txBody>
      </p:sp>
      <p:sp>
        <p:nvSpPr>
          <p:cNvPr id="23559" name="Textfeld 8">
            <a:extLst>
              <a:ext uri="{FF2B5EF4-FFF2-40B4-BE49-F238E27FC236}">
                <a16:creationId xmlns:a16="http://schemas.microsoft.com/office/drawing/2014/main" id="{14D0D1E8-AB06-E74B-8B6B-D4533C04D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0700" y="5106988"/>
            <a:ext cx="10826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 b="1"/>
              <a:t>erzeugt:</a:t>
            </a:r>
          </a:p>
        </p:txBody>
      </p: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C89DC170-CE5C-2543-927E-75E34831E2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6050" y="4748213"/>
            <a:ext cx="8869363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A77EA29D-A902-F741-AE1F-3B846679A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3375" y="4795159"/>
            <a:ext cx="2677016" cy="1154791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el 1">
            <a:extLst>
              <a:ext uri="{FF2B5EF4-FFF2-40B4-BE49-F238E27FC236}">
                <a16:creationId xmlns:a16="http://schemas.microsoft.com/office/drawing/2014/main" id="{21B38996-78C1-254B-A6D7-D763A77D7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Formularelemente: Zusammenfassung Attribute</a:t>
            </a:r>
          </a:p>
        </p:txBody>
      </p:sp>
      <p:graphicFrame>
        <p:nvGraphicFramePr>
          <p:cNvPr id="26" name="Tabelle 25">
            <a:extLst>
              <a:ext uri="{FF2B5EF4-FFF2-40B4-BE49-F238E27FC236}">
                <a16:creationId xmlns:a16="http://schemas.microsoft.com/office/drawing/2014/main" id="{773FD609-A2C9-E146-90C5-3218CB22D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471628"/>
              </p:ext>
            </p:extLst>
          </p:nvPr>
        </p:nvGraphicFramePr>
        <p:xfrm>
          <a:off x="457200" y="2165350"/>
          <a:ext cx="8432800" cy="4230688"/>
        </p:xfrm>
        <a:graphic>
          <a:graphicData uri="http://schemas.openxmlformats.org/drawingml/2006/table">
            <a:tbl>
              <a:tblPr/>
              <a:tblGrid>
                <a:gridCol w="3800475">
                  <a:extLst>
                    <a:ext uri="{9D8B030D-6E8A-4147-A177-3AD203B41FA5}">
                      <a16:colId xmlns:a16="http://schemas.microsoft.com/office/drawing/2014/main" val="1202311606"/>
                    </a:ext>
                  </a:extLst>
                </a:gridCol>
                <a:gridCol w="4632325">
                  <a:extLst>
                    <a:ext uri="{9D8B030D-6E8A-4147-A177-3AD203B41FA5}">
                      <a16:colId xmlns:a16="http://schemas.microsoft.com/office/drawing/2014/main" val="3469466522"/>
                    </a:ext>
                  </a:extLst>
                </a:gridCol>
              </a:tblGrid>
              <a:tr h="373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Attribut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Bedeutung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406608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type=" ... "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Art des Elements (Text, Radio ...)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1869352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name="nameDesElements"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Bei der Auswertung bezieht man sich über das name-Attribut auf das Formularelement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99971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id="vorname"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Eindeutige Referenzierung des Elements z.B. durch &lt;label&gt;-Tag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4386590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value="Geben Sie hier Ihren Text ein"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Wert ("Inhalt), den das Formularelement bei der Auswertung hat.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altLang="de-DE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Achtung: Bei Absendebutton ist Wert nicht relevant.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4992893"/>
                  </a:ext>
                </a:extLst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checked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Radiobutton/Checkbox ist aktiviert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514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required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de-DE" sz="1800" b="0" i="0" u="none" strike="noStrike" kern="1200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Browser prüft, ob Feld ausgefüllt ist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497658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>
            <a:extLst>
              <a:ext uri="{FF2B5EF4-FFF2-40B4-BE49-F238E27FC236}">
                <a16:creationId xmlns:a16="http://schemas.microsoft.com/office/drawing/2014/main" id="{81D5D052-C5FC-8A47-AF9A-36EC1185F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Vorbemerkung 1:</a:t>
            </a:r>
            <a:br>
              <a:rPr lang="de-DE" altLang="de-DE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r>
              <a:rPr lang="de-DE" altLang="de-DE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Auswertung des $_GET- / $_POST-Arrays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F4CDE2-AD7C-9443-98AE-85C7538E2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1488"/>
            <a:ext cx="8350250" cy="4525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dirty="0"/>
              <a:t>Der </a:t>
            </a:r>
            <a:r>
              <a:rPr lang="de-DE" dirty="0">
                <a:highlight>
                  <a:srgbClr val="FFFF00"/>
                </a:highlight>
              </a:rPr>
              <a:t>NAME des Formulars</a:t>
            </a:r>
            <a:r>
              <a:rPr lang="de-DE" dirty="0"/>
              <a:t> wird als </a:t>
            </a:r>
            <a:r>
              <a:rPr lang="de-DE" dirty="0" err="1"/>
              <a:t>index</a:t>
            </a:r>
            <a:r>
              <a:rPr lang="de-DE" dirty="0"/>
              <a:t> des Formular-Arrays verwendet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4296FC8-20EC-D44F-A068-70AA0AAA15D9}"/>
              </a:ext>
            </a:extLst>
          </p:cNvPr>
          <p:cNvSpPr/>
          <p:nvPr/>
        </p:nvSpPr>
        <p:spPr>
          <a:xfrm>
            <a:off x="767255" y="3105835"/>
            <a:ext cx="82716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b="1" dirty="0">
                <a:latin typeface="Courier"/>
                <a:cs typeface="Courier"/>
              </a:rPr>
              <a:t>&lt;</a:t>
            </a:r>
            <a:r>
              <a:rPr lang="de-DE" b="1" dirty="0" err="1">
                <a:latin typeface="Courier"/>
                <a:cs typeface="Courier"/>
              </a:rPr>
              <a:t>input</a:t>
            </a:r>
            <a:r>
              <a:rPr lang="de-DE" b="1" dirty="0">
                <a:latin typeface="Courier"/>
                <a:cs typeface="Courier"/>
              </a:rPr>
              <a:t> type='</a:t>
            </a:r>
            <a:r>
              <a:rPr lang="de-DE" b="1" dirty="0" err="1">
                <a:latin typeface="Courier"/>
                <a:cs typeface="Courier"/>
              </a:rPr>
              <a:t>text'</a:t>
            </a:r>
            <a:r>
              <a:rPr lang="de-DE" b="1" dirty="0">
                <a:latin typeface="Courier"/>
                <a:cs typeface="Courier"/>
              </a:rPr>
              <a:t> </a:t>
            </a:r>
            <a:r>
              <a:rPr lang="de-DE" b="1" dirty="0" err="1">
                <a:latin typeface="Courier"/>
                <a:cs typeface="Courier"/>
              </a:rPr>
              <a:t>name</a:t>
            </a:r>
            <a:r>
              <a:rPr lang="de-DE" b="1" dirty="0">
                <a:latin typeface="Courier"/>
                <a:cs typeface="Courier"/>
              </a:rPr>
              <a:t>='</a:t>
            </a:r>
            <a:r>
              <a:rPr lang="de-DE" b="1" dirty="0" err="1">
                <a:highlight>
                  <a:srgbClr val="FFFF00"/>
                </a:highlight>
                <a:latin typeface="Courier"/>
                <a:cs typeface="Courier"/>
              </a:rPr>
              <a:t>tfEissorte'</a:t>
            </a:r>
            <a:r>
              <a:rPr lang="de-DE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b="1" dirty="0">
              <a:latin typeface="Courier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b="1" dirty="0">
                <a:latin typeface="Courier"/>
                <a:cs typeface="Courier"/>
              </a:rPr>
              <a:t>…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b="1" dirty="0">
              <a:latin typeface="Courier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b="1" dirty="0">
                <a:latin typeface="Courier"/>
                <a:cs typeface="Courier"/>
              </a:rPr>
              <a:t>&lt;?</a:t>
            </a:r>
            <a:r>
              <a:rPr lang="de-DE" b="1" dirty="0" err="1">
                <a:latin typeface="Courier"/>
                <a:cs typeface="Courier"/>
              </a:rPr>
              <a:t>php</a:t>
            </a:r>
            <a:endParaRPr lang="de-DE" b="1" dirty="0">
              <a:latin typeface="Courier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b="1" dirty="0">
              <a:latin typeface="Courier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b="1" dirty="0">
                <a:latin typeface="Courier"/>
                <a:cs typeface="Courier"/>
              </a:rPr>
              <a:t>echo "Er will " . </a:t>
            </a:r>
            <a:r>
              <a:rPr lang="de-DE" b="1" dirty="0">
                <a:highlight>
                  <a:srgbClr val="FFFF00"/>
                </a:highlight>
                <a:latin typeface="Courier"/>
                <a:cs typeface="Courier"/>
              </a:rPr>
              <a:t>$POST['</a:t>
            </a:r>
            <a:r>
              <a:rPr lang="de-DE" b="1" dirty="0" err="1">
                <a:highlight>
                  <a:srgbClr val="FFFF00"/>
                </a:highlight>
                <a:latin typeface="Courier"/>
                <a:cs typeface="Courier"/>
              </a:rPr>
              <a:t>tfEissorte</a:t>
            </a:r>
            <a:r>
              <a:rPr lang="de-DE" b="1" dirty="0">
                <a:highlight>
                  <a:srgbClr val="FFFF00"/>
                </a:highlight>
                <a:latin typeface="Courier"/>
                <a:cs typeface="Courier"/>
              </a:rPr>
              <a:t>'] </a:t>
            </a:r>
            <a:r>
              <a:rPr lang="de-DE" b="1" dirty="0">
                <a:latin typeface="Courier"/>
                <a:cs typeface="Courier"/>
              </a:rPr>
              <a:t>. "-Eis!";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b="1" dirty="0">
              <a:latin typeface="Courier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b="1" dirty="0">
                <a:latin typeface="Courier"/>
                <a:cs typeface="Courier"/>
              </a:rPr>
              <a:t>?&gt;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>
            <a:extLst>
              <a:ext uri="{FF2B5EF4-FFF2-40B4-BE49-F238E27FC236}">
                <a16:creationId xmlns:a16="http://schemas.microsoft.com/office/drawing/2014/main" id="{81D5D052-C5FC-8A47-AF9A-36EC1185F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Vorbemerkung 2:</a:t>
            </a:r>
            <a:br>
              <a:rPr lang="de-DE" altLang="de-DE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</a:br>
            <a:r>
              <a:rPr lang="de-DE" altLang="de-DE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Namensgebung bei Formularelementen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F4CDE2-AD7C-9443-98AE-85C7538E2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72" y="1417639"/>
            <a:ext cx="8733878" cy="733260"/>
          </a:xfrm>
        </p:spPr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/>
              <a:t>Es ist hilfreich, wenn man beim Namen des Formulars gleich sieht, was für ein Element es ist. Deshalb Verwendung eines </a:t>
            </a:r>
            <a:r>
              <a:rPr lang="de-DE" sz="2000" u="sng" dirty="0"/>
              <a:t>Präfixes</a:t>
            </a:r>
            <a:r>
              <a:rPr lang="de-DE" sz="2000" dirty="0"/>
              <a:t> (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tfEingabe</a:t>
            </a:r>
            <a:r>
              <a:rPr lang="de-DE" sz="2000" dirty="0"/>
              <a:t> statt </a:t>
            </a:r>
            <a:r>
              <a:rPr lang="de-D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eingabe</a:t>
            </a:r>
            <a:r>
              <a:rPr lang="de-DE" sz="2000" dirty="0"/>
              <a:t>):</a:t>
            </a:r>
          </a:p>
        </p:txBody>
      </p:sp>
      <p:graphicFrame>
        <p:nvGraphicFramePr>
          <p:cNvPr id="2" name="Tabelle 4">
            <a:extLst>
              <a:ext uri="{FF2B5EF4-FFF2-40B4-BE49-F238E27FC236}">
                <a16:creationId xmlns:a16="http://schemas.microsoft.com/office/drawing/2014/main" id="{CEA07EC7-7555-3C43-923C-B79AC66B9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557410"/>
              </p:ext>
            </p:extLst>
          </p:nvPr>
        </p:nvGraphicFramePr>
        <p:xfrm>
          <a:off x="0" y="2209143"/>
          <a:ext cx="9144000" cy="352446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01103">
                  <a:extLst>
                    <a:ext uri="{9D8B030D-6E8A-4147-A177-3AD203B41FA5}">
                      <a16:colId xmlns:a16="http://schemas.microsoft.com/office/drawing/2014/main" val="1701428640"/>
                    </a:ext>
                  </a:extLst>
                </a:gridCol>
                <a:gridCol w="977463">
                  <a:extLst>
                    <a:ext uri="{9D8B030D-6E8A-4147-A177-3AD203B41FA5}">
                      <a16:colId xmlns:a16="http://schemas.microsoft.com/office/drawing/2014/main" val="935147897"/>
                    </a:ext>
                  </a:extLst>
                </a:gridCol>
                <a:gridCol w="1965434">
                  <a:extLst>
                    <a:ext uri="{9D8B030D-6E8A-4147-A177-3AD203B41FA5}">
                      <a16:colId xmlns:a16="http://schemas.microsoft.com/office/drawing/2014/main" val="3971406119"/>
                    </a:ext>
                  </a:extLst>
                </a:gridCol>
              </a:tblGrid>
              <a:tr h="415509">
                <a:tc>
                  <a:txBody>
                    <a:bodyPr/>
                    <a:lstStyle/>
                    <a:p>
                      <a:r>
                        <a:rPr lang="de-DE"/>
                        <a:t>Formularelement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Kürzel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Abkürzung für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975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&lt;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input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 type='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text'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name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='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urier"/>
                          <a:ea typeface="+mn-ea"/>
                          <a:cs typeface="Courier"/>
                        </a:rPr>
                        <a:t>tf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Eissorte'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ea typeface="+mn-ea"/>
                          <a:cs typeface="Courier"/>
                        </a:rPr>
                        <a:t>&gt;</a:t>
                      </a:r>
                    </a:p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highlight>
                            <a:srgbClr val="FFFF00"/>
                          </a:highlight>
                        </a:rPr>
                        <a:t>tf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textfield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632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eaLnBrk="1" hangingPunct="1">
                        <a:buNone/>
                      </a:pP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&lt;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input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 type='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checkbox'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id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='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idSchoko'</a:t>
                      </a:r>
                      <a:endParaRPr lang="de-DE" altLang="de-DE" sz="1800" b="1" dirty="0">
                        <a:solidFill>
                          <a:schemeClr val="tx1"/>
                        </a:solidFill>
                        <a:latin typeface="Courier" pitchFamily="2" charset="0"/>
                        <a:ea typeface="ＭＳ Ｐゴシック" panose="020B0600070205080204" pitchFamily="34" charset="-128"/>
                      </a:endParaRPr>
                    </a:p>
                    <a:p>
                      <a:pPr eaLnBrk="1" hangingPunct="1">
                        <a:buNone/>
                      </a:pP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name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='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urier" pitchFamily="2" charset="0"/>
                          <a:ea typeface="ＭＳ Ｐゴシック" panose="020B0600070205080204" pitchFamily="34" charset="-128"/>
                        </a:rPr>
                        <a:t>cb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Schokoeis'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value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='Schokolade'&gt;</a:t>
                      </a:r>
                    </a:p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highlight>
                            <a:srgbClr val="FFFF00"/>
                          </a:highlight>
                        </a:rPr>
                        <a:t>cb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checkbox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6383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&lt;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input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 type='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submit'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 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value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='Absenden' 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name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='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urier"/>
                          <a:cs typeface="Courier"/>
                        </a:rPr>
                        <a:t>bt</a:t>
                      </a:r>
                      <a:r>
                        <a:rPr lang="de-DE" sz="1800" b="1" dirty="0" err="1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Senden'</a:t>
                      </a: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Courier"/>
                          <a:cs typeface="Courier"/>
                        </a:rPr>
                        <a:t>&gt;</a:t>
                      </a:r>
                      <a:endParaRPr lang="de-DE" sz="1800" b="1" dirty="0">
                        <a:solidFill>
                          <a:schemeClr val="tx1"/>
                        </a:solidFill>
                        <a:latin typeface="Courier"/>
                        <a:ea typeface="+mn-ea"/>
                        <a:cs typeface="Courier"/>
                      </a:endParaRPr>
                    </a:p>
                    <a:p>
                      <a:endParaRPr lang="de-DE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highlight>
                            <a:srgbClr val="FFFF00"/>
                          </a:highlight>
                        </a:rPr>
                        <a:t>bt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button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4219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&lt;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input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 type='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date'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id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='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idGeburtsdatum'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 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name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='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Courier" pitchFamily="2" charset="0"/>
                          <a:ea typeface="ＭＳ Ｐゴシック" panose="020B0600070205080204" pitchFamily="34" charset="-128"/>
                        </a:rPr>
                        <a:t>dp</a:t>
                      </a:r>
                      <a:r>
                        <a:rPr lang="de-DE" altLang="de-DE" sz="1800" b="1" dirty="0" err="1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GebDat'</a:t>
                      </a:r>
                      <a:r>
                        <a:rPr lang="de-DE" altLang="de-DE" sz="1800" b="1" dirty="0">
                          <a:solidFill>
                            <a:schemeClr val="tx1"/>
                          </a:solidFill>
                          <a:latin typeface="Courier" pitchFamily="2" charset="0"/>
                          <a:ea typeface="ＭＳ Ｐゴシック" panose="020B0600070205080204" pitchFamily="34" charset="-128"/>
                        </a:rPr>
                        <a:t>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>
                          <a:highlight>
                            <a:srgbClr val="FFFF00"/>
                          </a:highlight>
                        </a:rPr>
                        <a:t>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datepicker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590525"/>
                  </a:ext>
                </a:extLst>
              </a:tr>
            </a:tbl>
          </a:graphicData>
        </a:graphic>
      </p:graphicFrame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6BA48B77-034D-DB45-8EF5-65304BAB6271}"/>
              </a:ext>
            </a:extLst>
          </p:cNvPr>
          <p:cNvSpPr txBox="1">
            <a:spLocks/>
          </p:cNvSpPr>
          <p:nvPr/>
        </p:nvSpPr>
        <p:spPr bwMode="auto">
          <a:xfrm>
            <a:off x="157655" y="5791857"/>
            <a:ext cx="8350250" cy="791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dirty="0"/>
              <a:t>Das sind nur Vorschläge. </a:t>
            </a:r>
            <a:r>
              <a:rPr lang="de-DE" sz="2000" dirty="0">
                <a:solidFill>
                  <a:srgbClr val="FF0000"/>
                </a:solidFill>
              </a:rPr>
              <a:t>Es macht das Leben einfacher, wenn man das so macht.</a:t>
            </a:r>
          </a:p>
        </p:txBody>
      </p:sp>
    </p:spTree>
    <p:extLst>
      <p:ext uri="{BB962C8B-B14F-4D97-AF65-F5344CB8AC3E}">
        <p14:creationId xmlns:p14="http://schemas.microsoft.com/office/powerpoint/2010/main" val="423457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>
            <a:extLst>
              <a:ext uri="{FF2B5EF4-FFF2-40B4-BE49-F238E27FC236}">
                <a16:creationId xmlns:a16="http://schemas.microsoft.com/office/drawing/2014/main" id="{81D5D052-C5FC-8A47-AF9A-36EC1185F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Der form-Tag umschließt alles: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F4CDE2-AD7C-9443-98AE-85C7538E2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1488"/>
            <a:ext cx="8350250" cy="45259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>
                <a:solidFill>
                  <a:srgbClr val="E46C0A"/>
                </a:solidFill>
                <a:latin typeface="Courier"/>
                <a:ea typeface="+mn-ea"/>
                <a:cs typeface="Courier"/>
              </a:rPr>
              <a:t>&lt;form </a:t>
            </a:r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"/>
                <a:ea typeface="+mn-ea"/>
                <a:cs typeface="Courier"/>
              </a:rPr>
              <a:t>method='post" action=</a:t>
            </a:r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"/>
                <a:cs typeface="Courier"/>
              </a:rPr>
              <a:t>"</a:t>
            </a:r>
            <a:r>
              <a:rPr lang="de-DE" sz="2500" b="1">
                <a:solidFill>
                  <a:schemeClr val="bg1">
                    <a:lumMod val="50000"/>
                  </a:schemeClr>
                </a:solidFill>
                <a:latin typeface="Courier"/>
                <a:ea typeface="+mn-ea"/>
                <a:cs typeface="Courier"/>
              </a:rPr>
              <a:t>ergebnis.php"</a:t>
            </a:r>
            <a:r>
              <a:rPr lang="de-DE" sz="2500" b="1">
                <a:solidFill>
                  <a:srgbClr val="E46C0A"/>
                </a:solidFill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500" b="1" i="1">
              <a:solidFill>
                <a:schemeClr val="bg1">
                  <a:lumMod val="65000"/>
                </a:schemeClr>
              </a:solidFill>
              <a:latin typeface="Arial"/>
              <a:ea typeface="+mn-ea"/>
              <a:cs typeface="Arial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i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	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 i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	Formular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500" b="1">
              <a:solidFill>
                <a:schemeClr val="accent6">
                  <a:lumMod val="75000"/>
                </a:schemeClr>
              </a:solidFill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500" b="1">
              <a:solidFill>
                <a:schemeClr val="accent6">
                  <a:lumMod val="75000"/>
                </a:schemeClr>
              </a:solidFill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500" b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&lt;/form&gt;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25857B4-839C-8442-AE6D-A6F2F3571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2233" y="2215055"/>
            <a:ext cx="2913227" cy="1705304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4345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Einfaches HTML-Formular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2019E7-4B01-7A4C-B81F-878D7CF90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42610"/>
            <a:ext cx="8975835" cy="36804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&lt;form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method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post</a:t>
            </a:r>
            <a:r>
              <a:rPr lang="de-DE" sz="2000" b="1" dirty="0">
                <a:latin typeface="Courier"/>
                <a:ea typeface="+mn-ea"/>
                <a:cs typeface="Courier"/>
              </a:rPr>
              <a:t>"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action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ergebnis.php</a:t>
            </a:r>
            <a:r>
              <a:rPr lang="de-DE" sz="20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		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		  	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type="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text</a:t>
            </a:r>
            <a:r>
              <a:rPr lang="de-DE" sz="2400" b="1" dirty="0"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name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tfEissorte</a:t>
            </a:r>
            <a:r>
              <a:rPr lang="de-DE" sz="24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400" b="1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			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type="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submit</a:t>
            </a:r>
            <a:r>
              <a:rPr lang="de-DE" sz="2400" b="1" dirty="0"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value</a:t>
            </a:r>
            <a:r>
              <a:rPr lang="de-DE" sz="2400" b="1" dirty="0">
                <a:latin typeface="Courier"/>
                <a:ea typeface="+mn-ea"/>
                <a:cs typeface="Courier"/>
              </a:rPr>
              <a:t>="Absenden"&gt;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b="1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&lt;/form&gt;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20680A9-82BC-5E45-9E47-8C16D87CA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755" y="4956065"/>
            <a:ext cx="5569102" cy="940238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>
                <a:ea typeface="ＭＳ Ｐゴシック" panose="020B0600070205080204" pitchFamily="34" charset="-128"/>
              </a:rPr>
              <a:t>Einfach: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2019E7-4B01-7A4C-B81F-878D7CF903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42610"/>
            <a:ext cx="8975835" cy="3680424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&lt;form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method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post</a:t>
            </a:r>
            <a:r>
              <a:rPr lang="de-DE" sz="2000" b="1" dirty="0">
                <a:latin typeface="Courier"/>
                <a:ea typeface="+mn-ea"/>
                <a:cs typeface="Courier"/>
              </a:rPr>
              <a:t>" 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action</a:t>
            </a:r>
            <a:r>
              <a:rPr lang="de-DE" sz="2000" b="1" dirty="0">
                <a:latin typeface="Courier"/>
                <a:ea typeface="+mn-ea"/>
                <a:cs typeface="Courier"/>
              </a:rPr>
              <a:t>="</a:t>
            </a:r>
            <a:r>
              <a:rPr lang="de-DE" sz="2000" b="1" dirty="0" err="1">
                <a:latin typeface="Courier"/>
                <a:ea typeface="+mn-ea"/>
                <a:cs typeface="Courier"/>
              </a:rPr>
              <a:t>ergebnis.php</a:t>
            </a:r>
            <a:r>
              <a:rPr lang="de-DE" sz="2000" b="1" dirty="0">
                <a:latin typeface="Courier"/>
                <a:ea typeface="+mn-ea"/>
                <a:cs typeface="Courier"/>
              </a:rPr>
              <a:t>"&gt;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		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		  	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type="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text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name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="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tfEissorte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"</a:t>
            </a:r>
            <a:r>
              <a:rPr lang="de-DE" sz="2400" b="1" dirty="0">
                <a:latin typeface="Courier"/>
                <a:ea typeface="+mn-ea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400" b="1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 b="1" dirty="0">
                <a:latin typeface="Courier"/>
                <a:ea typeface="+mn-ea"/>
                <a:cs typeface="Courier"/>
              </a:rPr>
              <a:t>			&lt;</a:t>
            </a:r>
            <a:r>
              <a:rPr lang="de-DE" sz="2400" b="1" dirty="0" err="1">
                <a:latin typeface="Courier"/>
                <a:ea typeface="+mn-ea"/>
                <a:cs typeface="Courier"/>
              </a:rPr>
              <a:t>input</a:t>
            </a:r>
            <a:r>
              <a:rPr lang="de-DE" sz="2400" b="1" dirty="0">
                <a:latin typeface="Courier"/>
                <a:ea typeface="+mn-ea"/>
                <a:cs typeface="Courier"/>
              </a:rPr>
              <a:t> 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type="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submit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"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value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="Absenden"</a:t>
            </a:r>
            <a:r>
              <a:rPr lang="de-DE" sz="2400" b="1" dirty="0">
                <a:latin typeface="Courier"/>
                <a:cs typeface="Courier"/>
              </a:rPr>
              <a:t>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 b="1" dirty="0">
              <a:latin typeface="Courier"/>
              <a:ea typeface="+mn-ea"/>
              <a:cs typeface="Courier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 dirty="0">
                <a:latin typeface="Courier"/>
                <a:ea typeface="+mn-ea"/>
                <a:cs typeface="Courier"/>
              </a:rPr>
              <a:t>&lt;/form&gt;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20680A9-82BC-5E45-9E47-8C16D87CA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752" y="6137903"/>
            <a:ext cx="3300248" cy="557185"/>
          </a:xfrm>
          <a:prstGeom prst="rect">
            <a:avLst/>
          </a:prstGeom>
          <a:ln w="34925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C0495224-2963-2C47-9644-C5D442BC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469" y="4823531"/>
            <a:ext cx="631474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chemeClr val="accent6">
                    <a:lumMod val="75000"/>
                  </a:schemeClr>
                </a:solidFill>
              </a:rPr>
              <a:t>Die input-Tags haben verschiedene Attribute,</a:t>
            </a:r>
          </a:p>
          <a:p>
            <a:pPr eaLnBrk="1" hangingPunct="1"/>
            <a:r>
              <a:rPr lang="de-DE" altLang="de-DE">
                <a:solidFill>
                  <a:schemeClr val="accent6">
                    <a:lumMod val="75000"/>
                  </a:schemeClr>
                </a:solidFill>
              </a:rPr>
              <a:t>die Typ, Wert usw. angeben.</a:t>
            </a:r>
          </a:p>
        </p:txBody>
      </p:sp>
    </p:spTree>
    <p:extLst>
      <p:ext uri="{BB962C8B-B14F-4D97-AF65-F5344CB8AC3E}">
        <p14:creationId xmlns:p14="http://schemas.microsoft.com/office/powerpoint/2010/main" val="78529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605"/>
            <a:ext cx="8229600" cy="584775"/>
          </a:xfrm>
        </p:spPr>
        <p:txBody>
          <a:bodyPr/>
          <a:lstStyle/>
          <a:p>
            <a:pPr eaLnBrk="1" hangingPunct="1"/>
            <a:r>
              <a:rPr lang="de-DE" altLang="de-DE">
                <a:solidFill>
                  <a:schemeClr val="bg1">
                    <a:lumMod val="95000"/>
                  </a:schemeClr>
                </a:solidFill>
                <a:ea typeface="ＭＳ Ｐゴシック" panose="020B0600070205080204" pitchFamily="34" charset="-128"/>
              </a:rPr>
              <a:t>Übersichten im Web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495224-2963-2C47-9644-C5D442BC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0947" y="639380"/>
            <a:ext cx="39421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3200">
                <a:solidFill>
                  <a:schemeClr val="bg1">
                    <a:lumMod val="95000"/>
                  </a:schemeClr>
                </a:solidFill>
              </a:rPr>
              <a:t>z.B. htmlreference.io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AAC4EC0-C53B-E94A-97EF-9D07324E3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718" y="1380495"/>
            <a:ext cx="69850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>
            <a:extLst>
              <a:ext uri="{FF2B5EF4-FFF2-40B4-BE49-F238E27FC236}">
                <a16:creationId xmlns:a16="http://schemas.microsoft.com/office/drawing/2014/main" id="{97F88546-2EBD-294C-B7BF-687BECC2F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605"/>
            <a:ext cx="8229600" cy="584775"/>
          </a:xfrm>
        </p:spPr>
        <p:txBody>
          <a:bodyPr/>
          <a:lstStyle/>
          <a:p>
            <a:pPr eaLnBrk="1" hangingPunct="1"/>
            <a:r>
              <a:rPr lang="de-DE" altLang="de-DE">
                <a:solidFill>
                  <a:schemeClr val="bg1">
                    <a:lumMod val="95000"/>
                  </a:schemeClr>
                </a:solidFill>
                <a:ea typeface="ＭＳ Ｐゴシック" panose="020B0600070205080204" pitchFamily="34" charset="-128"/>
              </a:rPr>
              <a:t>Übersichten im Web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0495224-2963-2C47-9644-C5D442BC6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06" y="639380"/>
            <a:ext cx="89993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de-DE" altLang="de-DE" sz="3200">
                <a:solidFill>
                  <a:schemeClr val="bg1">
                    <a:lumMod val="95000"/>
                  </a:schemeClr>
                </a:solidFill>
              </a:rPr>
              <a:t>https://www.w3schools.com/html/html_forms.asp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2136F8D-D49D-EE48-9328-DB14FCEB7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840" y="1308537"/>
            <a:ext cx="6344526" cy="504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20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1546</Words>
  <Application>Microsoft Macintosh PowerPoint</Application>
  <PresentationFormat>Bildschirmpräsentation (4:3)</PresentationFormat>
  <Paragraphs>268</Paragraphs>
  <Slides>28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3" baseType="lpstr">
      <vt:lpstr>Arial</vt:lpstr>
      <vt:lpstr>Calibri</vt:lpstr>
      <vt:lpstr>Courier</vt:lpstr>
      <vt:lpstr>Courier New</vt:lpstr>
      <vt:lpstr>Office-Design</vt:lpstr>
      <vt:lpstr>HTML: Formulare</vt:lpstr>
      <vt:lpstr>Übersicht: Hier vorgestellte Formularelemente</vt:lpstr>
      <vt:lpstr>Vorbemerkung 1: Auswertung des $_GET- / $_POST-Arrays</vt:lpstr>
      <vt:lpstr>Vorbemerkung 2: Namensgebung bei Formularelementen</vt:lpstr>
      <vt:lpstr>Der form-Tag umschließt alles:</vt:lpstr>
      <vt:lpstr>Einfaches HTML-Formular</vt:lpstr>
      <vt:lpstr>Einfach:</vt:lpstr>
      <vt:lpstr>Übersichten im Web</vt:lpstr>
      <vt:lpstr>Übersichten im Web</vt:lpstr>
      <vt:lpstr>Das required-Attribut</vt:lpstr>
      <vt:lpstr>Ein komplettes Formular:</vt:lpstr>
      <vt:lpstr>Texteingabefeld</vt:lpstr>
      <vt:lpstr>Texteingabefeld mit label</vt:lpstr>
      <vt:lpstr>Texteingabefeld mit voreingestelltem Wert</vt:lpstr>
      <vt:lpstr>Eingabefeld: email</vt:lpstr>
      <vt:lpstr>Eingabefeld: number</vt:lpstr>
      <vt:lpstr>Radio-Buttons</vt:lpstr>
      <vt:lpstr>Radio-Buttons</vt:lpstr>
      <vt:lpstr>Mehrzeiliges Eingabefeld (textarea)</vt:lpstr>
      <vt:lpstr>Checkboxen</vt:lpstr>
      <vt:lpstr>Checkboxen</vt:lpstr>
      <vt:lpstr>Auswahllisten ("Dropdown")</vt:lpstr>
      <vt:lpstr>Weitere Input-Typen: color</vt:lpstr>
      <vt:lpstr>Weitere Input-Typen: date</vt:lpstr>
      <vt:lpstr>Weitere Input-Typen: range</vt:lpstr>
      <vt:lpstr>Weitere Input-Typen: url</vt:lpstr>
      <vt:lpstr>Absendeknopf: submit</vt:lpstr>
      <vt:lpstr>Formularelemente: Zusammenfassung Attribute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Office2016L0003</cp:lastModifiedBy>
  <cp:revision>117</cp:revision>
  <cp:lastPrinted>2009-09-23T08:03:35Z</cp:lastPrinted>
  <dcterms:created xsi:type="dcterms:W3CDTF">2009-09-23T08:24:38Z</dcterms:created>
  <dcterms:modified xsi:type="dcterms:W3CDTF">2021-03-21T10:41:19Z</dcterms:modified>
</cp:coreProperties>
</file>