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0" r:id="rId4"/>
    <p:sldId id="257" r:id="rId5"/>
    <p:sldId id="258" r:id="rId6"/>
    <p:sldId id="261" r:id="rId7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52" d="100"/>
          <a:sy n="152" d="100"/>
        </p:scale>
        <p:origin x="-172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F80DD-9171-6A48-BE9D-416CD49A1F28}" type="datetime1">
              <a:rPr lang="de-DE"/>
              <a:pPr>
                <a:defRPr/>
              </a:pPr>
              <a:t>13.10.15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61C6A-08AA-294F-AF8C-28793B3936A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D7BB4-9FAA-1F43-8747-EB7B25F66ED1}" type="datetime1">
              <a:rPr lang="de-DE"/>
              <a:pPr>
                <a:defRPr/>
              </a:pPr>
              <a:t>13.10.15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41AE8-15BC-8246-8F9C-384C7FFA120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ABBF2-76ED-B345-B3A1-9FCC863EC0F1}" type="datetime1">
              <a:rPr lang="de-DE"/>
              <a:pPr>
                <a:defRPr/>
              </a:pPr>
              <a:t>13.10.15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C0BCB-C356-2343-8249-BD0D50F22A9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2ADAA-9C30-BA4A-B600-D7B474369D16}" type="datetime1">
              <a:rPr lang="de-DE"/>
              <a:pPr>
                <a:defRPr/>
              </a:pPr>
              <a:t>13.10.15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4660A-BD12-FD49-BDEE-FAAA6AA20D1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C0969-8FC3-704A-8E3F-C6922C9AB2AB}" type="datetime1">
              <a:rPr lang="de-DE"/>
              <a:pPr>
                <a:defRPr/>
              </a:pPr>
              <a:t>13.10.15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EF9B6-FDE2-BE4D-8FC9-554B53F9AEE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5951F-4252-444A-A216-024148CB0A2F}" type="datetime1">
              <a:rPr lang="de-DE"/>
              <a:pPr>
                <a:defRPr/>
              </a:pPr>
              <a:t>13.10.15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1F0A0-B556-C548-9FCC-F8756E3F537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27FE0-8738-7844-8A96-385E2DE7420C}" type="datetime1">
              <a:rPr lang="de-DE"/>
              <a:pPr>
                <a:defRPr/>
              </a:pPr>
              <a:t>13.10.15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AA6E1-E497-3045-B55E-BAF4DF2FA5B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11D35E-276F-924C-9454-636679CFFA55}" type="datetime1">
              <a:rPr lang="de-DE"/>
              <a:pPr>
                <a:defRPr/>
              </a:pPr>
              <a:t>13.10.15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2EC02-AAD7-5D4C-81B0-675C62AD436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7CCC3-56BD-524B-8154-D49B58DA0F71}" type="datetime1">
              <a:rPr lang="de-DE"/>
              <a:pPr>
                <a:defRPr/>
              </a:pPr>
              <a:t>13.10.15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525FB-9CFF-B74D-8689-8E2923F59C3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24097-7C04-C647-99F2-F8C99D5B3004}" type="datetime1">
              <a:rPr lang="de-DE"/>
              <a:pPr>
                <a:defRPr/>
              </a:pPr>
              <a:t>13.10.15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C3F44-E598-AF48-AFB1-43CD86E18FB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F7BEA-13C2-1640-9257-8603437DC381}" type="datetime1">
              <a:rPr lang="de-DE"/>
              <a:pPr>
                <a:defRPr/>
              </a:pPr>
              <a:t>13.10.15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6F7AB-FA10-4D43-B1E7-D80CCFC8A15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5EFDFFF-D0E8-0B44-B3A8-4D8CF262D365}" type="datetime1">
              <a:rPr lang="de-DE"/>
              <a:pPr>
                <a:defRPr/>
              </a:pPr>
              <a:t>13.10.15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4596AE3-387D-FB46-A755-D6E129189B0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MySQL: CREATE TABLE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mtClean="0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Grundsätzliches Schema:</a:t>
            </a:r>
          </a:p>
        </p:txBody>
      </p:sp>
      <p:sp>
        <p:nvSpPr>
          <p:cNvPr id="15363" name="Inhaltsplatzhalter 2"/>
          <p:cNvSpPr>
            <a:spLocks noGrp="1"/>
          </p:cNvSpPr>
          <p:nvPr>
            <p:ph idx="1"/>
          </p:nvPr>
        </p:nvSpPr>
        <p:spPr>
          <a:xfrm>
            <a:off x="100265" y="1600200"/>
            <a:ext cx="8890204" cy="5000860"/>
          </a:xfrm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8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CREATE TABLE </a:t>
            </a:r>
            <a:r>
              <a:rPr lang="de-DE" sz="2800" b="1" i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tabellenname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8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(</a:t>
            </a:r>
            <a:r>
              <a:rPr lang="de-DE" sz="2800" b="1" i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name datentyp, name datentyp</a:t>
            </a:r>
            <a:r>
              <a:rPr lang="de-DE" sz="28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, ...);</a:t>
            </a:r>
          </a:p>
          <a:p>
            <a:pPr eaLnBrk="1" hangingPunct="1">
              <a:buFont typeface="Arial" pitchFamily="-1" charset="0"/>
              <a:buNone/>
            </a:pPr>
            <a:endParaRPr lang="de-DE" sz="2800" b="1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Font typeface="Arial" pitchFamily="-1" charset="0"/>
              <a:buNone/>
            </a:pPr>
            <a:r>
              <a:rPr lang="de-DE" sz="2800" b="1" smtClean="0">
                <a:latin typeface="+mj-lt"/>
                <a:ea typeface="Courier New" pitchFamily="-1" charset="0"/>
                <a:cs typeface="Courier New" pitchFamily="-1" charset="0"/>
              </a:rPr>
              <a:t>z.B.</a:t>
            </a:r>
          </a:p>
          <a:p>
            <a:pPr eaLnBrk="1" hangingPunct="1">
              <a:buFont typeface="Arial" pitchFamily="-1" charset="0"/>
              <a:buNone/>
            </a:pPr>
            <a:endParaRPr lang="de-DE" sz="2800" b="1" smtClean="0">
              <a:latin typeface="+mj-lt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8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CREATE TABLE artikel</a:t>
            </a:r>
          </a:p>
          <a:p>
            <a:pPr eaLnBrk="1" hangingPunct="1">
              <a:buNone/>
            </a:pPr>
            <a:r>
              <a:rPr lang="de-DE" sz="28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(id INT, bezeichnung VARCHAR(200), ...)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3066452" y="6041223"/>
            <a:ext cx="59712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chemeClr val="bg1">
                    <a:lumMod val="50000"/>
                  </a:schemeClr>
                </a:solidFill>
              </a:rPr>
              <a:t>Achtung: Das ist nur das grundsätzliche Muster, zur</a:t>
            </a:r>
          </a:p>
          <a:p>
            <a:r>
              <a:rPr lang="de-DE">
                <a:solidFill>
                  <a:schemeClr val="bg1">
                    <a:lumMod val="50000"/>
                  </a:schemeClr>
                </a:solidFill>
              </a:rPr>
              <a:t>Veranschaulichung, hier fehlt bspw. der Primärschlüssel!</a:t>
            </a:r>
          </a:p>
        </p:txBody>
      </p:sp>
    </p:spTree>
    <p:extLst>
      <p:ext uri="{BB962C8B-B14F-4D97-AF65-F5344CB8AC3E}">
        <p14:creationId xmlns:p14="http://schemas.microsoft.com/office/powerpoint/2010/main" val="18982774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Einfaches Beispiel</a:t>
            </a:r>
          </a:p>
        </p:txBody>
      </p:sp>
      <p:sp>
        <p:nvSpPr>
          <p:cNvPr id="1536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00860"/>
          </a:xfrm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8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CREATE TABLE kunden (id INT PRIMARY KEY, vorname VARCHAR(50));</a:t>
            </a:r>
          </a:p>
          <a:p>
            <a:pPr eaLnBrk="1" hangingPunct="1">
              <a:buFont typeface="Arial" pitchFamily="-1" charset="0"/>
              <a:buNone/>
            </a:pPr>
            <a:endParaRPr lang="de-DE" sz="2800" b="1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Font typeface="Arial" pitchFamily="-1" charset="0"/>
              <a:buNone/>
            </a:pPr>
            <a:r>
              <a:rPr lang="de-DE" sz="2800" i="1" smtClean="0">
                <a:solidFill>
                  <a:srgbClr val="7F7F7F"/>
                </a:solidFill>
                <a:latin typeface="+mj-lt"/>
                <a:ea typeface="Courier New" pitchFamily="-1" charset="0"/>
                <a:cs typeface="Courier New" pitchFamily="-1" charset="0"/>
              </a:rPr>
              <a:t>Das Gleiche mit ein paar Zeilenumbrüchen:</a:t>
            </a:r>
          </a:p>
          <a:p>
            <a:pPr eaLnBrk="1" hangingPunct="1">
              <a:buNone/>
            </a:pPr>
            <a:endParaRPr lang="de-DE" sz="2800" b="1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8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CREATE TABLE </a:t>
            </a:r>
            <a:r>
              <a:rPr lang="de-DE" sz="28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kunden</a:t>
            </a:r>
            <a:r>
              <a:rPr lang="de-DE" sz="28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 (</a:t>
            </a:r>
          </a:p>
          <a:p>
            <a:pPr eaLnBrk="1" hangingPunct="1">
              <a:buNone/>
            </a:pPr>
            <a:r>
              <a:rPr lang="de-DE" sz="28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				</a:t>
            </a:r>
            <a:r>
              <a:rPr lang="de-DE" sz="28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id</a:t>
            </a:r>
            <a:r>
              <a:rPr lang="de-DE" sz="28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 INT PRIMARY KEY,</a:t>
            </a:r>
          </a:p>
          <a:p>
            <a:pPr eaLnBrk="1" hangingPunct="1">
              <a:buNone/>
            </a:pPr>
            <a:r>
              <a:rPr lang="de-DE" sz="28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				</a:t>
            </a:r>
            <a:r>
              <a:rPr lang="de-DE" sz="28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vorname</a:t>
            </a:r>
            <a:r>
              <a:rPr lang="de-DE" sz="28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 VARCHAR(50)</a:t>
            </a:r>
          </a:p>
          <a:p>
            <a:pPr eaLnBrk="1" hangingPunct="1">
              <a:buNone/>
            </a:pPr>
            <a:r>
              <a:rPr lang="de-DE" sz="28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);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6107837" y="5391274"/>
            <a:ext cx="3036163" cy="92333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Zeilenumbrüche spielen keine Rolle!</a:t>
            </a:r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4874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Syntax + Optionen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1263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900" b="1" smtClean="0">
                <a:latin typeface="Courier New"/>
                <a:ea typeface="+mn-ea"/>
                <a:cs typeface="Courier New"/>
              </a:rPr>
              <a:t>CREATE TABLE tabellenname (feldname datentyp </a:t>
            </a:r>
            <a:r>
              <a:rPr lang="de-DE" sz="1900" b="1" smtClean="0">
                <a:solidFill>
                  <a:srgbClr val="FF0000"/>
                </a:solidFill>
                <a:latin typeface="Courier New"/>
                <a:ea typeface="+mn-ea"/>
                <a:cs typeface="Courier New"/>
              </a:rPr>
              <a:t>[NOT NULL] </a:t>
            </a:r>
            <a:r>
              <a:rPr lang="de-DE" sz="1900" b="1" smtClean="0">
                <a:latin typeface="Courier New"/>
                <a:ea typeface="+mn-ea"/>
                <a:cs typeface="Courier New"/>
              </a:rPr>
              <a:t>[</a:t>
            </a:r>
            <a:r>
              <a:rPr lang="de-DE" sz="1900" b="1" smtClean="0">
                <a:solidFill>
                  <a:srgbClr val="984807"/>
                </a:solidFill>
                <a:latin typeface="Courier New"/>
                <a:ea typeface="+mn-ea"/>
                <a:cs typeface="Courier New"/>
              </a:rPr>
              <a:t>AUTO_INCREMENT</a:t>
            </a:r>
            <a:r>
              <a:rPr lang="de-DE" sz="1900" b="1" smtClean="0">
                <a:latin typeface="Courier New"/>
                <a:ea typeface="+mn-ea"/>
                <a:cs typeface="Courier New"/>
              </a:rPr>
              <a:t>] [</a:t>
            </a:r>
            <a:r>
              <a:rPr lang="de-DE" sz="1900" b="1" smtClean="0">
                <a:solidFill>
                  <a:srgbClr val="008000"/>
                </a:solidFill>
                <a:latin typeface="Courier New"/>
                <a:ea typeface="+mn-ea"/>
                <a:cs typeface="Courier New"/>
              </a:rPr>
              <a:t>PRIMARY KEY</a:t>
            </a:r>
            <a:r>
              <a:rPr lang="de-DE" sz="1900" b="1" smtClean="0">
                <a:latin typeface="Courier New"/>
                <a:ea typeface="+mn-ea"/>
                <a:cs typeface="Courier New"/>
              </a:rPr>
              <a:t>], [feldname2 datentyp2 [NOT NULL] ...])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1900" b="1" smtClean="0">
              <a:latin typeface="Courier New"/>
              <a:ea typeface="+mn-ea"/>
              <a:cs typeface="Courier New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de-DE" sz="2000" smtClean="0">
                <a:ea typeface="+mn-ea"/>
                <a:cs typeface="+mn-cs"/>
              </a:rPr>
              <a:t>tabellenname = Name der Tabelle; tabellenname kann auch als zu einer bestimmten DB gehörig spezifiziert werden: </a:t>
            </a:r>
            <a:r>
              <a:rPr lang="de-DE" sz="2000" b="1" smtClean="0">
                <a:latin typeface="Courier New"/>
                <a:ea typeface="+mn-ea"/>
                <a:cs typeface="Courier New"/>
              </a:rPr>
              <a:t>CREATE TABLE 'datenbankname'.'tabellenname'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de-DE" sz="2000" smtClean="0">
                <a:ea typeface="+mn-ea"/>
                <a:cs typeface="+mn-cs"/>
              </a:rPr>
              <a:t>feldname = “Spalte” einer Tabelle, soll aussagekräftig sein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de-DE" sz="2000" smtClean="0">
                <a:ea typeface="+mn-ea"/>
                <a:cs typeface="+mn-cs"/>
              </a:rPr>
              <a:t>datentyp = INT, TIMESTAMP, FLOAT, VARCHAR() ...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de-DE" sz="2000" smtClean="0">
                <a:solidFill>
                  <a:srgbClr val="FF0000"/>
                </a:solidFill>
                <a:ea typeface="+mn-ea"/>
                <a:cs typeface="+mn-cs"/>
              </a:rPr>
              <a:t>NOT NULL </a:t>
            </a:r>
            <a:r>
              <a:rPr lang="de-DE" sz="2000" smtClean="0">
                <a:ea typeface="+mn-ea"/>
                <a:cs typeface="+mn-cs"/>
              </a:rPr>
              <a:t>= Feld darf nicht LEER sein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de-DE" sz="2000" smtClean="0">
                <a:solidFill>
                  <a:schemeClr val="accent6">
                    <a:lumMod val="50000"/>
                  </a:schemeClr>
                </a:solidFill>
                <a:ea typeface="+mn-ea"/>
                <a:cs typeface="+mn-cs"/>
              </a:rPr>
              <a:t>AUTO_INCREMENT</a:t>
            </a:r>
            <a:r>
              <a:rPr lang="de-DE" sz="2000" smtClean="0">
                <a:ea typeface="+mn-ea"/>
                <a:cs typeface="+mn-cs"/>
              </a:rPr>
              <a:t> = Zahl wird bei jedem neuen Datensatz automatisch um eins erhöht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de-DE" sz="2000" smtClean="0">
                <a:solidFill>
                  <a:srgbClr val="008000"/>
                </a:solidFill>
                <a:ea typeface="+mn-ea"/>
                <a:cs typeface="+mn-cs"/>
              </a:rPr>
              <a:t>PRIMARY KEY </a:t>
            </a:r>
            <a:r>
              <a:rPr lang="de-DE" sz="2000" smtClean="0">
                <a:ea typeface="+mn-ea"/>
                <a:cs typeface="+mn-cs"/>
              </a:rPr>
              <a:t>= Feld wird zum Primärschlüssel und referenziert damit jeden Datensatz eindeutig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de-DE" sz="2000" smtClean="0">
                <a:ea typeface="+mn-ea"/>
                <a:cs typeface="+mn-cs"/>
              </a:rPr>
              <a:t>UNIQUE KEY = Feldinhalt darf nicht doppelt vorkommen (z.B. “Artikelnummer”).</a:t>
            </a:r>
            <a:endParaRPr lang="de-DE" sz="1900" smtClean="0">
              <a:latin typeface="Courier New"/>
              <a:ea typeface="+mn-ea"/>
              <a:cs typeface="Courier New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Beispiele</a:t>
            </a:r>
          </a:p>
        </p:txBody>
      </p:sp>
      <p:sp>
        <p:nvSpPr>
          <p:cNvPr id="1536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8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CREATE TABLE kunden (kunde_id INT AUTO_INCREMENT NOT NULL PRIMARY KEY, kunde_name VARCHAR(50));</a:t>
            </a:r>
          </a:p>
          <a:p>
            <a:pPr eaLnBrk="1" hangingPunct="1">
              <a:buFont typeface="Arial" pitchFamily="-1" charset="0"/>
              <a:buNone/>
            </a:pPr>
            <a:endParaRPr lang="de-DE" sz="2800" b="1" smtClean="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Font typeface="Arial" pitchFamily="-1" charset="0"/>
              <a:buNone/>
            </a:pPr>
            <a:endParaRPr lang="de-DE" sz="2800" b="1" smtClean="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Font typeface="Arial" pitchFamily="-1" charset="0"/>
              <a:buNone/>
            </a:pPr>
            <a:r>
              <a:rPr lang="de-DE" sz="28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CREATE TABLE meine_dvds (id INT AUTO_INCREMENT PRIMARY KEY NOT NULL, nummer INT NOT NULL, name VARCHAR(255));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Übung</a:t>
            </a:r>
          </a:p>
        </p:txBody>
      </p:sp>
      <p:sp>
        <p:nvSpPr>
          <p:cNvPr id="15363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30522"/>
          </a:xfrm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800" b="1" smtClean="0">
                <a:latin typeface="+mj-lt"/>
                <a:ea typeface="Courier New" pitchFamily="-1" charset="0"/>
                <a:cs typeface="Courier New" pitchFamily="-1" charset="0"/>
              </a:rPr>
              <a:t>Legen Sie folgende Tabellen an:</a:t>
            </a:r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9521678"/>
              </p:ext>
            </p:extLst>
          </p:nvPr>
        </p:nvGraphicFramePr>
        <p:xfrm>
          <a:off x="568322" y="2538555"/>
          <a:ext cx="60960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de-DE" u="sng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vorname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nachname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481458" y="2094113"/>
            <a:ext cx="2155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kunden</a:t>
            </a:r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699304"/>
              </p:ext>
            </p:extLst>
          </p:nvPr>
        </p:nvGraphicFramePr>
        <p:xfrm>
          <a:off x="568322" y="3910863"/>
          <a:ext cx="725254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13135"/>
                <a:gridCol w="1813135"/>
                <a:gridCol w="1813135"/>
                <a:gridCol w="1813135"/>
              </a:tblGrid>
              <a:tr h="370840">
                <a:tc>
                  <a:txBody>
                    <a:bodyPr/>
                    <a:lstStyle/>
                    <a:p>
                      <a:r>
                        <a:rPr lang="de-DE" u="sng"/>
                        <a:t>artikelnummer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bezeichnung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verkaufspreis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regalnummer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feld 6"/>
          <p:cNvSpPr txBox="1"/>
          <p:nvPr/>
        </p:nvSpPr>
        <p:spPr>
          <a:xfrm>
            <a:off x="481458" y="3466421"/>
            <a:ext cx="2155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artikel</a:t>
            </a:r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6918999"/>
              </p:ext>
            </p:extLst>
          </p:nvPr>
        </p:nvGraphicFramePr>
        <p:xfrm>
          <a:off x="568322" y="5324225"/>
          <a:ext cx="49045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/>
                <a:gridCol w="2032000"/>
                <a:gridCol w="840500"/>
              </a:tblGrid>
              <a:tr h="370840">
                <a:tc>
                  <a:txBody>
                    <a:bodyPr/>
                    <a:lstStyle/>
                    <a:p>
                      <a:r>
                        <a:rPr lang="de-DE" u="sng"/>
                        <a:t>rechnungsnummer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gesamtsumme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datum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feld 8"/>
          <p:cNvSpPr txBox="1"/>
          <p:nvPr/>
        </p:nvSpPr>
        <p:spPr>
          <a:xfrm>
            <a:off x="481458" y="4863084"/>
            <a:ext cx="2155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bestellungen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5974150" y="5085094"/>
            <a:ext cx="295339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/>
              <a:t>Fortgeschrittene:</a:t>
            </a:r>
          </a:p>
          <a:p>
            <a:r>
              <a:rPr lang="de-DE"/>
              <a:t>Verwenden Sie für das</a:t>
            </a:r>
          </a:p>
          <a:p>
            <a:r>
              <a:rPr lang="de-DE"/>
              <a:t>Feld "datum" den Datentyp</a:t>
            </a:r>
          </a:p>
          <a:p>
            <a:r>
              <a:rPr lang="de-DE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424968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305</Words>
  <Application>Microsoft Macintosh PowerPoint</Application>
  <PresentationFormat>Bildschirmpräsentation (4:3)</PresentationFormat>
  <Paragraphs>55</Paragraphs>
  <Slides>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7" baseType="lpstr">
      <vt:lpstr>Office-Design</vt:lpstr>
      <vt:lpstr>MySQL: CREATE TABLE</vt:lpstr>
      <vt:lpstr>Grundsätzliches Schema:</vt:lpstr>
      <vt:lpstr>Einfaches Beispiel</vt:lpstr>
      <vt:lpstr>Syntax + Optionen</vt:lpstr>
      <vt:lpstr>Beispiele</vt:lpstr>
      <vt:lpstr>Übung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mySQL: Felddatentypen</dc:title>
  <dc:creator>Bert</dc:creator>
  <cp:lastModifiedBy>B. M.</cp:lastModifiedBy>
  <cp:revision>30</cp:revision>
  <cp:lastPrinted>2015-10-13T19:39:23Z</cp:lastPrinted>
  <dcterms:created xsi:type="dcterms:W3CDTF">2012-01-29T22:38:24Z</dcterms:created>
  <dcterms:modified xsi:type="dcterms:W3CDTF">2015-10-13T19:44:47Z</dcterms:modified>
</cp:coreProperties>
</file>