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9" r:id="rId5"/>
    <p:sldId id="268" r:id="rId6"/>
    <p:sldId id="270" r:id="rId7"/>
    <p:sldId id="271" r:id="rId8"/>
    <p:sldId id="272" r:id="rId9"/>
    <p:sldId id="273" r:id="rId10"/>
    <p:sldId id="276" r:id="rId11"/>
    <p:sldId id="274" r:id="rId12"/>
    <p:sldId id="275" r:id="rId13"/>
    <p:sldId id="277" r:id="rId14"/>
    <p:sldId id="278" r:id="rId15"/>
    <p:sldId id="279" r:id="rId16"/>
    <p:sldId id="290" r:id="rId17"/>
    <p:sldId id="282" r:id="rId18"/>
    <p:sldId id="283" r:id="rId19"/>
    <p:sldId id="287" r:id="rId20"/>
    <p:sldId id="284" r:id="rId21"/>
    <p:sldId id="285" r:id="rId22"/>
    <p:sldId id="286" r:id="rId23"/>
    <p:sldId id="267" r:id="rId24"/>
    <p:sldId id="288" r:id="rId25"/>
    <p:sldId id="289" r:id="rId26"/>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1pPr>
    <a:lvl2pPr marL="457200"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2pPr>
    <a:lvl3pPr marL="914400"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3pPr>
    <a:lvl4pPr marL="1371600"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4pPr>
    <a:lvl5pPr marL="1828800"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5pPr>
    <a:lvl6pPr marL="2286000" algn="l" defTabSz="457200" rtl="0" eaLnBrk="1" latinLnBrk="0" hangingPunct="1">
      <a:defRPr kern="1200">
        <a:solidFill>
          <a:schemeClr val="tx1"/>
        </a:solidFill>
        <a:latin typeface="Arial" pitchFamily="-1" charset="0"/>
        <a:ea typeface="ＭＳ Ｐゴシック" pitchFamily="-1" charset="-128"/>
        <a:cs typeface="ＭＳ Ｐゴシック" pitchFamily="-1" charset="-128"/>
      </a:defRPr>
    </a:lvl6pPr>
    <a:lvl7pPr marL="2743200" algn="l" defTabSz="457200" rtl="0" eaLnBrk="1" latinLnBrk="0" hangingPunct="1">
      <a:defRPr kern="1200">
        <a:solidFill>
          <a:schemeClr val="tx1"/>
        </a:solidFill>
        <a:latin typeface="Arial" pitchFamily="-1" charset="0"/>
        <a:ea typeface="ＭＳ Ｐゴシック" pitchFamily="-1" charset="-128"/>
        <a:cs typeface="ＭＳ Ｐゴシック" pitchFamily="-1" charset="-128"/>
      </a:defRPr>
    </a:lvl7pPr>
    <a:lvl8pPr marL="3200400" algn="l" defTabSz="457200" rtl="0" eaLnBrk="1" latinLnBrk="0" hangingPunct="1">
      <a:defRPr kern="1200">
        <a:solidFill>
          <a:schemeClr val="tx1"/>
        </a:solidFill>
        <a:latin typeface="Arial" pitchFamily="-1" charset="0"/>
        <a:ea typeface="ＭＳ Ｐゴシック" pitchFamily="-1" charset="-128"/>
        <a:cs typeface="ＭＳ Ｐゴシック" pitchFamily="-1" charset="-128"/>
      </a:defRPr>
    </a:lvl8pPr>
    <a:lvl9pPr marL="3657600" algn="l" defTabSz="457200" rtl="0" eaLnBrk="1" latinLnBrk="0" hangingPunct="1">
      <a:defRPr kern="1200">
        <a:solidFill>
          <a:schemeClr val="tx1"/>
        </a:solidFill>
        <a:latin typeface="Arial" pitchFamily="-1" charset="0"/>
        <a:ea typeface="ＭＳ Ｐゴシック" pitchFamily="-1" charset="-128"/>
        <a:cs typeface="ＭＳ Ｐゴシック" pitchFamily="-1"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4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Helle Formatvorlage 2 - Akz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8B1032C-EA38-4F05-BA0D-38AFFFC7BED3}" styleName="Helle Formatvorlage 3 - Akz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75DCB02-9BB8-47FD-8907-85C794F793BA}" styleName="Designformatvorlage 1 - Akz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Designformatvorlage 1 - Akz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5758FB7-9AC5-4552-8A53-C91805E547FA}" styleName="Designformatvorlage 1 - Akz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27F97BB-C833-4FB7-BDE5-3F7075034690}" styleName="Designformatvorlage 2 - Akz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Designformatvorlage 1 - Akz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Designformatvorlage 2 - Akz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Helle Formatvorlage 3 - Akz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Helle Formatvorlage 2 - Akz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7E9639D4-E3E2-4D34-9284-5A2195B3D0D7}" styleName="Helle Formatvorlag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8D230F3-CF80-4859-8CE7-A43EE81993B5}" styleName="Helle Formatvorlage 1 - Akz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B301B821-A1FF-4177-AEE7-76D212191A09}" styleName="Mittlere Formatvorlage 1 - Akz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1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a:t>Mastertitelformat bearbeiten</a:t>
            </a:r>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Master-Untertitelformat bearbeiten</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endParaRPr lang="de-DE"/>
          </a:p>
        </p:txBody>
      </p:sp>
      <p:sp>
        <p:nvSpPr>
          <p:cNvPr id="5" name="Foliennummernplatzhalter 5"/>
          <p:cNvSpPr>
            <a:spLocks noGrp="1"/>
          </p:cNvSpPr>
          <p:nvPr>
            <p:ph type="sldNum" sz="quarter" idx="11"/>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66DD65D5-7A6B-7240-B94B-3BFBBF8F65DF}" type="slidenum">
              <a:rPr lang="de-DE"/>
              <a:pPr>
                <a:defRPr/>
              </a:pPr>
              <a:t>‹Nr.›</a:t>
            </a:fld>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Mastertitelformat bearbeiten</a:t>
            </a:r>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Mastertextformat bearbeiten</a:t>
            </a:r>
          </a:p>
        </p:txBody>
      </p:sp>
      <p:sp>
        <p:nvSpPr>
          <p:cNvPr id="4" name="Datumsplatzhalter 3"/>
          <p:cNvSpPr>
            <a:spLocks noGrp="1"/>
          </p:cNvSpPr>
          <p:nvPr>
            <p:ph type="dt" sz="half" idx="10"/>
          </p:nvPr>
        </p:nvSpPr>
        <p:spPr/>
        <p:txBody>
          <a:bodyPr/>
          <a:lstStyle>
            <a:lvl1pPr>
              <a:defRPr/>
            </a:lvl1pPr>
          </a:lstStyle>
          <a:p>
            <a:pPr>
              <a:defRPr/>
            </a:pPr>
            <a:endParaRPr lang="de-DE"/>
          </a:p>
        </p:txBody>
      </p:sp>
      <p:sp>
        <p:nvSpPr>
          <p:cNvPr id="5" name="Fußzeilenplatzhalter 4"/>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6" name="Foliennummernplatzhalter 5"/>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87A1AFBD-7B2A-4C45-8861-DBFD49B3E06C}" type="slidenum">
              <a:rPr lang="de-DE"/>
              <a:pPr>
                <a:defRPr/>
              </a:pPr>
              <a:t>‹Nr.›</a:t>
            </a:fld>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lvl1pPr>
              <a:defRPr/>
            </a:lvl1pPr>
          </a:lstStyle>
          <a:p>
            <a:pPr>
              <a:defRPr/>
            </a:pPr>
            <a:endParaRPr lang="de-DE"/>
          </a:p>
        </p:txBody>
      </p:sp>
      <p:sp>
        <p:nvSpPr>
          <p:cNvPr id="6" name="Fußzeilenplatzhalter 5"/>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7" name="Foliennummernplatzhalter 6"/>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D80C9FF0-7146-E54A-9649-4424ECBB9728}" type="slidenum">
              <a:rPr lang="de-DE"/>
              <a:pPr>
                <a:defRPr/>
              </a:pPr>
              <a:t>‹Nr.›</a:t>
            </a:fld>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Mastertitelformat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lvl1pPr>
              <a:defRPr/>
            </a:lvl1pPr>
          </a:lstStyle>
          <a:p>
            <a:pPr>
              <a:defRPr/>
            </a:pPr>
            <a:endParaRPr lang="de-DE"/>
          </a:p>
        </p:txBody>
      </p:sp>
      <p:sp>
        <p:nvSpPr>
          <p:cNvPr id="8" name="Fußzeilenplatzhalter 7"/>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9" name="Foliennummernplatzhalter 8"/>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76C29638-A0F6-4744-AA3B-3B323795A136}" type="slidenum">
              <a:rPr lang="de-DE"/>
              <a:pPr>
                <a:defRPr/>
              </a:pPr>
              <a:t>‹Nr.›</a:t>
            </a:fld>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Datumsplatzhalter 2"/>
          <p:cNvSpPr>
            <a:spLocks noGrp="1"/>
          </p:cNvSpPr>
          <p:nvPr>
            <p:ph type="dt" sz="half" idx="10"/>
          </p:nvPr>
        </p:nvSpPr>
        <p:spPr/>
        <p:txBody>
          <a:bodyPr/>
          <a:lstStyle>
            <a:lvl1pPr>
              <a:defRPr/>
            </a:lvl1pPr>
          </a:lstStyle>
          <a:p>
            <a:pPr>
              <a:defRPr/>
            </a:pPr>
            <a:endParaRPr lang="de-DE"/>
          </a:p>
        </p:txBody>
      </p:sp>
      <p:sp>
        <p:nvSpPr>
          <p:cNvPr id="4" name="Fußzeilenplatzhalter 3"/>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5" name="Foliennummernplatzhalter 4"/>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589DCE6C-40DC-D848-A531-5C9EC6BAA4EF}" type="slidenum">
              <a:rPr lang="de-DE"/>
              <a:pPr>
                <a:defRPr/>
              </a:pPr>
              <a:t>‹Nr.›</a:t>
            </a:fld>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pPr>
              <a:defRPr/>
            </a:pPr>
            <a:endParaRPr lang="de-DE"/>
          </a:p>
        </p:txBody>
      </p:sp>
      <p:sp>
        <p:nvSpPr>
          <p:cNvPr id="3" name="Fußzeilenplatzhalter 2"/>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4" name="Foliennummernplatzhalter 3"/>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6C07A165-F156-D941-953E-32D14AACF8FA}" type="slidenum">
              <a:rPr lang="de-DE"/>
              <a:pPr>
                <a:defRPr/>
              </a:pPr>
              <a:t>‹Nr.›</a:t>
            </a:fld>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Mastertitelformat bearbeiten</a:t>
            </a:r>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umsplatzhalter 4"/>
          <p:cNvSpPr>
            <a:spLocks noGrp="1"/>
          </p:cNvSpPr>
          <p:nvPr>
            <p:ph type="dt" sz="half" idx="10"/>
          </p:nvPr>
        </p:nvSpPr>
        <p:spPr/>
        <p:txBody>
          <a:bodyPr/>
          <a:lstStyle>
            <a:lvl1pPr>
              <a:defRPr/>
            </a:lvl1pPr>
          </a:lstStyle>
          <a:p>
            <a:pPr>
              <a:defRPr/>
            </a:pPr>
            <a:endParaRPr lang="de-DE"/>
          </a:p>
        </p:txBody>
      </p:sp>
      <p:sp>
        <p:nvSpPr>
          <p:cNvPr id="6" name="Fußzeilenplatzhalter 5"/>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7" name="Foliennummernplatzhalter 6"/>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0143088F-DCFE-2A4D-8D64-713645E1FBDE}" type="slidenum">
              <a:rPr lang="de-DE"/>
              <a:pPr>
                <a:defRPr/>
              </a:pPr>
              <a:t>‹Nr.›</a:t>
            </a:fld>
            <a:endParaRPr lang="de-D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Mastertitelformat bearbeiten</a:t>
            </a:r>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umsplatzhalter 4"/>
          <p:cNvSpPr>
            <a:spLocks noGrp="1"/>
          </p:cNvSpPr>
          <p:nvPr>
            <p:ph type="dt" sz="half" idx="10"/>
          </p:nvPr>
        </p:nvSpPr>
        <p:spPr/>
        <p:txBody>
          <a:bodyPr/>
          <a:lstStyle>
            <a:lvl1pPr>
              <a:defRPr/>
            </a:lvl1pPr>
          </a:lstStyle>
          <a:p>
            <a:pPr>
              <a:defRPr/>
            </a:pPr>
            <a:endParaRPr lang="de-DE"/>
          </a:p>
        </p:txBody>
      </p:sp>
      <p:sp>
        <p:nvSpPr>
          <p:cNvPr id="6" name="Fußzeilenplatzhalter 5"/>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7" name="Foliennummernplatzhalter 6"/>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6D3B59D1-7B2C-714D-96B4-3776A9AB28AC}" type="slidenum">
              <a:rPr lang="de-DE"/>
              <a:pPr>
                <a:defRPr/>
              </a:pPr>
              <a:t>‹Nr.›</a:t>
            </a:fld>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Vertikaler Textplatzhalt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endParaRPr lang="de-DE"/>
          </a:p>
        </p:txBody>
      </p:sp>
      <p:sp>
        <p:nvSpPr>
          <p:cNvPr id="5" name="Fußzeilenplatzhalter 4"/>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6" name="Foliennummernplatzhalter 5"/>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8C9E88C0-D6A8-114E-9141-32F86510DB69}" type="slidenum">
              <a:rPr lang="de-DE"/>
              <a:pPr>
                <a:defRPr/>
              </a:pPr>
              <a:t>‹Nr.›</a:t>
            </a:fld>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a:t>Mastertitelformat bearbeiten</a:t>
            </a:r>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endParaRPr lang="de-DE"/>
          </a:p>
        </p:txBody>
      </p:sp>
      <p:sp>
        <p:nvSpPr>
          <p:cNvPr id="5" name="Fußzeilenplatzhalter 4"/>
          <p:cNvSpPr>
            <a:spLocks noGrp="1"/>
          </p:cNvSpPr>
          <p:nvPr>
            <p:ph type="ftr" sz="quarter" idx="11"/>
          </p:nvPr>
        </p:nvSpPr>
        <p:spPr>
          <a:xfrm>
            <a:off x="5257800" y="6477000"/>
            <a:ext cx="2895600" cy="381000"/>
          </a:xfrm>
          <a:prstGeom prst="rect">
            <a:avLst/>
          </a:prstGeom>
        </p:spPr>
        <p:txBody>
          <a:bodyPr/>
          <a:lstStyle>
            <a:lvl1pPr>
              <a:defRPr>
                <a:latin typeface="Arial" charset="0"/>
                <a:ea typeface="+mn-ea"/>
                <a:cs typeface="+mn-cs"/>
              </a:defRPr>
            </a:lvl1pPr>
          </a:lstStyle>
          <a:p>
            <a:pPr>
              <a:defRPr/>
            </a:pPr>
            <a:endParaRPr lang="de-DE"/>
          </a:p>
        </p:txBody>
      </p:sp>
      <p:sp>
        <p:nvSpPr>
          <p:cNvPr id="6" name="Foliennummernplatzhalter 5"/>
          <p:cNvSpPr>
            <a:spLocks noGrp="1"/>
          </p:cNvSpPr>
          <p:nvPr>
            <p:ph type="sldNum" sz="quarter" idx="12"/>
          </p:nvPr>
        </p:nvSpPr>
        <p:spPr>
          <a:xfrm>
            <a:off x="6553200" y="6245225"/>
            <a:ext cx="2133600" cy="476250"/>
          </a:xfrm>
          <a:prstGeom prst="rect">
            <a:avLst/>
          </a:prstGeom>
        </p:spPr>
        <p:txBody>
          <a:bodyPr/>
          <a:lstStyle>
            <a:lvl1pPr>
              <a:defRPr>
                <a:latin typeface="Arial" charset="0"/>
                <a:ea typeface="+mn-ea"/>
                <a:cs typeface="+mn-cs"/>
              </a:defRPr>
            </a:lvl1pPr>
          </a:lstStyle>
          <a:p>
            <a:pPr>
              <a:defRPr/>
            </a:pPr>
            <a:fld id="{75FA7401-E423-5543-AC6B-481F6B41C2A7}" type="slidenum">
              <a:rPr lang="de-DE"/>
              <a:pPr>
                <a:defRPr/>
              </a:pPr>
              <a:t>‹Nr.›</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a:t>Titelmasterformat durch Klicken bearbeiten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mn-cs"/>
              </a:defRPr>
            </a:lvl1pPr>
          </a:lstStyle>
          <a:p>
            <a:pPr>
              <a:defRPr/>
            </a:pPr>
            <a:endParaRPr lang="de-DE"/>
          </a:p>
        </p:txBody>
      </p:sp>
      <p:sp>
        <p:nvSpPr>
          <p:cNvPr id="6" name="Textfeld 5"/>
          <p:cNvSpPr txBox="1"/>
          <p:nvPr userDrawn="1"/>
        </p:nvSpPr>
        <p:spPr>
          <a:xfrm>
            <a:off x="7427913" y="6637338"/>
            <a:ext cx="1804987" cy="246062"/>
          </a:xfrm>
          <a:prstGeom prst="rect">
            <a:avLst/>
          </a:prstGeom>
          <a:noFill/>
        </p:spPr>
        <p:txBody>
          <a:bodyPr wrap="none">
            <a:spAutoFit/>
          </a:bodyPr>
          <a:lstStyle/>
          <a:p>
            <a:pPr fontAlgn="auto">
              <a:spcBef>
                <a:spcPts val="0"/>
              </a:spcBef>
              <a:spcAft>
                <a:spcPts val="0"/>
              </a:spcAft>
              <a:defRPr/>
            </a:pPr>
            <a:r>
              <a:rPr lang="de-DE" sz="1000" b="1">
                <a:solidFill>
                  <a:schemeClr val="bg1">
                    <a:lumMod val="65000"/>
                  </a:schemeClr>
                </a:solidFill>
                <a:latin typeface="Arial"/>
                <a:ea typeface="+mn-ea"/>
                <a:cs typeface="Arial"/>
              </a:rPr>
              <a:t>www.informatikzentrale.de</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ctr" rtl="0" eaLnBrk="0" fontAlgn="base" hangingPunct="0">
        <a:spcBef>
          <a:spcPct val="0"/>
        </a:spcBef>
        <a:spcAft>
          <a:spcPct val="0"/>
        </a:spcAft>
        <a:defRPr sz="44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irtschaftslexikon.gabler.de/Archiv/57132/datenintegritaet-v6.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4"/>
          <p:cNvSpPr txBox="1">
            <a:spLocks noChangeArrowheads="1"/>
          </p:cNvSpPr>
          <p:nvPr/>
        </p:nvSpPr>
        <p:spPr bwMode="auto">
          <a:xfrm>
            <a:off x="1371600" y="2081213"/>
            <a:ext cx="6553200" cy="1446212"/>
          </a:xfrm>
          <a:prstGeom prst="rect">
            <a:avLst/>
          </a:prstGeom>
          <a:noFill/>
          <a:ln w="9525">
            <a:noFill/>
            <a:miter lim="800000"/>
            <a:headEnd/>
            <a:tailEnd/>
          </a:ln>
        </p:spPr>
        <p:txBody>
          <a:bodyPr>
            <a:prstTxWarp prst="textNoShape">
              <a:avLst/>
            </a:prstTxWarp>
            <a:spAutoFit/>
          </a:bodyPr>
          <a:lstStyle/>
          <a:p>
            <a:pPr algn="ctr"/>
            <a:r>
              <a:rPr lang="de-DE" sz="4400" b="1"/>
              <a:t>Datenbanken:</a:t>
            </a:r>
          </a:p>
          <a:p>
            <a:pPr algn="ctr"/>
            <a:r>
              <a:rPr lang="de-DE" sz="4400" b="1"/>
              <a:t>Datenintegrität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p:nvPr>
        </p:nvSpPr>
        <p:spPr/>
        <p:txBody>
          <a:bodyPr/>
          <a:lstStyle/>
          <a:p>
            <a:r>
              <a:rPr lang="de-DE">
                <a:ea typeface="ＭＳ Ｐゴシック" pitchFamily="-1" charset="-128"/>
                <a:cs typeface="ＭＳ Ｐゴシック" pitchFamily="-1" charset="-128"/>
              </a:rPr>
              <a:t>Definition "Datenkonsistenz"</a:t>
            </a:r>
          </a:p>
        </p:txBody>
      </p:sp>
      <p:sp>
        <p:nvSpPr>
          <p:cNvPr id="4" name="Titel 1"/>
          <p:cNvSpPr txBox="1">
            <a:spLocks/>
          </p:cNvSpPr>
          <p:nvPr/>
        </p:nvSpPr>
        <p:spPr bwMode="auto">
          <a:xfrm>
            <a:off x="533400" y="1752600"/>
            <a:ext cx="8229600" cy="1828800"/>
          </a:xfrm>
          <a:prstGeom prst="rect">
            <a:avLst/>
          </a:prstGeom>
          <a:noFill/>
          <a:ln w="9525">
            <a:noFill/>
            <a:miter lim="800000"/>
            <a:headEnd/>
            <a:tailEnd/>
          </a:ln>
        </p:spPr>
        <p:txBody>
          <a:bodyPr anchor="ctr">
            <a:prstTxWarp prst="textNoShape">
              <a:avLst/>
            </a:prstTxWarp>
          </a:bodyPr>
          <a:lstStyle/>
          <a:p>
            <a:pPr eaLnBrk="0" hangingPunct="0">
              <a:defRPr/>
            </a:pPr>
            <a:r>
              <a:rPr lang="de-DE" sz="2500" kern="0">
                <a:solidFill>
                  <a:schemeClr val="tx2"/>
                </a:solidFill>
                <a:latin typeface="+mj-lt"/>
                <a:ea typeface="ＭＳ Ｐゴシック" charset="-128"/>
                <a:cs typeface="ＭＳ Ｐゴシック" charset="-128"/>
              </a:rPr>
              <a:t>"in der Datenbankorganisation (...) die </a:t>
            </a:r>
          </a:p>
          <a:p>
            <a:pPr eaLnBrk="0" hangingPunct="0">
              <a:defRPr/>
            </a:pPr>
            <a:r>
              <a:rPr lang="de-DE" sz="2500" b="1" kern="0">
                <a:solidFill>
                  <a:schemeClr val="tx2"/>
                </a:solidFill>
                <a:latin typeface="+mj-lt"/>
                <a:ea typeface="ＭＳ Ｐゴシック" charset="-128"/>
                <a:cs typeface="ＭＳ Ｐゴシック" charset="-128"/>
              </a:rPr>
              <a:t>Korrektheit der gespeicherten Daten </a:t>
            </a:r>
            <a:r>
              <a:rPr lang="de-DE" sz="2500" kern="0">
                <a:solidFill>
                  <a:schemeClr val="tx2"/>
                </a:solidFill>
                <a:latin typeface="+mj-lt"/>
                <a:ea typeface="ＭＳ Ｐゴシック" charset="-128"/>
                <a:cs typeface="ＭＳ Ｐゴシック" charset="-128"/>
              </a:rPr>
              <a:t>im Sinn einer </a:t>
            </a:r>
            <a:r>
              <a:rPr lang="de-DE" sz="2500" b="1" kern="0">
                <a:solidFill>
                  <a:schemeClr val="tx2"/>
                </a:solidFill>
                <a:latin typeface="+mj-lt"/>
                <a:ea typeface="ＭＳ Ｐゴシック" charset="-128"/>
                <a:cs typeface="ＭＳ Ｐゴシック" charset="-128"/>
              </a:rPr>
              <a:t>widerspruchsfreien und vollständigen Abbildung </a:t>
            </a:r>
            <a:r>
              <a:rPr lang="de-DE" sz="2500" kern="0">
                <a:solidFill>
                  <a:schemeClr val="tx2"/>
                </a:solidFill>
                <a:latin typeface="+mj-lt"/>
                <a:ea typeface="ＭＳ Ｐゴシック" charset="-128"/>
                <a:cs typeface="ＭＳ Ｐゴシック" charset="-128"/>
              </a:rPr>
              <a:t>der relevanten Aspekte des erfassten Realitätsausschnitts."</a:t>
            </a:r>
          </a:p>
        </p:txBody>
      </p:sp>
      <p:sp>
        <p:nvSpPr>
          <p:cNvPr id="5" name="Inhaltsplatzhalter 2"/>
          <p:cNvSpPr txBox="1">
            <a:spLocks/>
          </p:cNvSpPr>
          <p:nvPr/>
        </p:nvSpPr>
        <p:spPr bwMode="auto">
          <a:xfrm>
            <a:off x="3733800" y="3581400"/>
            <a:ext cx="5181600" cy="533400"/>
          </a:xfrm>
          <a:prstGeom prst="rect">
            <a:avLst/>
          </a:prstGeom>
          <a:noFill/>
          <a:ln w="9525">
            <a:noFill/>
            <a:miter lim="800000"/>
            <a:headEnd/>
            <a:tailEnd/>
          </a:ln>
        </p:spPr>
        <p:txBody>
          <a:bodyPr>
            <a:prstTxWarp prst="textNoShape">
              <a:avLst/>
            </a:prstTxWarp>
          </a:bodyPr>
          <a:lstStyle/>
          <a:p>
            <a:pPr marL="342900" indent="-342900" eaLnBrk="0" hangingPunct="0">
              <a:spcBef>
                <a:spcPct val="20000"/>
              </a:spcBef>
              <a:defRPr/>
            </a:pPr>
            <a:r>
              <a:rPr lang="de-DE" sz="1200" kern="0">
                <a:latin typeface="+mn-lt"/>
                <a:ea typeface="ＭＳ Ｐゴシック" charset="-128"/>
                <a:cs typeface="ＭＳ Ｐゴシック" charset="-128"/>
                <a:hlinkClick r:id="rId2"/>
              </a:rPr>
              <a:t>http://wirtschaftslexikon.gabler.de/Archiv/57132/datenintegritaet-v6.html</a:t>
            </a:r>
            <a:endParaRPr lang="de-DE" sz="1200" kern="0">
              <a:latin typeface="+mn-lt"/>
              <a:ea typeface="ＭＳ Ｐゴシック" charset="-128"/>
              <a:cs typeface="ＭＳ Ｐゴシック" charset="-128"/>
            </a:endParaRPr>
          </a:p>
          <a:p>
            <a:pPr marL="342900" indent="-342900" eaLnBrk="0" hangingPunct="0">
              <a:spcBef>
                <a:spcPct val="20000"/>
              </a:spcBef>
              <a:defRPr/>
            </a:pPr>
            <a:r>
              <a:rPr lang="de-DE" sz="1200" kern="0">
                <a:latin typeface="+mn-lt"/>
                <a:ea typeface="ＭＳ Ｐゴシック" charset="-128"/>
                <a:cs typeface="ＭＳ Ｐゴシック" charset="-128"/>
              </a:rPr>
              <a:t>Hervorhebung hinzugefügt</a:t>
            </a:r>
          </a:p>
        </p:txBody>
      </p:sp>
      <p:sp>
        <p:nvSpPr>
          <p:cNvPr id="7" name="Textfeld 6"/>
          <p:cNvSpPr txBox="1"/>
          <p:nvPr/>
        </p:nvSpPr>
        <p:spPr>
          <a:xfrm>
            <a:off x="1676400" y="5257800"/>
            <a:ext cx="5543288" cy="461665"/>
          </a:xfrm>
          <a:prstGeom prst="rect">
            <a:avLst/>
          </a:prstGeom>
          <a:noFill/>
        </p:spPr>
        <p:txBody>
          <a:bodyPr wrap="none" rtlCol="0">
            <a:spAutoFit/>
          </a:bodyPr>
          <a:lstStyle/>
          <a:p>
            <a:r>
              <a:rPr lang="de-DE" sz="2400" i="1">
                <a:solidFill>
                  <a:srgbClr val="FF0000"/>
                </a:solidFill>
                <a:sym typeface="Wingdings"/>
              </a:rPr>
              <a:t> logisch korrekter Zustand der Daten</a:t>
            </a:r>
            <a:endParaRPr lang="de-DE" sz="2400" i="1">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r>
              <a:rPr lang="de-DE" sz="3200">
                <a:ea typeface="ＭＳ Ｐゴシック" pitchFamily="-1" charset="-128"/>
                <a:cs typeface="ＭＳ Ｐゴシック" pitchFamily="-1" charset="-128"/>
              </a:rPr>
              <a:t>Inkonsistente / konsistente Daten</a:t>
            </a:r>
          </a:p>
        </p:txBody>
      </p:sp>
      <p:graphicFrame>
        <p:nvGraphicFramePr>
          <p:cNvPr id="5" name="Inhaltsplatzhalter 4"/>
          <p:cNvGraphicFramePr>
            <a:graphicFrameLocks noGrp="1"/>
          </p:cNvGraphicFramePr>
          <p:nvPr>
            <p:ph idx="1"/>
          </p:nvPr>
        </p:nvGraphicFramePr>
        <p:xfrm>
          <a:off x="152400" y="1524000"/>
          <a:ext cx="8458200" cy="1895939"/>
        </p:xfrm>
        <a:graphic>
          <a:graphicData uri="http://schemas.openxmlformats.org/drawingml/2006/table">
            <a:tbl>
              <a:tblPr firstRow="1" bandRow="1">
                <a:tableStyleId>{775DCB02-9BB8-47FD-8907-85C794F793BA}</a:tableStyleId>
              </a:tblPr>
              <a:tblGrid>
                <a:gridCol w="1143000"/>
                <a:gridCol w="1066800"/>
                <a:gridCol w="1524000"/>
                <a:gridCol w="1905000"/>
                <a:gridCol w="2819400"/>
              </a:tblGrid>
              <a:tr h="414779">
                <a:tc>
                  <a:txBody>
                    <a:bodyPr/>
                    <a:lstStyle/>
                    <a:p>
                      <a:r>
                        <a:rPr lang="de-DE" u="sng"/>
                        <a:t>idKunde</a:t>
                      </a:r>
                    </a:p>
                  </a:txBody>
                  <a:tcPr/>
                </a:tc>
                <a:tc>
                  <a:txBody>
                    <a:bodyPr/>
                    <a:lstStyle/>
                    <a:p>
                      <a:r>
                        <a:rPr lang="de-DE"/>
                        <a:t>name</a:t>
                      </a:r>
                    </a:p>
                  </a:txBody>
                  <a:tcPr/>
                </a:tc>
                <a:tc>
                  <a:txBody>
                    <a:bodyPr/>
                    <a:lstStyle/>
                    <a:p>
                      <a:r>
                        <a:rPr lang="de-DE"/>
                        <a:t>postleitzahl</a:t>
                      </a:r>
                    </a:p>
                  </a:txBody>
                  <a:tcPr/>
                </a:tc>
                <a:tc>
                  <a:txBody>
                    <a:bodyPr/>
                    <a:lstStyle/>
                    <a:p>
                      <a:r>
                        <a:rPr lang="de-DE"/>
                        <a:t>ortName</a:t>
                      </a:r>
                    </a:p>
                  </a:txBody>
                  <a:tcPr/>
                </a:tc>
                <a:tc>
                  <a:txBody>
                    <a:bodyPr/>
                    <a:lstStyle/>
                    <a:p>
                      <a:r>
                        <a:rPr lang="de-DE"/>
                        <a:t>arbeitgeber</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c>
                  <a:txBody>
                    <a:bodyPr/>
                    <a:lstStyle/>
                    <a:p>
                      <a:r>
                        <a:rPr lang="de-DE"/>
                        <a:t>Musterhausen</a:t>
                      </a:r>
                    </a:p>
                  </a:txBody>
                  <a:tcPr/>
                </a:tc>
                <a:tc>
                  <a:txBody>
                    <a:bodyPr/>
                    <a:lstStyle/>
                    <a:p>
                      <a:r>
                        <a:rPr lang="de-DE"/>
                        <a:t>Bäckerei Zimmermann GmbH</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c>
                  <a:txBody>
                    <a:bodyPr/>
                    <a:lstStyle/>
                    <a:p>
                      <a:r>
                        <a:rPr lang="de-DE"/>
                        <a:t>Musterausen</a:t>
                      </a:r>
                    </a:p>
                  </a:txBody>
                  <a:tcPr/>
                </a:tc>
                <a:tc>
                  <a:txBody>
                    <a:bodyPr/>
                    <a:lstStyle/>
                    <a:p>
                      <a:r>
                        <a:rPr lang="de-DE"/>
                        <a:t>Schlüter</a:t>
                      </a:r>
                      <a:r>
                        <a:rPr lang="de-DE" baseline="0"/>
                        <a:t> &amp; Co KG</a:t>
                      </a:r>
                      <a:endParaRPr lang="de-DE"/>
                    </a:p>
                  </a:txBody>
                  <a:tcPr/>
                </a:tc>
              </a:tr>
              <a:tr h="420540">
                <a:tc>
                  <a:txBody>
                    <a:bodyPr/>
                    <a:lstStyle/>
                    <a:p>
                      <a:endParaRPr lang="de-DE"/>
                    </a:p>
                  </a:txBody>
                  <a:tcPr/>
                </a:tc>
                <a:tc>
                  <a:txBody>
                    <a:bodyPr/>
                    <a:lstStyle/>
                    <a:p>
                      <a:r>
                        <a:rPr lang="de-DE"/>
                        <a:t>Müller</a:t>
                      </a:r>
                    </a:p>
                  </a:txBody>
                  <a:tcPr/>
                </a:tc>
                <a:tc>
                  <a:txBody>
                    <a:bodyPr/>
                    <a:lstStyle/>
                    <a:p>
                      <a:r>
                        <a:rPr lang="de-DE"/>
                        <a:t>79132</a:t>
                      </a:r>
                    </a:p>
                  </a:txBody>
                  <a:tcPr/>
                </a:tc>
                <a:tc>
                  <a:txBody>
                    <a:bodyPr/>
                    <a:lstStyle/>
                    <a:p>
                      <a:r>
                        <a:rPr lang="de-DE"/>
                        <a:t>Coburg</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de-DE"/>
                        <a:t>Bäckerei</a:t>
                      </a:r>
                      <a:r>
                        <a:rPr lang="de-DE" baseline="0"/>
                        <a:t> Zimmermann</a:t>
                      </a:r>
                      <a:endParaRPr lang="de-DE"/>
                    </a:p>
                  </a:txBody>
                  <a:tcPr/>
                </a:tc>
              </a:tr>
            </a:tbl>
          </a:graphicData>
        </a:graphic>
      </p:graphicFrame>
      <p:sp>
        <p:nvSpPr>
          <p:cNvPr id="6" name="Textfeld 5"/>
          <p:cNvSpPr txBox="1"/>
          <p:nvPr/>
        </p:nvSpPr>
        <p:spPr>
          <a:xfrm flipH="1">
            <a:off x="838200" y="5029200"/>
            <a:ext cx="7162799" cy="784830"/>
          </a:xfrm>
          <a:prstGeom prst="rect">
            <a:avLst/>
          </a:prstGeom>
          <a:noFill/>
        </p:spPr>
        <p:txBody>
          <a:bodyPr wrap="square" rtlCol="0">
            <a:spAutoFit/>
          </a:bodyPr>
          <a:lstStyle/>
          <a:p>
            <a:pPr algn="ctr"/>
            <a:r>
              <a:rPr lang="de-DE" sz="2700" b="1"/>
              <a:t>Welche Fehler erkennen Sie?</a:t>
            </a:r>
          </a:p>
          <a:p>
            <a:pPr algn="ctr"/>
            <a:r>
              <a:rPr lang="de-DE"/>
              <a:t>(abgesehen von der Verletzung einer Normalform)</a:t>
            </a:r>
          </a:p>
        </p:txBody>
      </p:sp>
      <p:sp>
        <p:nvSpPr>
          <p:cNvPr id="7" name="Textfeld 6"/>
          <p:cNvSpPr txBox="1"/>
          <p:nvPr/>
        </p:nvSpPr>
        <p:spPr>
          <a:xfrm>
            <a:off x="228600" y="1143000"/>
            <a:ext cx="941972" cy="369332"/>
          </a:xfrm>
          <a:prstGeom prst="rect">
            <a:avLst/>
          </a:prstGeom>
          <a:noFill/>
        </p:spPr>
        <p:txBody>
          <a:bodyPr wrap="none" rtlCol="0">
            <a:spAutoFit/>
          </a:bodyPr>
          <a:lstStyle/>
          <a:p>
            <a:r>
              <a:rPr lang="de-DE"/>
              <a:t>kunden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r>
              <a:rPr lang="de-DE" sz="3200">
                <a:ea typeface="ＭＳ Ｐゴシック" pitchFamily="-1" charset="-128"/>
                <a:cs typeface="ＭＳ Ｐゴシック" pitchFamily="-1" charset="-128"/>
              </a:rPr>
              <a:t>Inkonsistente / konsistente Daten</a:t>
            </a:r>
          </a:p>
        </p:txBody>
      </p:sp>
      <p:graphicFrame>
        <p:nvGraphicFramePr>
          <p:cNvPr id="5" name="Inhaltsplatzhalter 4"/>
          <p:cNvGraphicFramePr>
            <a:graphicFrameLocks noGrp="1"/>
          </p:cNvGraphicFramePr>
          <p:nvPr>
            <p:ph idx="1"/>
          </p:nvPr>
        </p:nvGraphicFramePr>
        <p:xfrm>
          <a:off x="152400" y="1524000"/>
          <a:ext cx="8458200" cy="1895939"/>
        </p:xfrm>
        <a:graphic>
          <a:graphicData uri="http://schemas.openxmlformats.org/drawingml/2006/table">
            <a:tbl>
              <a:tblPr firstRow="1" bandRow="1">
                <a:tableStyleId>{775DCB02-9BB8-47FD-8907-85C794F793BA}</a:tableStyleId>
              </a:tblPr>
              <a:tblGrid>
                <a:gridCol w="1143000"/>
                <a:gridCol w="1066800"/>
                <a:gridCol w="1524000"/>
                <a:gridCol w="1905000"/>
                <a:gridCol w="2819400"/>
              </a:tblGrid>
              <a:tr h="414779">
                <a:tc>
                  <a:txBody>
                    <a:bodyPr/>
                    <a:lstStyle/>
                    <a:p>
                      <a:r>
                        <a:rPr lang="de-DE" u="sng"/>
                        <a:t>idKunde</a:t>
                      </a:r>
                    </a:p>
                  </a:txBody>
                  <a:tcPr/>
                </a:tc>
                <a:tc>
                  <a:txBody>
                    <a:bodyPr/>
                    <a:lstStyle/>
                    <a:p>
                      <a:r>
                        <a:rPr lang="de-DE"/>
                        <a:t>name</a:t>
                      </a:r>
                    </a:p>
                  </a:txBody>
                  <a:tcPr/>
                </a:tc>
                <a:tc>
                  <a:txBody>
                    <a:bodyPr/>
                    <a:lstStyle/>
                    <a:p>
                      <a:r>
                        <a:rPr lang="de-DE"/>
                        <a:t>postleitzahl</a:t>
                      </a:r>
                    </a:p>
                  </a:txBody>
                  <a:tcPr/>
                </a:tc>
                <a:tc>
                  <a:txBody>
                    <a:bodyPr/>
                    <a:lstStyle/>
                    <a:p>
                      <a:r>
                        <a:rPr lang="de-DE"/>
                        <a:t>ortName</a:t>
                      </a:r>
                    </a:p>
                  </a:txBody>
                  <a:tcPr/>
                </a:tc>
                <a:tc>
                  <a:txBody>
                    <a:bodyPr/>
                    <a:lstStyle/>
                    <a:p>
                      <a:r>
                        <a:rPr lang="de-DE"/>
                        <a:t>arbeitgeber</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c>
                  <a:txBody>
                    <a:bodyPr/>
                    <a:lstStyle/>
                    <a:p>
                      <a:r>
                        <a:rPr lang="de-DE"/>
                        <a:t>Musterhausen</a:t>
                      </a:r>
                    </a:p>
                  </a:txBody>
                  <a:tcPr/>
                </a:tc>
                <a:tc>
                  <a:txBody>
                    <a:bodyPr/>
                    <a:lstStyle/>
                    <a:p>
                      <a:r>
                        <a:rPr lang="de-DE"/>
                        <a:t>Bäckerei Zimmermann GmbH</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c>
                  <a:txBody>
                    <a:bodyPr/>
                    <a:lstStyle/>
                    <a:p>
                      <a:r>
                        <a:rPr lang="de-DE"/>
                        <a:t>Musterausen</a:t>
                      </a:r>
                    </a:p>
                  </a:txBody>
                  <a:tcPr/>
                </a:tc>
                <a:tc>
                  <a:txBody>
                    <a:bodyPr/>
                    <a:lstStyle/>
                    <a:p>
                      <a:r>
                        <a:rPr lang="de-DE"/>
                        <a:t>Schlüter</a:t>
                      </a:r>
                      <a:r>
                        <a:rPr lang="de-DE" baseline="0"/>
                        <a:t> &amp; Co KG</a:t>
                      </a:r>
                      <a:endParaRPr lang="de-DE"/>
                    </a:p>
                  </a:txBody>
                  <a:tcPr/>
                </a:tc>
              </a:tr>
              <a:tr h="420540">
                <a:tc>
                  <a:txBody>
                    <a:bodyPr/>
                    <a:lstStyle/>
                    <a:p>
                      <a:endParaRPr lang="de-DE"/>
                    </a:p>
                  </a:txBody>
                  <a:tcPr/>
                </a:tc>
                <a:tc>
                  <a:txBody>
                    <a:bodyPr/>
                    <a:lstStyle/>
                    <a:p>
                      <a:r>
                        <a:rPr lang="de-DE"/>
                        <a:t>Müller</a:t>
                      </a:r>
                    </a:p>
                  </a:txBody>
                  <a:tcPr/>
                </a:tc>
                <a:tc>
                  <a:txBody>
                    <a:bodyPr/>
                    <a:lstStyle/>
                    <a:p>
                      <a:r>
                        <a:rPr lang="de-DE"/>
                        <a:t>79132</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de-DE"/>
                        <a:t>Coburg</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de-DE"/>
                        <a:t>Bäckerei</a:t>
                      </a:r>
                      <a:r>
                        <a:rPr lang="de-DE" baseline="0"/>
                        <a:t> Zimmermann</a:t>
                      </a:r>
                      <a:endParaRPr lang="de-DE"/>
                    </a:p>
                  </a:txBody>
                  <a:tcPr/>
                </a:tc>
              </a:tr>
            </a:tbl>
          </a:graphicData>
        </a:graphic>
      </p:graphicFrame>
      <p:sp>
        <p:nvSpPr>
          <p:cNvPr id="7" name="Textfeld 6"/>
          <p:cNvSpPr txBox="1"/>
          <p:nvPr/>
        </p:nvSpPr>
        <p:spPr>
          <a:xfrm>
            <a:off x="228600" y="1143000"/>
            <a:ext cx="941972" cy="369332"/>
          </a:xfrm>
          <a:prstGeom prst="rect">
            <a:avLst/>
          </a:prstGeom>
          <a:noFill/>
        </p:spPr>
        <p:txBody>
          <a:bodyPr wrap="none" rtlCol="0">
            <a:spAutoFit/>
          </a:bodyPr>
          <a:lstStyle/>
          <a:p>
            <a:r>
              <a:rPr lang="de-DE"/>
              <a:t>kunden</a:t>
            </a:r>
          </a:p>
        </p:txBody>
      </p:sp>
      <p:sp>
        <p:nvSpPr>
          <p:cNvPr id="8" name="Abgerundetes Rechteck 7"/>
          <p:cNvSpPr/>
          <p:nvPr/>
        </p:nvSpPr>
        <p:spPr>
          <a:xfrm>
            <a:off x="2286000" y="1905000"/>
            <a:ext cx="3276600" cy="1143000"/>
          </a:xfrm>
          <a:prstGeom prst="roundRect">
            <a:avLst/>
          </a:prstGeom>
          <a:noFill/>
          <a:ln w="101600"/>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9" name="Abgerundetes Rechteck 8"/>
          <p:cNvSpPr/>
          <p:nvPr/>
        </p:nvSpPr>
        <p:spPr>
          <a:xfrm>
            <a:off x="5791200" y="1905000"/>
            <a:ext cx="2514600" cy="6858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0" name="Abgerundetes Rechteck 9"/>
          <p:cNvSpPr/>
          <p:nvPr/>
        </p:nvSpPr>
        <p:spPr>
          <a:xfrm>
            <a:off x="5791200" y="2819400"/>
            <a:ext cx="2514600" cy="6858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1" name="Abgerundetes Rechteck 10"/>
          <p:cNvSpPr/>
          <p:nvPr/>
        </p:nvSpPr>
        <p:spPr>
          <a:xfrm>
            <a:off x="76200" y="2438400"/>
            <a:ext cx="1981200" cy="10668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r>
              <a:rPr lang="de-DE" sz="3200">
                <a:ea typeface="ＭＳ Ｐゴシック" pitchFamily="-1" charset="-128"/>
                <a:cs typeface="ＭＳ Ｐゴシック" pitchFamily="-1" charset="-128"/>
              </a:rPr>
              <a:t>Inkonsistente / konsistente Daten</a:t>
            </a:r>
          </a:p>
        </p:txBody>
      </p:sp>
      <p:graphicFrame>
        <p:nvGraphicFramePr>
          <p:cNvPr id="5" name="Inhaltsplatzhalter 4"/>
          <p:cNvGraphicFramePr>
            <a:graphicFrameLocks noGrp="1"/>
          </p:cNvGraphicFramePr>
          <p:nvPr>
            <p:ph idx="1"/>
          </p:nvPr>
        </p:nvGraphicFramePr>
        <p:xfrm>
          <a:off x="152400" y="1524000"/>
          <a:ext cx="5638800" cy="1676399"/>
        </p:xfrm>
        <a:graphic>
          <a:graphicData uri="http://schemas.openxmlformats.org/drawingml/2006/table">
            <a:tbl>
              <a:tblPr firstRow="1" bandRow="1">
                <a:tableStyleId>{775DCB02-9BB8-47FD-8907-85C794F793BA}</a:tableStyleId>
              </a:tblPr>
              <a:tblGrid>
                <a:gridCol w="1143000"/>
                <a:gridCol w="1066800"/>
                <a:gridCol w="1524000"/>
                <a:gridCol w="1905000"/>
              </a:tblGrid>
              <a:tr h="414779">
                <a:tc>
                  <a:txBody>
                    <a:bodyPr/>
                    <a:lstStyle/>
                    <a:p>
                      <a:r>
                        <a:rPr lang="de-DE" u="sng"/>
                        <a:t>idKunde</a:t>
                      </a:r>
                    </a:p>
                  </a:txBody>
                  <a:tcPr/>
                </a:tc>
                <a:tc>
                  <a:txBody>
                    <a:bodyPr/>
                    <a:lstStyle/>
                    <a:p>
                      <a:r>
                        <a:rPr lang="de-DE"/>
                        <a:t>name</a:t>
                      </a:r>
                    </a:p>
                  </a:txBody>
                  <a:tcPr/>
                </a:tc>
                <a:tc>
                  <a:txBody>
                    <a:bodyPr/>
                    <a:lstStyle/>
                    <a:p>
                      <a:r>
                        <a:rPr lang="de-DE"/>
                        <a:t>postleitzahl</a:t>
                      </a:r>
                    </a:p>
                  </a:txBody>
                  <a:tcPr/>
                </a:tc>
                <a:tc>
                  <a:txBody>
                    <a:bodyPr/>
                    <a:lstStyle/>
                    <a:p>
                      <a:r>
                        <a:rPr lang="de-DE"/>
                        <a:t>arbeitgeberFK</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c>
                  <a:txBody>
                    <a:bodyPr/>
                    <a:lstStyle/>
                    <a:p>
                      <a:r>
                        <a:rPr lang="de-DE"/>
                        <a:t>1</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c>
                  <a:txBody>
                    <a:bodyPr/>
                    <a:lstStyle/>
                    <a:p>
                      <a:r>
                        <a:rPr lang="de-DE"/>
                        <a:t>14</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c>
                  <a:txBody>
                    <a:bodyPr/>
                    <a:lstStyle/>
                    <a:p>
                      <a:r>
                        <a:rPr lang="de-DE"/>
                        <a:t>7</a:t>
                      </a:r>
                    </a:p>
                  </a:txBody>
                  <a:tcPr/>
                </a:tc>
              </a:tr>
            </a:tbl>
          </a:graphicData>
        </a:graphic>
      </p:graphicFrame>
      <p:graphicFrame>
        <p:nvGraphicFramePr>
          <p:cNvPr id="8" name="Inhaltsplatzhalter 4"/>
          <p:cNvGraphicFramePr>
            <a:graphicFrameLocks noGrp="1"/>
          </p:cNvGraphicFramePr>
          <p:nvPr>
            <p:ph idx="1"/>
          </p:nvPr>
        </p:nvGraphicFramePr>
        <p:xfrm>
          <a:off x="152400" y="38862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postleitzahl</a:t>
                      </a:r>
                    </a:p>
                  </a:txBody>
                  <a:tcPr/>
                </a:tc>
                <a:tc>
                  <a:txBody>
                    <a:bodyPr/>
                    <a:lstStyle/>
                    <a:p>
                      <a:r>
                        <a:rPr lang="de-DE"/>
                        <a:t>name</a:t>
                      </a:r>
                    </a:p>
                  </a:txBody>
                  <a:tcPr/>
                </a:tc>
              </a:tr>
              <a:tr h="420540">
                <a:tc>
                  <a:txBody>
                    <a:bodyPr/>
                    <a:lstStyle/>
                    <a:p>
                      <a:r>
                        <a:rPr lang="de-DE"/>
                        <a:t>10000</a:t>
                      </a:r>
                    </a:p>
                  </a:txBody>
                  <a:tcPr/>
                </a:tc>
                <a:tc>
                  <a:txBody>
                    <a:bodyPr/>
                    <a:lstStyle/>
                    <a:p>
                      <a:r>
                        <a:rPr lang="de-DE"/>
                        <a:t>Musterhausen</a:t>
                      </a:r>
                    </a:p>
                  </a:txBody>
                  <a:tcPr/>
                </a:tc>
              </a:tr>
              <a:tr h="420540">
                <a:tc>
                  <a:txBody>
                    <a:bodyPr/>
                    <a:lstStyle/>
                    <a:p>
                      <a:r>
                        <a:rPr lang="de-DE"/>
                        <a:t>79098</a:t>
                      </a:r>
                    </a:p>
                  </a:txBody>
                  <a:tcPr/>
                </a:tc>
                <a:tc>
                  <a:txBody>
                    <a:bodyPr/>
                    <a:lstStyle/>
                    <a:p>
                      <a:r>
                        <a:rPr lang="de-DE"/>
                        <a:t>Freiburg</a:t>
                      </a:r>
                    </a:p>
                  </a:txBody>
                  <a:tcPr/>
                </a:tc>
              </a:tr>
            </a:tbl>
          </a:graphicData>
        </a:graphic>
      </p:graphicFrame>
      <p:sp>
        <p:nvSpPr>
          <p:cNvPr id="9" name="Textfeld 8"/>
          <p:cNvSpPr txBox="1"/>
          <p:nvPr/>
        </p:nvSpPr>
        <p:spPr>
          <a:xfrm>
            <a:off x="228600" y="1143000"/>
            <a:ext cx="941972" cy="369332"/>
          </a:xfrm>
          <a:prstGeom prst="rect">
            <a:avLst/>
          </a:prstGeom>
          <a:noFill/>
        </p:spPr>
        <p:txBody>
          <a:bodyPr wrap="none" rtlCol="0">
            <a:spAutoFit/>
          </a:bodyPr>
          <a:lstStyle/>
          <a:p>
            <a:r>
              <a:rPr lang="de-DE"/>
              <a:t>kunden</a:t>
            </a:r>
          </a:p>
        </p:txBody>
      </p:sp>
      <p:sp>
        <p:nvSpPr>
          <p:cNvPr id="10" name="Textfeld 9"/>
          <p:cNvSpPr txBox="1"/>
          <p:nvPr/>
        </p:nvSpPr>
        <p:spPr>
          <a:xfrm>
            <a:off x="228600" y="3505200"/>
            <a:ext cx="582424" cy="369332"/>
          </a:xfrm>
          <a:prstGeom prst="rect">
            <a:avLst/>
          </a:prstGeom>
          <a:noFill/>
        </p:spPr>
        <p:txBody>
          <a:bodyPr wrap="none" rtlCol="0">
            <a:spAutoFit/>
          </a:bodyPr>
          <a:lstStyle/>
          <a:p>
            <a:r>
              <a:rPr lang="de-DE"/>
              <a:t>orte</a:t>
            </a:r>
          </a:p>
        </p:txBody>
      </p:sp>
      <p:sp>
        <p:nvSpPr>
          <p:cNvPr id="11" name="Textfeld 10"/>
          <p:cNvSpPr txBox="1"/>
          <p:nvPr/>
        </p:nvSpPr>
        <p:spPr>
          <a:xfrm flipH="1">
            <a:off x="914400" y="5943600"/>
            <a:ext cx="7162799" cy="507831"/>
          </a:xfrm>
          <a:prstGeom prst="rect">
            <a:avLst/>
          </a:prstGeom>
          <a:noFill/>
        </p:spPr>
        <p:txBody>
          <a:bodyPr wrap="square" rtlCol="0">
            <a:spAutoFit/>
          </a:bodyPr>
          <a:lstStyle/>
          <a:p>
            <a:pPr algn="ctr"/>
            <a:r>
              <a:rPr lang="de-DE" sz="2700" b="1"/>
              <a:t>Welche Fehler erkennen Sie?</a:t>
            </a:r>
          </a:p>
        </p:txBody>
      </p:sp>
      <p:sp>
        <p:nvSpPr>
          <p:cNvPr id="12" name="Textfeld 11"/>
          <p:cNvSpPr txBox="1"/>
          <p:nvPr/>
        </p:nvSpPr>
        <p:spPr>
          <a:xfrm>
            <a:off x="5867400" y="1600200"/>
            <a:ext cx="2165530" cy="646331"/>
          </a:xfrm>
          <a:prstGeom prst="rect">
            <a:avLst/>
          </a:prstGeom>
          <a:noFill/>
        </p:spPr>
        <p:txBody>
          <a:bodyPr wrap="none" rtlCol="0">
            <a:spAutoFit/>
          </a:bodyPr>
          <a:lstStyle/>
          <a:p>
            <a:r>
              <a:rPr lang="de-DE" i="1"/>
              <a:t>(FK = Foreign Key,</a:t>
            </a:r>
          </a:p>
          <a:p>
            <a:r>
              <a:rPr lang="de-DE" i="1"/>
              <a:t>Fremdschlüssel)</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r>
              <a:rPr lang="de-DE" sz="3200">
                <a:ea typeface="ＭＳ Ｐゴシック" pitchFamily="-1" charset="-128"/>
                <a:cs typeface="ＭＳ Ｐゴシック" pitchFamily="-1" charset="-128"/>
              </a:rPr>
              <a:t>Inkonsistente / konsistente Daten</a:t>
            </a:r>
          </a:p>
        </p:txBody>
      </p:sp>
      <p:graphicFrame>
        <p:nvGraphicFramePr>
          <p:cNvPr id="5" name="Inhaltsplatzhalter 4"/>
          <p:cNvGraphicFramePr>
            <a:graphicFrameLocks noGrp="1"/>
          </p:cNvGraphicFramePr>
          <p:nvPr>
            <p:ph idx="1"/>
          </p:nvPr>
        </p:nvGraphicFramePr>
        <p:xfrm>
          <a:off x="152400" y="1524000"/>
          <a:ext cx="5638800" cy="1676399"/>
        </p:xfrm>
        <a:graphic>
          <a:graphicData uri="http://schemas.openxmlformats.org/drawingml/2006/table">
            <a:tbl>
              <a:tblPr firstRow="1" bandRow="1">
                <a:tableStyleId>{775DCB02-9BB8-47FD-8907-85C794F793BA}</a:tableStyleId>
              </a:tblPr>
              <a:tblGrid>
                <a:gridCol w="1143000"/>
                <a:gridCol w="1066800"/>
                <a:gridCol w="1524000"/>
                <a:gridCol w="1905000"/>
              </a:tblGrid>
              <a:tr h="414779">
                <a:tc>
                  <a:txBody>
                    <a:bodyPr/>
                    <a:lstStyle/>
                    <a:p>
                      <a:r>
                        <a:rPr lang="de-DE" u="sng"/>
                        <a:t>idKunde</a:t>
                      </a:r>
                    </a:p>
                  </a:txBody>
                  <a:tcPr/>
                </a:tc>
                <a:tc>
                  <a:txBody>
                    <a:bodyPr/>
                    <a:lstStyle/>
                    <a:p>
                      <a:r>
                        <a:rPr lang="de-DE"/>
                        <a:t>name</a:t>
                      </a:r>
                    </a:p>
                  </a:txBody>
                  <a:tcPr/>
                </a:tc>
                <a:tc>
                  <a:txBody>
                    <a:bodyPr/>
                    <a:lstStyle/>
                    <a:p>
                      <a:r>
                        <a:rPr lang="de-DE"/>
                        <a:t>postleitzahl</a:t>
                      </a:r>
                    </a:p>
                  </a:txBody>
                  <a:tcPr/>
                </a:tc>
                <a:tc>
                  <a:txBody>
                    <a:bodyPr/>
                    <a:lstStyle/>
                    <a:p>
                      <a:r>
                        <a:rPr lang="de-DE"/>
                        <a:t>arbeitgeberFK</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c>
                  <a:txBody>
                    <a:bodyPr/>
                    <a:lstStyle/>
                    <a:p>
                      <a:r>
                        <a:rPr lang="de-DE"/>
                        <a:t>1</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c>
                  <a:txBody>
                    <a:bodyPr/>
                    <a:lstStyle/>
                    <a:p>
                      <a:r>
                        <a:rPr lang="de-DE"/>
                        <a:t>14</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c>
                  <a:txBody>
                    <a:bodyPr/>
                    <a:lstStyle/>
                    <a:p>
                      <a:r>
                        <a:rPr lang="de-DE"/>
                        <a:t>7</a:t>
                      </a:r>
                    </a:p>
                  </a:txBody>
                  <a:tcPr/>
                </a:tc>
              </a:tr>
            </a:tbl>
          </a:graphicData>
        </a:graphic>
      </p:graphicFrame>
      <p:sp>
        <p:nvSpPr>
          <p:cNvPr id="6" name="Abgerundetes Rechteck 5"/>
          <p:cNvSpPr/>
          <p:nvPr/>
        </p:nvSpPr>
        <p:spPr>
          <a:xfrm>
            <a:off x="3810000" y="1981200"/>
            <a:ext cx="609600" cy="12192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7" name="Abgerundetes Rechteck 6"/>
          <p:cNvSpPr/>
          <p:nvPr/>
        </p:nvSpPr>
        <p:spPr>
          <a:xfrm>
            <a:off x="2286000" y="2743200"/>
            <a:ext cx="1066800" cy="5334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graphicFrame>
        <p:nvGraphicFramePr>
          <p:cNvPr id="8" name="Inhaltsplatzhalter 4"/>
          <p:cNvGraphicFramePr>
            <a:graphicFrameLocks noGrp="1"/>
          </p:cNvGraphicFramePr>
          <p:nvPr>
            <p:ph idx="1"/>
          </p:nvPr>
        </p:nvGraphicFramePr>
        <p:xfrm>
          <a:off x="152400" y="38862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postleitzahl</a:t>
                      </a:r>
                    </a:p>
                  </a:txBody>
                  <a:tcPr/>
                </a:tc>
                <a:tc>
                  <a:txBody>
                    <a:bodyPr/>
                    <a:lstStyle/>
                    <a:p>
                      <a:r>
                        <a:rPr lang="de-DE"/>
                        <a:t>name</a:t>
                      </a:r>
                    </a:p>
                  </a:txBody>
                  <a:tcPr/>
                </a:tc>
              </a:tr>
              <a:tr h="420540">
                <a:tc>
                  <a:txBody>
                    <a:bodyPr/>
                    <a:lstStyle/>
                    <a:p>
                      <a:r>
                        <a:rPr lang="de-DE"/>
                        <a:t>10000</a:t>
                      </a:r>
                    </a:p>
                  </a:txBody>
                  <a:tcPr/>
                </a:tc>
                <a:tc>
                  <a:txBody>
                    <a:bodyPr/>
                    <a:lstStyle/>
                    <a:p>
                      <a:r>
                        <a:rPr lang="de-DE"/>
                        <a:t>Musterhausen</a:t>
                      </a:r>
                    </a:p>
                  </a:txBody>
                  <a:tcPr/>
                </a:tc>
              </a:tr>
              <a:tr h="420540">
                <a:tc>
                  <a:txBody>
                    <a:bodyPr/>
                    <a:lstStyle/>
                    <a:p>
                      <a:r>
                        <a:rPr lang="de-DE"/>
                        <a:t>79098</a:t>
                      </a:r>
                    </a:p>
                  </a:txBody>
                  <a:tcPr/>
                </a:tc>
                <a:tc>
                  <a:txBody>
                    <a:bodyPr/>
                    <a:lstStyle/>
                    <a:p>
                      <a:r>
                        <a:rPr lang="de-DE"/>
                        <a:t>Freiburg</a:t>
                      </a:r>
                    </a:p>
                  </a:txBody>
                  <a:tcPr/>
                </a:tc>
              </a:tr>
            </a:tbl>
          </a:graphicData>
        </a:graphic>
      </p:graphicFrame>
      <p:sp>
        <p:nvSpPr>
          <p:cNvPr id="9" name="Textfeld 8"/>
          <p:cNvSpPr txBox="1"/>
          <p:nvPr/>
        </p:nvSpPr>
        <p:spPr>
          <a:xfrm>
            <a:off x="228600" y="1143000"/>
            <a:ext cx="941972" cy="369332"/>
          </a:xfrm>
          <a:prstGeom prst="rect">
            <a:avLst/>
          </a:prstGeom>
          <a:noFill/>
        </p:spPr>
        <p:txBody>
          <a:bodyPr wrap="none" rtlCol="0">
            <a:spAutoFit/>
          </a:bodyPr>
          <a:lstStyle/>
          <a:p>
            <a:r>
              <a:rPr lang="de-DE"/>
              <a:t>kunden</a:t>
            </a:r>
          </a:p>
        </p:txBody>
      </p:sp>
      <p:sp>
        <p:nvSpPr>
          <p:cNvPr id="10" name="Textfeld 9"/>
          <p:cNvSpPr txBox="1"/>
          <p:nvPr/>
        </p:nvSpPr>
        <p:spPr>
          <a:xfrm>
            <a:off x="228600" y="3505200"/>
            <a:ext cx="582424" cy="369332"/>
          </a:xfrm>
          <a:prstGeom prst="rect">
            <a:avLst/>
          </a:prstGeom>
          <a:noFill/>
        </p:spPr>
        <p:txBody>
          <a:bodyPr wrap="none" rtlCol="0">
            <a:spAutoFit/>
          </a:bodyPr>
          <a:lstStyle/>
          <a:p>
            <a:r>
              <a:rPr lang="de-DE"/>
              <a:t>orte</a:t>
            </a:r>
          </a:p>
        </p:txBody>
      </p:sp>
      <p:graphicFrame>
        <p:nvGraphicFramePr>
          <p:cNvPr id="12" name="Inhaltsplatzhalter 4"/>
          <p:cNvGraphicFramePr>
            <a:graphicFrameLocks noGrp="1"/>
          </p:cNvGraphicFramePr>
          <p:nvPr>
            <p:ph idx="1"/>
          </p:nvPr>
        </p:nvGraphicFramePr>
        <p:xfrm>
          <a:off x="4876800" y="3886200"/>
          <a:ext cx="3733800" cy="1895939"/>
        </p:xfrm>
        <a:graphic>
          <a:graphicData uri="http://schemas.openxmlformats.org/drawingml/2006/table">
            <a:tbl>
              <a:tblPr firstRow="1" bandRow="1">
                <a:tableStyleId>{72833802-FEF1-4C79-8D5D-14CF1EAF98D9}</a:tableStyleId>
              </a:tblPr>
              <a:tblGrid>
                <a:gridCol w="1750693"/>
                <a:gridCol w="1983107"/>
              </a:tblGrid>
              <a:tr h="414779">
                <a:tc>
                  <a:txBody>
                    <a:bodyPr/>
                    <a:lstStyle/>
                    <a:p>
                      <a:r>
                        <a:rPr lang="de-DE" u="sng"/>
                        <a:t>idArbeitgeber</a:t>
                      </a:r>
                    </a:p>
                  </a:txBody>
                  <a:tcPr/>
                </a:tc>
                <a:tc>
                  <a:txBody>
                    <a:bodyPr/>
                    <a:lstStyle/>
                    <a:p>
                      <a:r>
                        <a:rPr lang="de-DE"/>
                        <a:t>name</a:t>
                      </a:r>
                    </a:p>
                  </a:txBody>
                  <a:tcPr/>
                </a:tc>
              </a:tr>
              <a:tr h="420540">
                <a:tc>
                  <a:txBody>
                    <a:bodyPr/>
                    <a:lstStyle/>
                    <a:p>
                      <a:r>
                        <a:rPr lang="de-DE"/>
                        <a:t>1</a:t>
                      </a:r>
                    </a:p>
                  </a:txBody>
                  <a:tcPr/>
                </a:tc>
                <a:tc>
                  <a:txBody>
                    <a:bodyPr/>
                    <a:lstStyle/>
                    <a:p>
                      <a:r>
                        <a:rPr lang="de-DE"/>
                        <a:t>Bäckerei Zimmermann</a:t>
                      </a:r>
                    </a:p>
                  </a:txBody>
                  <a:tcPr/>
                </a:tc>
              </a:tr>
              <a:tr h="420540">
                <a:tc>
                  <a:txBody>
                    <a:bodyPr/>
                    <a:lstStyle/>
                    <a:p>
                      <a:r>
                        <a:rPr lang="de-DE"/>
                        <a:t>7</a:t>
                      </a:r>
                    </a:p>
                  </a:txBody>
                  <a:tcPr/>
                </a:tc>
                <a:tc>
                  <a:txBody>
                    <a:bodyPr/>
                    <a:lstStyle/>
                    <a:p>
                      <a:r>
                        <a:rPr lang="de-DE"/>
                        <a:t>Hug GmbH</a:t>
                      </a:r>
                    </a:p>
                  </a:txBody>
                  <a:tcPr/>
                </a:tc>
              </a:tr>
              <a:tr h="420540">
                <a:tc>
                  <a:txBody>
                    <a:bodyPr/>
                    <a:lstStyle/>
                    <a:p>
                      <a:r>
                        <a:rPr lang="de-DE"/>
                        <a:t>14</a:t>
                      </a:r>
                    </a:p>
                  </a:txBody>
                  <a:tcPr/>
                </a:tc>
                <a:tc>
                  <a:txBody>
                    <a:bodyPr/>
                    <a:lstStyle/>
                    <a:p>
                      <a:r>
                        <a:rPr lang="de-DE"/>
                        <a:t>ForSi</a:t>
                      </a:r>
                    </a:p>
                  </a:txBody>
                  <a:tcPr/>
                </a:tc>
              </a:tr>
            </a:tbl>
          </a:graphicData>
        </a:graphic>
      </p:graphicFrame>
      <p:sp>
        <p:nvSpPr>
          <p:cNvPr id="13" name="Textfeld 12"/>
          <p:cNvSpPr txBox="1"/>
          <p:nvPr/>
        </p:nvSpPr>
        <p:spPr>
          <a:xfrm>
            <a:off x="4953000" y="3505200"/>
            <a:ext cx="1352466" cy="369332"/>
          </a:xfrm>
          <a:prstGeom prst="rect">
            <a:avLst/>
          </a:prstGeom>
          <a:noFill/>
        </p:spPr>
        <p:txBody>
          <a:bodyPr wrap="none" rtlCol="0">
            <a:spAutoFit/>
          </a:bodyPr>
          <a:lstStyle/>
          <a:p>
            <a:r>
              <a:rPr lang="de-DE"/>
              <a:t>arbeitgeber</a:t>
            </a:r>
          </a:p>
        </p:txBody>
      </p:sp>
      <p:sp>
        <p:nvSpPr>
          <p:cNvPr id="14" name="Abgerundetes Rechteck 13"/>
          <p:cNvSpPr/>
          <p:nvPr/>
        </p:nvSpPr>
        <p:spPr>
          <a:xfrm>
            <a:off x="4724400" y="3505200"/>
            <a:ext cx="4114800" cy="25146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0"/>
            <a:ext cx="8229600" cy="792162"/>
          </a:xfrm>
        </p:spPr>
        <p:txBody>
          <a:bodyPr/>
          <a:lstStyle/>
          <a:p>
            <a:r>
              <a:rPr lang="de-DE" sz="3200">
                <a:solidFill>
                  <a:srgbClr val="0000FF"/>
                </a:solidFill>
                <a:ea typeface="ＭＳ Ｐゴシック" pitchFamily="-1" charset="-128"/>
                <a:cs typeface="ＭＳ Ｐゴシック" pitchFamily="-1" charset="-128"/>
              </a:rPr>
              <a:t>Integritätsregeln</a:t>
            </a:r>
          </a:p>
        </p:txBody>
      </p:sp>
      <p:sp>
        <p:nvSpPr>
          <p:cNvPr id="6" name="Textfeld 5"/>
          <p:cNvSpPr txBox="1"/>
          <p:nvPr/>
        </p:nvSpPr>
        <p:spPr>
          <a:xfrm flipH="1">
            <a:off x="152400" y="838200"/>
            <a:ext cx="8839200" cy="369332"/>
          </a:xfrm>
          <a:prstGeom prst="rect">
            <a:avLst/>
          </a:prstGeom>
          <a:noFill/>
        </p:spPr>
        <p:txBody>
          <a:bodyPr wrap="square" rtlCol="0">
            <a:spAutoFit/>
          </a:bodyPr>
          <a:lstStyle/>
          <a:p>
            <a:r>
              <a:rPr lang="de-DE"/>
              <a:t>Datenkonsistenz/Datenintegrität wird gewährleistet durch Integritätsbedingungen:</a:t>
            </a:r>
          </a:p>
        </p:txBody>
      </p:sp>
      <p:sp>
        <p:nvSpPr>
          <p:cNvPr id="9" name="Textfeld 8"/>
          <p:cNvSpPr txBox="1"/>
          <p:nvPr/>
        </p:nvSpPr>
        <p:spPr>
          <a:xfrm>
            <a:off x="304800" y="1600200"/>
            <a:ext cx="7622562" cy="646331"/>
          </a:xfrm>
          <a:prstGeom prst="rect">
            <a:avLst/>
          </a:prstGeom>
          <a:noFill/>
        </p:spPr>
        <p:txBody>
          <a:bodyPr wrap="none" rtlCol="0">
            <a:spAutoFit/>
          </a:bodyPr>
          <a:lstStyle/>
          <a:p>
            <a:r>
              <a:rPr lang="de-DE" b="1">
                <a:solidFill>
                  <a:srgbClr val="FF0000"/>
                </a:solidFill>
              </a:rPr>
              <a:t>Domänenintegrität/Bereichsintegrität:</a:t>
            </a:r>
          </a:p>
          <a:p>
            <a:r>
              <a:rPr lang="de-DE"/>
              <a:t>Attribute sind nur gültig, wenn sie einen </a:t>
            </a:r>
            <a:r>
              <a:rPr lang="de-DE">
                <a:solidFill>
                  <a:srgbClr val="FF6600"/>
                </a:solidFill>
              </a:rPr>
              <a:t>bestimmten Wertebereich </a:t>
            </a:r>
            <a:r>
              <a:rPr lang="de-DE"/>
              <a:t>haben</a:t>
            </a:r>
          </a:p>
        </p:txBody>
      </p:sp>
      <p:graphicFrame>
        <p:nvGraphicFramePr>
          <p:cNvPr id="10" name="Tabelle 9"/>
          <p:cNvGraphicFramePr>
            <a:graphicFrameLocks noGrp="1"/>
          </p:cNvGraphicFramePr>
          <p:nvPr/>
        </p:nvGraphicFramePr>
        <p:xfrm>
          <a:off x="1295400" y="2514600"/>
          <a:ext cx="6096000" cy="741680"/>
        </p:xfrm>
        <a:graphic>
          <a:graphicData uri="http://schemas.openxmlformats.org/drawingml/2006/table">
            <a:tbl>
              <a:tblPr firstRow="1" bandRow="1">
                <a:tableStyleId>{7E9639D4-E3E2-4D34-9284-5A2195B3D0D7}</a:tableStyleId>
              </a:tblPr>
              <a:tblGrid>
                <a:gridCol w="2032000"/>
                <a:gridCol w="2032000"/>
                <a:gridCol w="2032000"/>
              </a:tblGrid>
              <a:tr h="370840">
                <a:tc>
                  <a:txBody>
                    <a:bodyPr/>
                    <a:lstStyle/>
                    <a:p>
                      <a:r>
                        <a:rPr lang="de-DE" u="sng"/>
                        <a:t>id</a:t>
                      </a:r>
                    </a:p>
                  </a:txBody>
                  <a:tcPr/>
                </a:tc>
                <a:tc>
                  <a:txBody>
                    <a:bodyPr/>
                    <a:lstStyle/>
                    <a:p>
                      <a:r>
                        <a:rPr lang="de-DE"/>
                        <a:t>name</a:t>
                      </a:r>
                    </a:p>
                  </a:txBody>
                  <a:tcPr/>
                </a:tc>
                <a:tc>
                  <a:txBody>
                    <a:bodyPr/>
                    <a:lstStyle/>
                    <a:p>
                      <a:r>
                        <a:rPr lang="de-DE"/>
                        <a:t>geburtsdatum</a:t>
                      </a:r>
                    </a:p>
                  </a:txBody>
                  <a:tcPr/>
                </a:tc>
              </a:tr>
              <a:tr h="370840">
                <a:tc>
                  <a:txBody>
                    <a:bodyPr/>
                    <a:lstStyle/>
                    <a:p>
                      <a:r>
                        <a:rPr lang="de-DE"/>
                        <a:t>1</a:t>
                      </a:r>
                    </a:p>
                  </a:txBody>
                  <a:tcPr/>
                </a:tc>
                <a:tc>
                  <a:txBody>
                    <a:bodyPr/>
                    <a:lstStyle/>
                    <a:p>
                      <a:r>
                        <a:rPr lang="de-DE"/>
                        <a:t>Smith</a:t>
                      </a:r>
                    </a:p>
                  </a:txBody>
                  <a:tcPr/>
                </a:tc>
                <a:tc>
                  <a:txBody>
                    <a:bodyPr/>
                    <a:lstStyle/>
                    <a:p>
                      <a:r>
                        <a:rPr lang="de-DE"/>
                        <a:t>hihihi</a:t>
                      </a:r>
                    </a:p>
                  </a:txBody>
                  <a:tcPr/>
                </a:tc>
              </a:tr>
            </a:tbl>
          </a:graphicData>
        </a:graphic>
      </p:graphicFrame>
      <p:sp>
        <p:nvSpPr>
          <p:cNvPr id="11" name="Abgerundetes Rechteck 10"/>
          <p:cNvSpPr/>
          <p:nvPr/>
        </p:nvSpPr>
        <p:spPr>
          <a:xfrm>
            <a:off x="5181600" y="2819400"/>
            <a:ext cx="1066800" cy="5334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2" name="Textfeld 11"/>
          <p:cNvSpPr txBox="1"/>
          <p:nvPr/>
        </p:nvSpPr>
        <p:spPr>
          <a:xfrm>
            <a:off x="304800" y="3352800"/>
            <a:ext cx="6937529" cy="646331"/>
          </a:xfrm>
          <a:prstGeom prst="rect">
            <a:avLst/>
          </a:prstGeom>
          <a:noFill/>
        </p:spPr>
        <p:txBody>
          <a:bodyPr wrap="none" rtlCol="0">
            <a:spAutoFit/>
          </a:bodyPr>
          <a:lstStyle/>
          <a:p>
            <a:r>
              <a:rPr lang="de-DE" b="1">
                <a:solidFill>
                  <a:srgbClr val="FF0000"/>
                </a:solidFill>
              </a:rPr>
              <a:t>Entitätsintegrität</a:t>
            </a:r>
          </a:p>
          <a:p>
            <a:r>
              <a:rPr lang="de-DE"/>
              <a:t>Jeder </a:t>
            </a:r>
            <a:r>
              <a:rPr lang="de-DE">
                <a:solidFill>
                  <a:srgbClr val="FF6600"/>
                </a:solidFill>
              </a:rPr>
              <a:t>Datensatz ist eindeutig definiert </a:t>
            </a:r>
            <a:r>
              <a:rPr lang="de-DE"/>
              <a:t>(z.B. durch PRIMARY KEY).</a:t>
            </a:r>
          </a:p>
        </p:txBody>
      </p:sp>
      <p:graphicFrame>
        <p:nvGraphicFramePr>
          <p:cNvPr id="13" name="Tabelle 12"/>
          <p:cNvGraphicFramePr>
            <a:graphicFrameLocks noGrp="1"/>
          </p:cNvGraphicFramePr>
          <p:nvPr/>
        </p:nvGraphicFramePr>
        <p:xfrm>
          <a:off x="1295400" y="4114800"/>
          <a:ext cx="6096000" cy="1112520"/>
        </p:xfrm>
        <a:graphic>
          <a:graphicData uri="http://schemas.openxmlformats.org/drawingml/2006/table">
            <a:tbl>
              <a:tblPr firstRow="1" bandRow="1">
                <a:tableStyleId>{7E9639D4-E3E2-4D34-9284-5A2195B3D0D7}</a:tableStyleId>
              </a:tblPr>
              <a:tblGrid>
                <a:gridCol w="2032000"/>
                <a:gridCol w="2032000"/>
                <a:gridCol w="2032000"/>
              </a:tblGrid>
              <a:tr h="370840">
                <a:tc>
                  <a:txBody>
                    <a:bodyPr/>
                    <a:lstStyle/>
                    <a:p>
                      <a:r>
                        <a:rPr lang="de-DE" u="sng"/>
                        <a:t>id</a:t>
                      </a:r>
                    </a:p>
                  </a:txBody>
                  <a:tcPr/>
                </a:tc>
                <a:tc>
                  <a:txBody>
                    <a:bodyPr/>
                    <a:lstStyle/>
                    <a:p>
                      <a:r>
                        <a:rPr lang="de-DE"/>
                        <a:t>name</a:t>
                      </a:r>
                    </a:p>
                  </a:txBody>
                  <a:tcPr/>
                </a:tc>
                <a:tc>
                  <a:txBody>
                    <a:bodyPr/>
                    <a:lstStyle/>
                    <a:p>
                      <a:r>
                        <a:rPr lang="de-DE"/>
                        <a:t>geburtsdatum</a:t>
                      </a:r>
                    </a:p>
                  </a:txBody>
                  <a:tcPr/>
                </a:tc>
              </a:tr>
              <a:tr h="370840">
                <a:tc>
                  <a:txBody>
                    <a:bodyPr/>
                    <a:lstStyle/>
                    <a:p>
                      <a:r>
                        <a:rPr lang="de-DE"/>
                        <a:t>1</a:t>
                      </a:r>
                    </a:p>
                  </a:txBody>
                  <a:tcPr/>
                </a:tc>
                <a:tc>
                  <a:txBody>
                    <a:bodyPr/>
                    <a:lstStyle/>
                    <a:p>
                      <a:r>
                        <a:rPr lang="de-DE"/>
                        <a:t>Smith</a:t>
                      </a:r>
                    </a:p>
                  </a:txBody>
                  <a:tcPr/>
                </a:tc>
                <a:tc>
                  <a:txBody>
                    <a:bodyPr/>
                    <a:lstStyle/>
                    <a:p>
                      <a:r>
                        <a:rPr lang="de-DE"/>
                        <a:t>2012-12-12</a:t>
                      </a:r>
                    </a:p>
                  </a:txBody>
                  <a:tcPr/>
                </a:tc>
              </a:tr>
              <a:tr h="370840">
                <a:tc>
                  <a:txBody>
                    <a:bodyPr/>
                    <a:lstStyle/>
                    <a:p>
                      <a:r>
                        <a:rPr lang="de-DE"/>
                        <a:t>1</a:t>
                      </a:r>
                    </a:p>
                  </a:txBody>
                  <a:tcPr/>
                </a:tc>
                <a:tc>
                  <a:txBody>
                    <a:bodyPr/>
                    <a:lstStyle/>
                    <a:p>
                      <a:r>
                        <a:rPr lang="de-DE"/>
                        <a:t>Sponz</a:t>
                      </a:r>
                    </a:p>
                  </a:txBody>
                  <a:tcPr/>
                </a:tc>
                <a:tc>
                  <a:txBody>
                    <a:bodyPr/>
                    <a:lstStyle/>
                    <a:p>
                      <a:r>
                        <a:rPr lang="de-DE"/>
                        <a:t>2012-12-13</a:t>
                      </a:r>
                    </a:p>
                  </a:txBody>
                  <a:tcPr/>
                </a:tc>
              </a:tr>
            </a:tbl>
          </a:graphicData>
        </a:graphic>
      </p:graphicFrame>
      <p:sp>
        <p:nvSpPr>
          <p:cNvPr id="14" name="Abgerundetes Rechteck 13"/>
          <p:cNvSpPr/>
          <p:nvPr/>
        </p:nvSpPr>
        <p:spPr>
          <a:xfrm>
            <a:off x="1219200" y="4495800"/>
            <a:ext cx="533400" cy="8382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5" name="Textfeld 14"/>
          <p:cNvSpPr txBox="1"/>
          <p:nvPr/>
        </p:nvSpPr>
        <p:spPr>
          <a:xfrm>
            <a:off x="304800" y="6019800"/>
            <a:ext cx="4842229" cy="923330"/>
          </a:xfrm>
          <a:prstGeom prst="rect">
            <a:avLst/>
          </a:prstGeom>
          <a:noFill/>
        </p:spPr>
        <p:txBody>
          <a:bodyPr wrap="none" rtlCol="0">
            <a:spAutoFit/>
          </a:bodyPr>
          <a:lstStyle/>
          <a:p>
            <a:r>
              <a:rPr lang="de-DE" b="1">
                <a:solidFill>
                  <a:srgbClr val="FF0000"/>
                </a:solidFill>
              </a:rPr>
              <a:t>Benutzerdefinierte Integrität</a:t>
            </a:r>
          </a:p>
          <a:p>
            <a:r>
              <a:rPr lang="de-DE"/>
              <a:t>Sonstige vom Benutzer festgelegte Regeln </a:t>
            </a:r>
          </a:p>
          <a:p>
            <a:r>
              <a:rPr lang="de-DE"/>
              <a:t>(z.B.: Datum darf nicht vor 01.01.2000 liegen)</a:t>
            </a:r>
          </a:p>
        </p:txBody>
      </p:sp>
      <p:sp>
        <p:nvSpPr>
          <p:cNvPr id="16" name="Textfeld 15"/>
          <p:cNvSpPr txBox="1"/>
          <p:nvPr/>
        </p:nvSpPr>
        <p:spPr>
          <a:xfrm>
            <a:off x="304800" y="5334000"/>
            <a:ext cx="7353095" cy="646331"/>
          </a:xfrm>
          <a:prstGeom prst="rect">
            <a:avLst/>
          </a:prstGeom>
          <a:noFill/>
        </p:spPr>
        <p:txBody>
          <a:bodyPr wrap="none" rtlCol="0">
            <a:spAutoFit/>
          </a:bodyPr>
          <a:lstStyle/>
          <a:p>
            <a:r>
              <a:rPr lang="de-DE" b="1">
                <a:solidFill>
                  <a:srgbClr val="FF0000"/>
                </a:solidFill>
              </a:rPr>
              <a:t>Referentielle Integrität</a:t>
            </a:r>
          </a:p>
          <a:p>
            <a:r>
              <a:rPr lang="de-DE">
                <a:solidFill>
                  <a:srgbClr val="FF6600"/>
                </a:solidFill>
              </a:rPr>
              <a:t>Beziehungen zwischen Tabellen </a:t>
            </a:r>
            <a:r>
              <a:rPr lang="de-DE"/>
              <a:t>müssen synchronisiert bleiben. (s.u.)</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0"/>
            <a:ext cx="8229600" cy="792162"/>
          </a:xfrm>
        </p:spPr>
        <p:txBody>
          <a:bodyPr/>
          <a:lstStyle/>
          <a:p>
            <a:r>
              <a:rPr lang="de-DE" sz="3200">
                <a:ea typeface="ＭＳ Ｐゴシック" pitchFamily="-1" charset="-128"/>
                <a:cs typeface="ＭＳ Ｐゴシック" pitchFamily="-1" charset="-128"/>
              </a:rPr>
              <a:t>Integritätsregeln</a:t>
            </a:r>
          </a:p>
        </p:txBody>
      </p:sp>
      <p:sp>
        <p:nvSpPr>
          <p:cNvPr id="6" name="Textfeld 5"/>
          <p:cNvSpPr txBox="1"/>
          <p:nvPr/>
        </p:nvSpPr>
        <p:spPr>
          <a:xfrm flipH="1">
            <a:off x="152400" y="609600"/>
            <a:ext cx="8382001" cy="923330"/>
          </a:xfrm>
          <a:prstGeom prst="rect">
            <a:avLst/>
          </a:prstGeom>
          <a:noFill/>
        </p:spPr>
        <p:txBody>
          <a:bodyPr wrap="square" rtlCol="0">
            <a:spAutoFit/>
          </a:bodyPr>
          <a:lstStyle/>
          <a:p>
            <a:pPr algn="ctr"/>
            <a:r>
              <a:rPr lang="de-DE" sz="2700" b="1"/>
              <a:t>Datenkonsistenz/Datenintegrität wird gewährleistet durch Integritätsbedingungen:</a:t>
            </a:r>
            <a:endParaRPr lang="de-DE"/>
          </a:p>
        </p:txBody>
      </p:sp>
      <p:sp>
        <p:nvSpPr>
          <p:cNvPr id="9" name="Textfeld 8"/>
          <p:cNvSpPr txBox="1"/>
          <p:nvPr/>
        </p:nvSpPr>
        <p:spPr>
          <a:xfrm>
            <a:off x="304800" y="1600200"/>
            <a:ext cx="4327477" cy="369332"/>
          </a:xfrm>
          <a:prstGeom prst="rect">
            <a:avLst/>
          </a:prstGeom>
          <a:noFill/>
        </p:spPr>
        <p:txBody>
          <a:bodyPr wrap="none" rtlCol="0">
            <a:spAutoFit/>
          </a:bodyPr>
          <a:lstStyle/>
          <a:p>
            <a:r>
              <a:rPr lang="de-DE" b="1">
                <a:solidFill>
                  <a:srgbClr val="FF0000"/>
                </a:solidFill>
              </a:rPr>
              <a:t>Domänenintegrität/Bereichsintegrität:</a:t>
            </a:r>
          </a:p>
        </p:txBody>
      </p:sp>
      <p:sp>
        <p:nvSpPr>
          <p:cNvPr id="12" name="Textfeld 11"/>
          <p:cNvSpPr txBox="1"/>
          <p:nvPr/>
        </p:nvSpPr>
        <p:spPr>
          <a:xfrm>
            <a:off x="304800" y="3352800"/>
            <a:ext cx="2018589" cy="369332"/>
          </a:xfrm>
          <a:prstGeom prst="rect">
            <a:avLst/>
          </a:prstGeom>
          <a:noFill/>
        </p:spPr>
        <p:txBody>
          <a:bodyPr wrap="none" rtlCol="0">
            <a:spAutoFit/>
          </a:bodyPr>
          <a:lstStyle/>
          <a:p>
            <a:r>
              <a:rPr lang="de-DE" b="1">
                <a:solidFill>
                  <a:srgbClr val="FF0000"/>
                </a:solidFill>
              </a:rPr>
              <a:t>Entitätsintegrität</a:t>
            </a:r>
          </a:p>
        </p:txBody>
      </p:sp>
      <p:sp>
        <p:nvSpPr>
          <p:cNvPr id="15" name="Textfeld 14"/>
          <p:cNvSpPr txBox="1"/>
          <p:nvPr/>
        </p:nvSpPr>
        <p:spPr>
          <a:xfrm>
            <a:off x="304800" y="6019800"/>
            <a:ext cx="3262807" cy="369332"/>
          </a:xfrm>
          <a:prstGeom prst="rect">
            <a:avLst/>
          </a:prstGeom>
          <a:noFill/>
        </p:spPr>
        <p:txBody>
          <a:bodyPr wrap="none" rtlCol="0">
            <a:spAutoFit/>
          </a:bodyPr>
          <a:lstStyle/>
          <a:p>
            <a:r>
              <a:rPr lang="de-DE" b="1">
                <a:solidFill>
                  <a:srgbClr val="FF0000"/>
                </a:solidFill>
              </a:rPr>
              <a:t>Benutzerdefinierte Integrität</a:t>
            </a:r>
          </a:p>
        </p:txBody>
      </p:sp>
      <p:sp>
        <p:nvSpPr>
          <p:cNvPr id="16" name="Textfeld 15"/>
          <p:cNvSpPr txBox="1"/>
          <p:nvPr/>
        </p:nvSpPr>
        <p:spPr>
          <a:xfrm>
            <a:off x="304800" y="5334000"/>
            <a:ext cx="2621819" cy="369332"/>
          </a:xfrm>
          <a:prstGeom prst="rect">
            <a:avLst/>
          </a:prstGeom>
          <a:noFill/>
        </p:spPr>
        <p:txBody>
          <a:bodyPr wrap="none" rtlCol="0">
            <a:spAutoFit/>
          </a:bodyPr>
          <a:lstStyle/>
          <a:p>
            <a:r>
              <a:rPr lang="de-DE" b="1">
                <a:solidFill>
                  <a:srgbClr val="FF0000"/>
                </a:solidFill>
              </a:rPr>
              <a:t>Referentielle Integrität</a:t>
            </a:r>
          </a:p>
        </p:txBody>
      </p:sp>
      <p:sp>
        <p:nvSpPr>
          <p:cNvPr id="17" name="Abgerundetes Rechteck 16"/>
          <p:cNvSpPr/>
          <p:nvPr/>
        </p:nvSpPr>
        <p:spPr>
          <a:xfrm>
            <a:off x="152400" y="1600200"/>
            <a:ext cx="4800600" cy="5029200"/>
          </a:xfrm>
          <a:prstGeom prst="roundRect">
            <a:avLst>
              <a:gd name="adj" fmla="val 4335"/>
            </a:avLst>
          </a:prstGeom>
          <a:noFill/>
          <a:ln w="10160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8" name="Textfeld 17"/>
          <p:cNvSpPr txBox="1"/>
          <p:nvPr/>
        </p:nvSpPr>
        <p:spPr>
          <a:xfrm>
            <a:off x="5334000" y="3276600"/>
            <a:ext cx="2687417" cy="923330"/>
          </a:xfrm>
          <a:prstGeom prst="rect">
            <a:avLst/>
          </a:prstGeom>
          <a:noFill/>
          <a:ln w="114300">
            <a:solidFill>
              <a:srgbClr val="FF0000"/>
            </a:solidFill>
          </a:ln>
        </p:spPr>
        <p:txBody>
          <a:bodyPr wrap="none" rtlCol="0">
            <a:spAutoFit/>
          </a:bodyPr>
          <a:lstStyle/>
          <a:p>
            <a:r>
              <a:rPr lang="de-DE">
                <a:solidFill>
                  <a:srgbClr val="FF0000"/>
                </a:solidFill>
              </a:rPr>
              <a:t>Sind diese Bedingungen</a:t>
            </a:r>
          </a:p>
          <a:p>
            <a:r>
              <a:rPr lang="de-DE">
                <a:solidFill>
                  <a:srgbClr val="FF0000"/>
                </a:solidFill>
              </a:rPr>
              <a:t>erfüllt, ist die Datenbank</a:t>
            </a:r>
          </a:p>
          <a:p>
            <a:r>
              <a:rPr lang="de-DE">
                <a:solidFill>
                  <a:srgbClr val="FF0000"/>
                </a:solidFill>
              </a:rPr>
              <a:t>konsistent.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0"/>
            <a:ext cx="8229600" cy="914400"/>
          </a:xfrm>
        </p:spPr>
        <p:txBody>
          <a:bodyPr/>
          <a:lstStyle/>
          <a:p>
            <a:r>
              <a:rPr lang="de-DE" sz="2600" b="1">
                <a:ea typeface="ＭＳ Ｐゴシック" pitchFamily="-1" charset="-128"/>
                <a:cs typeface="ＭＳ Ｐゴシック" pitchFamily="-1" charset="-128"/>
              </a:rPr>
              <a:t>Konsistente Transformation: </a:t>
            </a:r>
            <a:br>
              <a:rPr lang="de-DE" sz="2600" b="1">
                <a:ea typeface="ＭＳ Ｐゴシック" pitchFamily="-1" charset="-128"/>
                <a:cs typeface="ＭＳ Ｐゴシック" pitchFamily="-1" charset="-128"/>
              </a:rPr>
            </a:br>
            <a:r>
              <a:rPr lang="de-DE" sz="2600" b="1">
                <a:ea typeface="ＭＳ Ｐゴシック" pitchFamily="-1" charset="-128"/>
                <a:cs typeface="ＭＳ Ｐゴシック" pitchFamily="-1" charset="-128"/>
              </a:rPr>
              <a:t>COMMIT / ROLLBACK</a:t>
            </a:r>
          </a:p>
        </p:txBody>
      </p:sp>
      <p:sp>
        <p:nvSpPr>
          <p:cNvPr id="10" name="Textfeld 9"/>
          <p:cNvSpPr txBox="1"/>
          <p:nvPr/>
        </p:nvSpPr>
        <p:spPr>
          <a:xfrm>
            <a:off x="0" y="762000"/>
            <a:ext cx="9144000" cy="2585323"/>
          </a:xfrm>
          <a:prstGeom prst="rect">
            <a:avLst/>
          </a:prstGeom>
          <a:noFill/>
        </p:spPr>
        <p:txBody>
          <a:bodyPr wrap="square" rtlCol="0">
            <a:spAutoFit/>
          </a:bodyPr>
          <a:lstStyle/>
          <a:p>
            <a:r>
              <a:rPr lang="de-DE"/>
              <a:t>Jede Transaktion muss eine Datenbank von einem konsistenten in einen anderen konsistenten Zustand überführen. Während der Verarbeitung der Anfrage kann die Konsistenz der Datenbank jedoch kurzfristig verletzt werden.</a:t>
            </a:r>
          </a:p>
          <a:p>
            <a:endParaRPr lang="de-DE"/>
          </a:p>
          <a:p>
            <a:r>
              <a:rPr lang="de-DE"/>
              <a:t>Nach jeder durch eine Transaktion gegebene Reihe von Veränderungen der Daten (Einfügen, Löschen oder Ändern) wird die Datenbank auf die Integritätsbedingungen geprüft. Falls diese nicht erfüllt sein sollten, muss die gesamte Transaktion so zurück abgewickelt werden, dass der vorige (konsistente) Zustand wiederhergestellt wird („Rollback“).</a:t>
            </a:r>
          </a:p>
        </p:txBody>
      </p:sp>
      <p:sp>
        <p:nvSpPr>
          <p:cNvPr id="11" name="Rechteck 10"/>
          <p:cNvSpPr/>
          <p:nvPr/>
        </p:nvSpPr>
        <p:spPr>
          <a:xfrm>
            <a:off x="2438400" y="3048000"/>
            <a:ext cx="6705600" cy="276999"/>
          </a:xfrm>
          <a:prstGeom prst="rect">
            <a:avLst/>
          </a:prstGeom>
        </p:spPr>
        <p:txBody>
          <a:bodyPr wrap="square">
            <a:spAutoFit/>
          </a:bodyPr>
          <a:lstStyle/>
          <a:p>
            <a:r>
              <a:rPr lang="de-DE" sz="1200"/>
              <a:t>http://de.wikipedia.org/wiki/Konsistenz_(Datenspeicherung)#Konsistente_Transformationen</a:t>
            </a:r>
          </a:p>
        </p:txBody>
      </p:sp>
      <p:graphicFrame>
        <p:nvGraphicFramePr>
          <p:cNvPr id="14" name="Tabelle 13"/>
          <p:cNvGraphicFramePr>
            <a:graphicFrameLocks noGrp="1"/>
          </p:cNvGraphicFramePr>
          <p:nvPr/>
        </p:nvGraphicFramePr>
        <p:xfrm>
          <a:off x="228600" y="3733800"/>
          <a:ext cx="2220456" cy="1854200"/>
        </p:xfrm>
        <a:graphic>
          <a:graphicData uri="http://schemas.openxmlformats.org/drawingml/2006/table">
            <a:tbl>
              <a:tblPr firstRow="1" bandRow="1">
                <a:tableStyleId>{7E9639D4-E3E2-4D34-9284-5A2195B3D0D7}</a:tableStyleId>
              </a:tblPr>
              <a:tblGrid>
                <a:gridCol w="1364389"/>
                <a:gridCol w="856067"/>
              </a:tblGrid>
              <a:tr h="370840">
                <a:tc>
                  <a:txBody>
                    <a:bodyPr/>
                    <a:lstStyle/>
                    <a:p>
                      <a:r>
                        <a:rPr lang="de-DE" u="sng"/>
                        <a:t>mitarbeiter</a:t>
                      </a:r>
                    </a:p>
                  </a:txBody>
                  <a:tcPr/>
                </a:tc>
                <a:tc>
                  <a:txBody>
                    <a:bodyPr/>
                    <a:lstStyle/>
                    <a:p>
                      <a:r>
                        <a:rPr lang="de-DE"/>
                        <a:t>gehalt</a:t>
                      </a:r>
                    </a:p>
                  </a:txBody>
                  <a:tcPr/>
                </a:tc>
              </a:tr>
              <a:tr h="370840">
                <a:tc>
                  <a:txBody>
                    <a:bodyPr/>
                    <a:lstStyle/>
                    <a:p>
                      <a:r>
                        <a:rPr lang="de-DE"/>
                        <a:t>1</a:t>
                      </a:r>
                    </a:p>
                  </a:txBody>
                  <a:tcPr/>
                </a:tc>
                <a:tc>
                  <a:txBody>
                    <a:bodyPr/>
                    <a:lstStyle/>
                    <a:p>
                      <a:r>
                        <a:rPr lang="de-DE"/>
                        <a:t>1000</a:t>
                      </a:r>
                    </a:p>
                  </a:txBody>
                  <a:tcPr/>
                </a:tc>
              </a:tr>
              <a:tr h="370840">
                <a:tc>
                  <a:txBody>
                    <a:bodyPr/>
                    <a:lstStyle/>
                    <a:p>
                      <a:r>
                        <a:rPr lang="de-DE"/>
                        <a:t>2</a:t>
                      </a:r>
                    </a:p>
                  </a:txBody>
                  <a:tcPr/>
                </a:tc>
                <a:tc>
                  <a:txBody>
                    <a:bodyPr/>
                    <a:lstStyle/>
                    <a:p>
                      <a:r>
                        <a:rPr lang="de-DE"/>
                        <a:t>1000</a:t>
                      </a:r>
                    </a:p>
                  </a:txBody>
                  <a:tcPr/>
                </a:tc>
              </a:tr>
              <a:tr h="370840">
                <a:tc>
                  <a:txBody>
                    <a:bodyPr/>
                    <a:lstStyle/>
                    <a:p>
                      <a:r>
                        <a:rPr lang="de-DE"/>
                        <a:t>3</a:t>
                      </a:r>
                    </a:p>
                  </a:txBody>
                  <a:tcPr/>
                </a:tc>
                <a:tc>
                  <a:txBody>
                    <a:bodyPr/>
                    <a:lstStyle/>
                    <a:p>
                      <a:r>
                        <a:rPr lang="de-DE"/>
                        <a:t>1000</a:t>
                      </a:r>
                    </a:p>
                  </a:txBody>
                  <a:tcPr/>
                </a:tc>
              </a:tr>
              <a:tr h="370840">
                <a:tc>
                  <a:txBody>
                    <a:bodyPr/>
                    <a:lstStyle/>
                    <a:p>
                      <a:r>
                        <a:rPr lang="de-DE"/>
                        <a:t>4</a:t>
                      </a:r>
                    </a:p>
                  </a:txBody>
                  <a:tcPr/>
                </a:tc>
                <a:tc>
                  <a:txBody>
                    <a:bodyPr/>
                    <a:lstStyle/>
                    <a:p>
                      <a:r>
                        <a:rPr lang="de-DE"/>
                        <a:t>1000</a:t>
                      </a:r>
                    </a:p>
                  </a:txBody>
                  <a:tcPr/>
                </a:tc>
              </a:tr>
            </a:tbl>
          </a:graphicData>
        </a:graphic>
      </p:graphicFrame>
      <p:sp>
        <p:nvSpPr>
          <p:cNvPr id="19" name="Textfeld 18"/>
          <p:cNvSpPr txBox="1"/>
          <p:nvPr/>
        </p:nvSpPr>
        <p:spPr>
          <a:xfrm>
            <a:off x="2590800" y="3733800"/>
            <a:ext cx="5309980" cy="369332"/>
          </a:xfrm>
          <a:prstGeom prst="rect">
            <a:avLst/>
          </a:prstGeom>
          <a:noFill/>
        </p:spPr>
        <p:txBody>
          <a:bodyPr wrap="none" rtlCol="0">
            <a:spAutoFit/>
          </a:bodyPr>
          <a:lstStyle/>
          <a:p>
            <a:r>
              <a:rPr lang="de-DE" b="1">
                <a:latin typeface="Courier New"/>
                <a:cs typeface="Courier New"/>
              </a:rPr>
              <a:t>UPDATE mitarbeiter SET gehalt = 5000; </a:t>
            </a:r>
          </a:p>
        </p:txBody>
      </p:sp>
      <p:sp>
        <p:nvSpPr>
          <p:cNvPr id="20" name="Textfeld 19"/>
          <p:cNvSpPr txBox="1"/>
          <p:nvPr/>
        </p:nvSpPr>
        <p:spPr>
          <a:xfrm>
            <a:off x="304800" y="3429000"/>
            <a:ext cx="1275034" cy="369332"/>
          </a:xfrm>
          <a:prstGeom prst="rect">
            <a:avLst/>
          </a:prstGeom>
          <a:noFill/>
        </p:spPr>
        <p:txBody>
          <a:bodyPr wrap="none" rtlCol="0">
            <a:spAutoFit/>
          </a:bodyPr>
          <a:lstStyle/>
          <a:p>
            <a:r>
              <a:rPr lang="de-DE"/>
              <a:t>mitarbeiter</a:t>
            </a:r>
          </a:p>
        </p:txBody>
      </p:sp>
      <p:sp>
        <p:nvSpPr>
          <p:cNvPr id="21" name="Textfeld 20"/>
          <p:cNvSpPr txBox="1"/>
          <p:nvPr/>
        </p:nvSpPr>
        <p:spPr>
          <a:xfrm>
            <a:off x="2590800" y="4114800"/>
            <a:ext cx="2853778" cy="646331"/>
          </a:xfrm>
          <a:prstGeom prst="rect">
            <a:avLst/>
          </a:prstGeom>
          <a:noFill/>
        </p:spPr>
        <p:txBody>
          <a:bodyPr wrap="none" rtlCol="0">
            <a:spAutoFit/>
          </a:bodyPr>
          <a:lstStyle/>
          <a:p>
            <a:r>
              <a:rPr lang="de-DE">
                <a:solidFill>
                  <a:srgbClr val="FF0000"/>
                </a:solidFill>
              </a:rPr>
              <a:t>DBMS crasht WÄHREND </a:t>
            </a:r>
          </a:p>
          <a:p>
            <a:r>
              <a:rPr lang="de-DE">
                <a:solidFill>
                  <a:srgbClr val="FF0000"/>
                </a:solidFill>
              </a:rPr>
              <a:t>der Ausführung, Ergebnis:</a:t>
            </a:r>
          </a:p>
        </p:txBody>
      </p:sp>
      <p:graphicFrame>
        <p:nvGraphicFramePr>
          <p:cNvPr id="22" name="Tabelle 21"/>
          <p:cNvGraphicFramePr>
            <a:graphicFrameLocks noGrp="1"/>
          </p:cNvGraphicFramePr>
          <p:nvPr/>
        </p:nvGraphicFramePr>
        <p:xfrm>
          <a:off x="5638800" y="4114800"/>
          <a:ext cx="2220456" cy="1854200"/>
        </p:xfrm>
        <a:graphic>
          <a:graphicData uri="http://schemas.openxmlformats.org/drawingml/2006/table">
            <a:tbl>
              <a:tblPr firstRow="1" bandRow="1">
                <a:tableStyleId>{7E9639D4-E3E2-4D34-9284-5A2195B3D0D7}</a:tableStyleId>
              </a:tblPr>
              <a:tblGrid>
                <a:gridCol w="1364389"/>
                <a:gridCol w="856067"/>
              </a:tblGrid>
              <a:tr h="370840">
                <a:tc>
                  <a:txBody>
                    <a:bodyPr/>
                    <a:lstStyle/>
                    <a:p>
                      <a:r>
                        <a:rPr lang="de-DE" u="sng"/>
                        <a:t>mitarbeiter</a:t>
                      </a:r>
                    </a:p>
                  </a:txBody>
                  <a:tcPr/>
                </a:tc>
                <a:tc>
                  <a:txBody>
                    <a:bodyPr/>
                    <a:lstStyle/>
                    <a:p>
                      <a:r>
                        <a:rPr lang="de-DE"/>
                        <a:t>gehalt</a:t>
                      </a:r>
                    </a:p>
                  </a:txBody>
                  <a:tcPr/>
                </a:tc>
              </a:tr>
              <a:tr h="370840">
                <a:tc>
                  <a:txBody>
                    <a:bodyPr/>
                    <a:lstStyle/>
                    <a:p>
                      <a:r>
                        <a:rPr lang="de-DE"/>
                        <a:t>1</a:t>
                      </a:r>
                    </a:p>
                  </a:txBody>
                  <a:tcPr/>
                </a:tc>
                <a:tc>
                  <a:txBody>
                    <a:bodyPr/>
                    <a:lstStyle/>
                    <a:p>
                      <a:r>
                        <a:rPr lang="de-DE"/>
                        <a:t>5000</a:t>
                      </a:r>
                    </a:p>
                  </a:txBody>
                  <a:tcPr/>
                </a:tc>
              </a:tr>
              <a:tr h="370840">
                <a:tc>
                  <a:txBody>
                    <a:bodyPr/>
                    <a:lstStyle/>
                    <a:p>
                      <a:r>
                        <a:rPr lang="de-DE"/>
                        <a:t>2</a:t>
                      </a:r>
                    </a:p>
                  </a:txBody>
                  <a:tcPr/>
                </a:tc>
                <a:tc>
                  <a:txBody>
                    <a:bodyPr/>
                    <a:lstStyle/>
                    <a:p>
                      <a:r>
                        <a:rPr lang="de-DE"/>
                        <a:t>5000</a:t>
                      </a:r>
                    </a:p>
                  </a:txBody>
                  <a:tcPr/>
                </a:tc>
              </a:tr>
              <a:tr h="370840">
                <a:tc>
                  <a:txBody>
                    <a:bodyPr/>
                    <a:lstStyle/>
                    <a:p>
                      <a:r>
                        <a:rPr lang="de-DE"/>
                        <a:t>3</a:t>
                      </a:r>
                    </a:p>
                  </a:txBody>
                  <a:tcPr/>
                </a:tc>
                <a:tc>
                  <a:txBody>
                    <a:bodyPr/>
                    <a:lstStyle/>
                    <a:p>
                      <a:r>
                        <a:rPr lang="de-DE"/>
                        <a:t>5000</a:t>
                      </a:r>
                    </a:p>
                  </a:txBody>
                  <a:tcPr/>
                </a:tc>
              </a:tr>
              <a:tr h="370840">
                <a:tc>
                  <a:txBody>
                    <a:bodyPr/>
                    <a:lstStyle/>
                    <a:p>
                      <a:r>
                        <a:rPr lang="de-DE"/>
                        <a:t>4</a:t>
                      </a:r>
                    </a:p>
                  </a:txBody>
                  <a:tcPr/>
                </a:tc>
                <a:tc>
                  <a:txBody>
                    <a:bodyPr/>
                    <a:lstStyle/>
                    <a:p>
                      <a:r>
                        <a:rPr lang="de-DE">
                          <a:solidFill>
                            <a:srgbClr val="FF0000"/>
                          </a:solidFill>
                        </a:rPr>
                        <a:t>1000</a:t>
                      </a:r>
                    </a:p>
                  </a:txBody>
                  <a:tcPr/>
                </a:tc>
              </a:tr>
            </a:tbl>
          </a:graphicData>
        </a:graphic>
      </p:graphicFrame>
      <p:sp>
        <p:nvSpPr>
          <p:cNvPr id="23" name="Textfeld 22"/>
          <p:cNvSpPr txBox="1"/>
          <p:nvPr/>
        </p:nvSpPr>
        <p:spPr>
          <a:xfrm>
            <a:off x="2438400" y="5791200"/>
            <a:ext cx="6125107" cy="646331"/>
          </a:xfrm>
          <a:prstGeom prst="rect">
            <a:avLst/>
          </a:prstGeom>
          <a:noFill/>
        </p:spPr>
        <p:txBody>
          <a:bodyPr wrap="none" rtlCol="0">
            <a:spAutoFit/>
          </a:bodyPr>
          <a:lstStyle/>
          <a:p>
            <a:r>
              <a:rPr lang="de-DE">
                <a:solidFill>
                  <a:srgbClr val="0000FF"/>
                </a:solidFill>
              </a:rPr>
              <a:t>(Unvollständige) Transaktion</a:t>
            </a:r>
          </a:p>
          <a:p>
            <a:r>
              <a:rPr lang="de-DE">
                <a:solidFill>
                  <a:srgbClr val="0000FF"/>
                </a:solidFill>
              </a:rPr>
              <a:t>kann mit ROLLBACK wieder rückgängig gemacht werden.</a:t>
            </a:r>
          </a:p>
        </p:txBody>
      </p:sp>
      <p:cxnSp>
        <p:nvCxnSpPr>
          <p:cNvPr id="25" name="Gerade Verbindung mit Pfeil 24"/>
          <p:cNvCxnSpPr/>
          <p:nvPr/>
        </p:nvCxnSpPr>
        <p:spPr>
          <a:xfrm rot="10800000">
            <a:off x="2743200" y="5181600"/>
            <a:ext cx="2590800" cy="1588"/>
          </a:xfrm>
          <a:prstGeom prst="straightConnector1">
            <a:avLst/>
          </a:prstGeom>
          <a:ln w="44450">
            <a:solidFill>
              <a:srgbClr val="0000FF"/>
            </a:solidFill>
            <a:tailEnd type="arrow" w="lg" len="lg"/>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0"/>
            <a:ext cx="8229600" cy="792162"/>
          </a:xfrm>
        </p:spPr>
        <p:txBody>
          <a:bodyPr/>
          <a:lstStyle/>
          <a:p>
            <a:r>
              <a:rPr lang="de-DE" sz="3200">
                <a:ea typeface="ＭＳ Ｐゴシック" pitchFamily="-1" charset="-128"/>
                <a:cs typeface="ＭＳ Ｐゴシック" pitchFamily="-1" charset="-128"/>
              </a:rPr>
              <a:t>Referentielle Integrität</a:t>
            </a:r>
          </a:p>
        </p:txBody>
      </p:sp>
      <p:sp>
        <p:nvSpPr>
          <p:cNvPr id="6" name="Textfeld 5"/>
          <p:cNvSpPr txBox="1"/>
          <p:nvPr/>
        </p:nvSpPr>
        <p:spPr>
          <a:xfrm flipH="1">
            <a:off x="152400" y="838200"/>
            <a:ext cx="8382001" cy="369332"/>
          </a:xfrm>
          <a:prstGeom prst="rect">
            <a:avLst/>
          </a:prstGeom>
          <a:noFill/>
        </p:spPr>
        <p:txBody>
          <a:bodyPr wrap="square" rtlCol="0">
            <a:spAutoFit/>
          </a:bodyPr>
          <a:lstStyle/>
          <a:p>
            <a:pPr algn="ctr"/>
            <a:r>
              <a:rPr lang="de-DE" b="1"/>
              <a:t>Primärschlüssel-Fremdschlüssel-Beziehungen müssen intakt sein: </a:t>
            </a:r>
            <a:endParaRPr lang="de-DE"/>
          </a:p>
        </p:txBody>
      </p:sp>
      <p:graphicFrame>
        <p:nvGraphicFramePr>
          <p:cNvPr id="17" name="Inhaltsplatzhalter 4"/>
          <p:cNvGraphicFramePr>
            <a:graphicFrameLocks noGrp="1"/>
          </p:cNvGraphicFramePr>
          <p:nvPr>
            <p:ph idx="1"/>
          </p:nvPr>
        </p:nvGraphicFramePr>
        <p:xfrm>
          <a:off x="152400" y="1524000"/>
          <a:ext cx="5638800" cy="1676399"/>
        </p:xfrm>
        <a:graphic>
          <a:graphicData uri="http://schemas.openxmlformats.org/drawingml/2006/table">
            <a:tbl>
              <a:tblPr firstRow="1" bandRow="1">
                <a:tableStyleId>{775DCB02-9BB8-47FD-8907-85C794F793BA}</a:tableStyleId>
              </a:tblPr>
              <a:tblGrid>
                <a:gridCol w="1143000"/>
                <a:gridCol w="1066800"/>
                <a:gridCol w="1524000"/>
                <a:gridCol w="1905000"/>
              </a:tblGrid>
              <a:tr h="414779">
                <a:tc>
                  <a:txBody>
                    <a:bodyPr/>
                    <a:lstStyle/>
                    <a:p>
                      <a:r>
                        <a:rPr lang="de-DE" u="sng"/>
                        <a:t>idKunde</a:t>
                      </a:r>
                    </a:p>
                  </a:txBody>
                  <a:tcPr/>
                </a:tc>
                <a:tc>
                  <a:txBody>
                    <a:bodyPr/>
                    <a:lstStyle/>
                    <a:p>
                      <a:r>
                        <a:rPr lang="de-DE"/>
                        <a:t>name</a:t>
                      </a:r>
                    </a:p>
                  </a:txBody>
                  <a:tcPr/>
                </a:tc>
                <a:tc>
                  <a:txBody>
                    <a:bodyPr/>
                    <a:lstStyle/>
                    <a:p>
                      <a:r>
                        <a:rPr lang="de-DE"/>
                        <a:t>postleitzahl</a:t>
                      </a:r>
                    </a:p>
                  </a:txBody>
                  <a:tcPr/>
                </a:tc>
                <a:tc>
                  <a:txBody>
                    <a:bodyPr/>
                    <a:lstStyle/>
                    <a:p>
                      <a:r>
                        <a:rPr lang="de-DE"/>
                        <a:t>arbeitgeberFK</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c>
                  <a:txBody>
                    <a:bodyPr/>
                    <a:lstStyle/>
                    <a:p>
                      <a:r>
                        <a:rPr lang="de-DE"/>
                        <a:t>1</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c>
                  <a:txBody>
                    <a:bodyPr/>
                    <a:lstStyle/>
                    <a:p>
                      <a:r>
                        <a:rPr lang="de-DE"/>
                        <a:t>14</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c>
                  <a:txBody>
                    <a:bodyPr/>
                    <a:lstStyle/>
                    <a:p>
                      <a:r>
                        <a:rPr lang="de-DE"/>
                        <a:t>7</a:t>
                      </a:r>
                    </a:p>
                  </a:txBody>
                  <a:tcPr/>
                </a:tc>
              </a:tr>
            </a:tbl>
          </a:graphicData>
        </a:graphic>
      </p:graphicFrame>
      <p:sp>
        <p:nvSpPr>
          <p:cNvPr id="18" name="Abgerundetes Rechteck 17"/>
          <p:cNvSpPr/>
          <p:nvPr/>
        </p:nvSpPr>
        <p:spPr>
          <a:xfrm>
            <a:off x="3810000" y="1981200"/>
            <a:ext cx="609600" cy="12192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9" name="Abgerundetes Rechteck 18"/>
          <p:cNvSpPr/>
          <p:nvPr/>
        </p:nvSpPr>
        <p:spPr>
          <a:xfrm>
            <a:off x="2286000" y="2743200"/>
            <a:ext cx="1066800" cy="5334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graphicFrame>
        <p:nvGraphicFramePr>
          <p:cNvPr id="20" name="Inhaltsplatzhalter 4"/>
          <p:cNvGraphicFramePr>
            <a:graphicFrameLocks/>
          </p:cNvGraphicFramePr>
          <p:nvPr/>
        </p:nvGraphicFramePr>
        <p:xfrm>
          <a:off x="152400" y="38862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postleitzahl</a:t>
                      </a:r>
                    </a:p>
                  </a:txBody>
                  <a:tcPr/>
                </a:tc>
                <a:tc>
                  <a:txBody>
                    <a:bodyPr/>
                    <a:lstStyle/>
                    <a:p>
                      <a:r>
                        <a:rPr lang="de-DE"/>
                        <a:t>name</a:t>
                      </a:r>
                    </a:p>
                  </a:txBody>
                  <a:tcPr/>
                </a:tc>
              </a:tr>
              <a:tr h="420540">
                <a:tc>
                  <a:txBody>
                    <a:bodyPr/>
                    <a:lstStyle/>
                    <a:p>
                      <a:r>
                        <a:rPr lang="de-DE"/>
                        <a:t>10000</a:t>
                      </a:r>
                    </a:p>
                  </a:txBody>
                  <a:tcPr/>
                </a:tc>
                <a:tc>
                  <a:txBody>
                    <a:bodyPr/>
                    <a:lstStyle/>
                    <a:p>
                      <a:r>
                        <a:rPr lang="de-DE"/>
                        <a:t>Musterhausen</a:t>
                      </a:r>
                    </a:p>
                  </a:txBody>
                  <a:tcPr/>
                </a:tc>
              </a:tr>
              <a:tr h="420540">
                <a:tc>
                  <a:txBody>
                    <a:bodyPr/>
                    <a:lstStyle/>
                    <a:p>
                      <a:r>
                        <a:rPr lang="de-DE"/>
                        <a:t>79098</a:t>
                      </a:r>
                    </a:p>
                  </a:txBody>
                  <a:tcPr/>
                </a:tc>
                <a:tc>
                  <a:txBody>
                    <a:bodyPr/>
                    <a:lstStyle/>
                    <a:p>
                      <a:r>
                        <a:rPr lang="de-DE"/>
                        <a:t>Freiburg</a:t>
                      </a:r>
                    </a:p>
                  </a:txBody>
                  <a:tcPr/>
                </a:tc>
              </a:tr>
            </a:tbl>
          </a:graphicData>
        </a:graphic>
      </p:graphicFrame>
      <p:sp>
        <p:nvSpPr>
          <p:cNvPr id="21" name="Textfeld 20"/>
          <p:cNvSpPr txBox="1"/>
          <p:nvPr/>
        </p:nvSpPr>
        <p:spPr>
          <a:xfrm>
            <a:off x="228600" y="3505200"/>
            <a:ext cx="582424" cy="369332"/>
          </a:xfrm>
          <a:prstGeom prst="rect">
            <a:avLst/>
          </a:prstGeom>
          <a:noFill/>
        </p:spPr>
        <p:txBody>
          <a:bodyPr wrap="none" rtlCol="0">
            <a:spAutoFit/>
          </a:bodyPr>
          <a:lstStyle/>
          <a:p>
            <a:r>
              <a:rPr lang="de-DE"/>
              <a:t>orte</a:t>
            </a:r>
          </a:p>
        </p:txBody>
      </p:sp>
      <p:grpSp>
        <p:nvGrpSpPr>
          <p:cNvPr id="2" name="Gruppierung 28"/>
          <p:cNvGrpSpPr/>
          <p:nvPr/>
        </p:nvGrpSpPr>
        <p:grpSpPr>
          <a:xfrm>
            <a:off x="5867400" y="1600200"/>
            <a:ext cx="3124200" cy="2362200"/>
            <a:chOff x="3962400" y="3810000"/>
            <a:chExt cx="3124200" cy="2362200"/>
          </a:xfrm>
        </p:grpSpPr>
        <p:sp>
          <p:nvSpPr>
            <p:cNvPr id="25" name="Abgerundetes Rechteck 24"/>
            <p:cNvSpPr/>
            <p:nvPr/>
          </p:nvSpPr>
          <p:spPr>
            <a:xfrm>
              <a:off x="3962400" y="3810000"/>
              <a:ext cx="3124200" cy="9144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de-DE"/>
                <a:t>t</a:t>
              </a:r>
            </a:p>
          </p:txBody>
        </p:sp>
        <p:sp>
          <p:nvSpPr>
            <p:cNvPr id="26" name="Textfeld 25"/>
            <p:cNvSpPr txBox="1"/>
            <p:nvPr/>
          </p:nvSpPr>
          <p:spPr>
            <a:xfrm>
              <a:off x="4267200" y="3962400"/>
              <a:ext cx="2631738" cy="646331"/>
            </a:xfrm>
            <a:prstGeom prst="rect">
              <a:avLst/>
            </a:prstGeom>
            <a:noFill/>
          </p:spPr>
          <p:txBody>
            <a:bodyPr wrap="none" rtlCol="0">
              <a:spAutoFit/>
            </a:bodyPr>
            <a:lstStyle/>
            <a:p>
              <a:r>
                <a:rPr lang="de-DE"/>
                <a:t>Keine passende Tabelle</a:t>
              </a:r>
            </a:p>
            <a:p>
              <a:r>
                <a:rPr lang="de-DE">
                  <a:sym typeface="Wingdings"/>
                </a:rPr>
                <a:t> kein PK zu den FKs</a:t>
              </a:r>
              <a:endParaRPr lang="de-DE"/>
            </a:p>
          </p:txBody>
        </p:sp>
        <p:sp>
          <p:nvSpPr>
            <p:cNvPr id="27" name="Abgerundetes Rechteck 26"/>
            <p:cNvSpPr/>
            <p:nvPr/>
          </p:nvSpPr>
          <p:spPr>
            <a:xfrm>
              <a:off x="3962400" y="5257800"/>
              <a:ext cx="3048000" cy="9144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8" name="Textfeld 27"/>
            <p:cNvSpPr txBox="1"/>
            <p:nvPr/>
          </p:nvSpPr>
          <p:spPr>
            <a:xfrm>
              <a:off x="4114800" y="5410200"/>
              <a:ext cx="2892213" cy="646331"/>
            </a:xfrm>
            <a:prstGeom prst="rect">
              <a:avLst/>
            </a:prstGeom>
            <a:noFill/>
          </p:spPr>
          <p:txBody>
            <a:bodyPr wrap="none" rtlCol="0">
              <a:spAutoFit/>
            </a:bodyPr>
            <a:lstStyle/>
            <a:p>
              <a:r>
                <a:rPr lang="de-DE"/>
                <a:t>Kein passender Datensatz</a:t>
              </a:r>
            </a:p>
            <a:p>
              <a:r>
                <a:rPr lang="de-DE">
                  <a:sym typeface="Wingdings"/>
                </a:rPr>
                <a:t> kein PK zum FK</a:t>
              </a:r>
              <a:endParaRPr lang="de-DE"/>
            </a:p>
          </p:txBody>
        </p:sp>
      </p:grpSp>
      <p:sp>
        <p:nvSpPr>
          <p:cNvPr id="30" name="Textfeld 29"/>
          <p:cNvSpPr txBox="1"/>
          <p:nvPr/>
        </p:nvSpPr>
        <p:spPr>
          <a:xfrm>
            <a:off x="0" y="5486400"/>
            <a:ext cx="9143999" cy="923330"/>
          </a:xfrm>
          <a:prstGeom prst="rect">
            <a:avLst/>
          </a:prstGeom>
          <a:solidFill>
            <a:srgbClr val="FFFF00"/>
          </a:solidFill>
          <a:ln>
            <a:solidFill>
              <a:srgbClr val="FF6600"/>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de-DE" b="1">
                <a:solidFill>
                  <a:schemeClr val="tx1"/>
                </a:solidFill>
              </a:rPr>
              <a:t>Definition</a:t>
            </a:r>
          </a:p>
          <a:p>
            <a:r>
              <a:rPr lang="de-DE" smtClean="0">
                <a:solidFill>
                  <a:schemeClr val="tx1"/>
                </a:solidFill>
              </a:rPr>
              <a:t>"Die referentielle Integrität (auch Beziehungsintegrität) besagt, dass Attributwerte eines Fremdschlüssels auch als Attributwert des Primärschlüssels vorhanden sein müssen."</a:t>
            </a:r>
            <a:endParaRPr lang="de-DE">
              <a:solidFill>
                <a:schemeClr val="tx1"/>
              </a:solidFill>
            </a:endParaRPr>
          </a:p>
        </p:txBody>
      </p:sp>
      <p:sp>
        <p:nvSpPr>
          <p:cNvPr id="15" name="Rechteck 14"/>
          <p:cNvSpPr/>
          <p:nvPr/>
        </p:nvSpPr>
        <p:spPr>
          <a:xfrm>
            <a:off x="4419600" y="6400800"/>
            <a:ext cx="4572000" cy="276999"/>
          </a:xfrm>
          <a:prstGeom prst="rect">
            <a:avLst/>
          </a:prstGeom>
        </p:spPr>
        <p:txBody>
          <a:bodyPr>
            <a:spAutoFit/>
          </a:bodyPr>
          <a:lstStyle/>
          <a:p>
            <a:r>
              <a:rPr lang="de-DE" sz="1200"/>
              <a:t>http://de.wikipedia.org/wiki/Referentielle_Integrität</a:t>
            </a:r>
          </a:p>
        </p:txBody>
      </p:sp>
      <p:sp>
        <p:nvSpPr>
          <p:cNvPr id="16" name="Textfeld 15"/>
          <p:cNvSpPr txBox="1"/>
          <p:nvPr/>
        </p:nvSpPr>
        <p:spPr>
          <a:xfrm>
            <a:off x="228600" y="1143000"/>
            <a:ext cx="941972" cy="369332"/>
          </a:xfrm>
          <a:prstGeom prst="rect">
            <a:avLst/>
          </a:prstGeom>
          <a:noFill/>
        </p:spPr>
        <p:txBody>
          <a:bodyPr wrap="none" rtlCol="0">
            <a:spAutoFit/>
          </a:bodyPr>
          <a:lstStyle/>
          <a:p>
            <a:r>
              <a:rPr lang="de-DE"/>
              <a:t>kunden</a:t>
            </a:r>
          </a:p>
        </p:txBody>
      </p:sp>
      <p:sp>
        <p:nvSpPr>
          <p:cNvPr id="22" name="Textfeld 21"/>
          <p:cNvSpPr txBox="1"/>
          <p:nvPr/>
        </p:nvSpPr>
        <p:spPr>
          <a:xfrm>
            <a:off x="7010400" y="5257800"/>
            <a:ext cx="1925051" cy="246221"/>
          </a:xfrm>
          <a:prstGeom prst="rect">
            <a:avLst/>
          </a:prstGeom>
          <a:noFill/>
        </p:spPr>
        <p:txBody>
          <a:bodyPr wrap="none" rtlCol="0">
            <a:spAutoFit/>
          </a:bodyPr>
          <a:lstStyle/>
          <a:p>
            <a:r>
              <a:rPr lang="de-DE" sz="1000"/>
              <a:t>möglicherweise nett fürs Abi </a:t>
            </a:r>
            <a:r>
              <a:rPr lang="de-DE" sz="1000">
                <a:sym typeface="Wingdings"/>
              </a:rPr>
              <a:t></a:t>
            </a:r>
            <a:endParaRPr lang="de-DE" sz="10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0"/>
            <a:ext cx="8229600" cy="792162"/>
          </a:xfrm>
        </p:spPr>
        <p:txBody>
          <a:bodyPr/>
          <a:lstStyle/>
          <a:p>
            <a:r>
              <a:rPr lang="de-DE" sz="3200">
                <a:ea typeface="ＭＳ Ｐゴシック" pitchFamily="-1" charset="-128"/>
                <a:cs typeface="ＭＳ Ｐゴシック" pitchFamily="-1" charset="-128"/>
              </a:rPr>
              <a:t>Referentielle Integrität</a:t>
            </a:r>
          </a:p>
        </p:txBody>
      </p:sp>
      <p:sp>
        <p:nvSpPr>
          <p:cNvPr id="6" name="Textfeld 5"/>
          <p:cNvSpPr txBox="1"/>
          <p:nvPr/>
        </p:nvSpPr>
        <p:spPr>
          <a:xfrm flipH="1">
            <a:off x="152400" y="838200"/>
            <a:ext cx="8382001" cy="369332"/>
          </a:xfrm>
          <a:prstGeom prst="rect">
            <a:avLst/>
          </a:prstGeom>
          <a:noFill/>
        </p:spPr>
        <p:txBody>
          <a:bodyPr wrap="square" rtlCol="0">
            <a:spAutoFit/>
          </a:bodyPr>
          <a:lstStyle/>
          <a:p>
            <a:pPr algn="ctr"/>
            <a:r>
              <a:rPr lang="de-DE" b="1"/>
              <a:t>Primärschlüssel-Fremdschlüssel-Beziehungen müssen intakt sein: </a:t>
            </a:r>
            <a:endParaRPr lang="de-DE"/>
          </a:p>
        </p:txBody>
      </p:sp>
      <p:graphicFrame>
        <p:nvGraphicFramePr>
          <p:cNvPr id="17" name="Inhaltsplatzhalter 4"/>
          <p:cNvGraphicFramePr>
            <a:graphicFrameLocks noGrp="1"/>
          </p:cNvGraphicFramePr>
          <p:nvPr>
            <p:ph idx="1"/>
          </p:nvPr>
        </p:nvGraphicFramePr>
        <p:xfrm>
          <a:off x="152400" y="1524000"/>
          <a:ext cx="5638800" cy="1676399"/>
        </p:xfrm>
        <a:graphic>
          <a:graphicData uri="http://schemas.openxmlformats.org/drawingml/2006/table">
            <a:tbl>
              <a:tblPr firstRow="1" bandRow="1">
                <a:tableStyleId>{775DCB02-9BB8-47FD-8907-85C794F793BA}</a:tableStyleId>
              </a:tblPr>
              <a:tblGrid>
                <a:gridCol w="1143000"/>
                <a:gridCol w="1066800"/>
                <a:gridCol w="1524000"/>
                <a:gridCol w="1905000"/>
              </a:tblGrid>
              <a:tr h="414779">
                <a:tc>
                  <a:txBody>
                    <a:bodyPr/>
                    <a:lstStyle/>
                    <a:p>
                      <a:r>
                        <a:rPr lang="de-DE" u="sng"/>
                        <a:t>idKunde</a:t>
                      </a:r>
                    </a:p>
                  </a:txBody>
                  <a:tcPr/>
                </a:tc>
                <a:tc>
                  <a:txBody>
                    <a:bodyPr/>
                    <a:lstStyle/>
                    <a:p>
                      <a:r>
                        <a:rPr lang="de-DE"/>
                        <a:t>name</a:t>
                      </a:r>
                    </a:p>
                  </a:txBody>
                  <a:tcPr/>
                </a:tc>
                <a:tc>
                  <a:txBody>
                    <a:bodyPr/>
                    <a:lstStyle/>
                    <a:p>
                      <a:r>
                        <a:rPr lang="de-DE"/>
                        <a:t>postleitzahl</a:t>
                      </a:r>
                    </a:p>
                  </a:txBody>
                  <a:tcPr/>
                </a:tc>
                <a:tc>
                  <a:txBody>
                    <a:bodyPr/>
                    <a:lstStyle/>
                    <a:p>
                      <a:r>
                        <a:rPr lang="de-DE"/>
                        <a:t>arbeitgeberFK</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c>
                  <a:txBody>
                    <a:bodyPr/>
                    <a:lstStyle/>
                    <a:p>
                      <a:r>
                        <a:rPr lang="de-DE"/>
                        <a:t>1</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c>
                  <a:txBody>
                    <a:bodyPr/>
                    <a:lstStyle/>
                    <a:p>
                      <a:r>
                        <a:rPr lang="de-DE"/>
                        <a:t>14</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c>
                  <a:txBody>
                    <a:bodyPr/>
                    <a:lstStyle/>
                    <a:p>
                      <a:r>
                        <a:rPr lang="de-DE"/>
                        <a:t>7</a:t>
                      </a:r>
                    </a:p>
                  </a:txBody>
                  <a:tcPr/>
                </a:tc>
              </a:tr>
            </a:tbl>
          </a:graphicData>
        </a:graphic>
      </p:graphicFrame>
      <p:sp>
        <p:nvSpPr>
          <p:cNvPr id="18" name="Abgerundetes Rechteck 17"/>
          <p:cNvSpPr/>
          <p:nvPr/>
        </p:nvSpPr>
        <p:spPr>
          <a:xfrm>
            <a:off x="3810000" y="1981200"/>
            <a:ext cx="609600" cy="12192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9" name="Abgerundetes Rechteck 18"/>
          <p:cNvSpPr/>
          <p:nvPr/>
        </p:nvSpPr>
        <p:spPr>
          <a:xfrm>
            <a:off x="2286000" y="2743200"/>
            <a:ext cx="1066800" cy="5334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graphicFrame>
        <p:nvGraphicFramePr>
          <p:cNvPr id="20" name="Inhaltsplatzhalter 4"/>
          <p:cNvGraphicFramePr>
            <a:graphicFrameLocks/>
          </p:cNvGraphicFramePr>
          <p:nvPr/>
        </p:nvGraphicFramePr>
        <p:xfrm>
          <a:off x="152400" y="38862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postleitzahl</a:t>
                      </a:r>
                    </a:p>
                  </a:txBody>
                  <a:tcPr/>
                </a:tc>
                <a:tc>
                  <a:txBody>
                    <a:bodyPr/>
                    <a:lstStyle/>
                    <a:p>
                      <a:r>
                        <a:rPr lang="de-DE"/>
                        <a:t>name</a:t>
                      </a:r>
                    </a:p>
                  </a:txBody>
                  <a:tcPr/>
                </a:tc>
              </a:tr>
              <a:tr h="420540">
                <a:tc>
                  <a:txBody>
                    <a:bodyPr/>
                    <a:lstStyle/>
                    <a:p>
                      <a:r>
                        <a:rPr lang="de-DE"/>
                        <a:t>10000</a:t>
                      </a:r>
                    </a:p>
                  </a:txBody>
                  <a:tcPr/>
                </a:tc>
                <a:tc>
                  <a:txBody>
                    <a:bodyPr/>
                    <a:lstStyle/>
                    <a:p>
                      <a:r>
                        <a:rPr lang="de-DE"/>
                        <a:t>Musterhausen</a:t>
                      </a:r>
                    </a:p>
                  </a:txBody>
                  <a:tcPr/>
                </a:tc>
              </a:tr>
              <a:tr h="420540">
                <a:tc>
                  <a:txBody>
                    <a:bodyPr/>
                    <a:lstStyle/>
                    <a:p>
                      <a:r>
                        <a:rPr lang="de-DE"/>
                        <a:t>79098</a:t>
                      </a:r>
                    </a:p>
                  </a:txBody>
                  <a:tcPr/>
                </a:tc>
                <a:tc>
                  <a:txBody>
                    <a:bodyPr/>
                    <a:lstStyle/>
                    <a:p>
                      <a:r>
                        <a:rPr lang="de-DE"/>
                        <a:t>Freiburg</a:t>
                      </a:r>
                    </a:p>
                  </a:txBody>
                  <a:tcPr/>
                </a:tc>
              </a:tr>
            </a:tbl>
          </a:graphicData>
        </a:graphic>
      </p:graphicFrame>
      <p:sp>
        <p:nvSpPr>
          <p:cNvPr id="21" name="Textfeld 20"/>
          <p:cNvSpPr txBox="1"/>
          <p:nvPr/>
        </p:nvSpPr>
        <p:spPr>
          <a:xfrm>
            <a:off x="228600" y="3505200"/>
            <a:ext cx="582424" cy="369332"/>
          </a:xfrm>
          <a:prstGeom prst="rect">
            <a:avLst/>
          </a:prstGeom>
          <a:noFill/>
        </p:spPr>
        <p:txBody>
          <a:bodyPr wrap="none" rtlCol="0">
            <a:spAutoFit/>
          </a:bodyPr>
          <a:lstStyle/>
          <a:p>
            <a:r>
              <a:rPr lang="de-DE"/>
              <a:t>orte</a:t>
            </a:r>
          </a:p>
        </p:txBody>
      </p:sp>
      <p:grpSp>
        <p:nvGrpSpPr>
          <p:cNvPr id="29" name="Gruppierung 28"/>
          <p:cNvGrpSpPr/>
          <p:nvPr/>
        </p:nvGrpSpPr>
        <p:grpSpPr>
          <a:xfrm>
            <a:off x="5867400" y="1600200"/>
            <a:ext cx="3124200" cy="2362200"/>
            <a:chOff x="3962400" y="3810000"/>
            <a:chExt cx="3124200" cy="2362200"/>
          </a:xfrm>
        </p:grpSpPr>
        <p:sp>
          <p:nvSpPr>
            <p:cNvPr id="25" name="Abgerundetes Rechteck 24"/>
            <p:cNvSpPr/>
            <p:nvPr/>
          </p:nvSpPr>
          <p:spPr>
            <a:xfrm>
              <a:off x="3962400" y="3810000"/>
              <a:ext cx="3124200" cy="9144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de-DE"/>
                <a:t>t</a:t>
              </a:r>
            </a:p>
          </p:txBody>
        </p:sp>
        <p:sp>
          <p:nvSpPr>
            <p:cNvPr id="26" name="Textfeld 25"/>
            <p:cNvSpPr txBox="1"/>
            <p:nvPr/>
          </p:nvSpPr>
          <p:spPr>
            <a:xfrm>
              <a:off x="4267200" y="3962400"/>
              <a:ext cx="2631738" cy="646331"/>
            </a:xfrm>
            <a:prstGeom prst="rect">
              <a:avLst/>
            </a:prstGeom>
            <a:noFill/>
          </p:spPr>
          <p:txBody>
            <a:bodyPr wrap="none" rtlCol="0">
              <a:spAutoFit/>
            </a:bodyPr>
            <a:lstStyle/>
            <a:p>
              <a:r>
                <a:rPr lang="de-DE"/>
                <a:t>Keine passende Tabelle</a:t>
              </a:r>
            </a:p>
            <a:p>
              <a:r>
                <a:rPr lang="de-DE">
                  <a:sym typeface="Wingdings"/>
                </a:rPr>
                <a:t> kein PK zu den FKs</a:t>
              </a:r>
              <a:endParaRPr lang="de-DE"/>
            </a:p>
          </p:txBody>
        </p:sp>
        <p:sp>
          <p:nvSpPr>
            <p:cNvPr id="27" name="Abgerundetes Rechteck 26"/>
            <p:cNvSpPr/>
            <p:nvPr/>
          </p:nvSpPr>
          <p:spPr>
            <a:xfrm>
              <a:off x="3962400" y="5257800"/>
              <a:ext cx="3048000" cy="9144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8" name="Textfeld 27"/>
            <p:cNvSpPr txBox="1"/>
            <p:nvPr/>
          </p:nvSpPr>
          <p:spPr>
            <a:xfrm>
              <a:off x="4114800" y="5410200"/>
              <a:ext cx="2892213" cy="646331"/>
            </a:xfrm>
            <a:prstGeom prst="rect">
              <a:avLst/>
            </a:prstGeom>
            <a:noFill/>
          </p:spPr>
          <p:txBody>
            <a:bodyPr wrap="none" rtlCol="0">
              <a:spAutoFit/>
            </a:bodyPr>
            <a:lstStyle/>
            <a:p>
              <a:r>
                <a:rPr lang="de-DE"/>
                <a:t>Kein passender Datensatz</a:t>
              </a:r>
            </a:p>
            <a:p>
              <a:r>
                <a:rPr lang="de-DE">
                  <a:sym typeface="Wingdings"/>
                </a:rPr>
                <a:t> kein PK zum FK</a:t>
              </a:r>
              <a:endParaRPr lang="de-DE"/>
            </a:p>
          </p:txBody>
        </p:sp>
      </p:grpSp>
      <p:sp>
        <p:nvSpPr>
          <p:cNvPr id="30" name="Textfeld 29"/>
          <p:cNvSpPr txBox="1"/>
          <p:nvPr/>
        </p:nvSpPr>
        <p:spPr>
          <a:xfrm>
            <a:off x="0" y="5486400"/>
            <a:ext cx="9143999" cy="969496"/>
          </a:xfrm>
          <a:prstGeom prst="rect">
            <a:avLst/>
          </a:prstGeom>
          <a:solidFill>
            <a:srgbClr val="FFFF00"/>
          </a:solidFill>
          <a:ln>
            <a:solidFill>
              <a:srgbClr val="FF6600"/>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de-DE" sz="3600" b="1">
                <a:solidFill>
                  <a:srgbClr val="FF0000"/>
                </a:solidFill>
              </a:rPr>
              <a:t>Grundregel</a:t>
            </a:r>
          </a:p>
          <a:p>
            <a:pPr algn="ctr"/>
            <a:r>
              <a:rPr lang="de-DE" sz="2100">
                <a:solidFill>
                  <a:srgbClr val="FF0000"/>
                </a:solidFill>
              </a:rPr>
              <a:t>Fremdschlüssel müssen IMMER auf existierende Datensätze verweisen!</a:t>
            </a:r>
          </a:p>
        </p:txBody>
      </p:sp>
      <p:sp>
        <p:nvSpPr>
          <p:cNvPr id="31" name="Textfeld 30"/>
          <p:cNvSpPr txBox="1"/>
          <p:nvPr/>
        </p:nvSpPr>
        <p:spPr>
          <a:xfrm>
            <a:off x="228600" y="1143000"/>
            <a:ext cx="941972" cy="369332"/>
          </a:xfrm>
          <a:prstGeom prst="rect">
            <a:avLst/>
          </a:prstGeom>
          <a:noFill/>
        </p:spPr>
        <p:txBody>
          <a:bodyPr wrap="none" rtlCol="0">
            <a:spAutoFit/>
          </a:bodyPr>
          <a:lstStyle/>
          <a:p>
            <a:r>
              <a:rPr lang="de-DE"/>
              <a:t>kunden</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0"/>
            <a:ext cx="8229600" cy="792162"/>
          </a:xfrm>
        </p:spPr>
        <p:txBody>
          <a:bodyPr/>
          <a:lstStyle/>
          <a:p>
            <a:r>
              <a:rPr lang="de-DE" sz="3200">
                <a:ea typeface="ＭＳ Ｐゴシック" pitchFamily="-1" charset="-128"/>
                <a:cs typeface="ＭＳ Ｐゴシック" pitchFamily="-1" charset="-128"/>
              </a:rPr>
              <a:t>Referentielle Integrität</a:t>
            </a:r>
          </a:p>
        </p:txBody>
      </p:sp>
      <p:sp>
        <p:nvSpPr>
          <p:cNvPr id="30" name="Textfeld 29"/>
          <p:cNvSpPr txBox="1"/>
          <p:nvPr/>
        </p:nvSpPr>
        <p:spPr>
          <a:xfrm>
            <a:off x="0" y="838200"/>
            <a:ext cx="9143999" cy="969496"/>
          </a:xfrm>
          <a:prstGeom prst="rect">
            <a:avLst/>
          </a:prstGeom>
          <a:solidFill>
            <a:srgbClr val="FFFF00"/>
          </a:solidFill>
          <a:ln>
            <a:solidFill>
              <a:srgbClr val="FF6600"/>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de-DE" sz="3600" b="1">
                <a:solidFill>
                  <a:srgbClr val="FF0000"/>
                </a:solidFill>
              </a:rPr>
              <a:t>Grundregel</a:t>
            </a:r>
          </a:p>
          <a:p>
            <a:pPr algn="ctr"/>
            <a:r>
              <a:rPr lang="de-DE" sz="2100">
                <a:solidFill>
                  <a:srgbClr val="FF0000"/>
                </a:solidFill>
              </a:rPr>
              <a:t>Fremdschlüssel müssen IMMER auf existierende Datensätze verweisen!</a:t>
            </a:r>
          </a:p>
        </p:txBody>
      </p:sp>
      <p:graphicFrame>
        <p:nvGraphicFramePr>
          <p:cNvPr id="16" name="Inhaltsplatzhalter 4"/>
          <p:cNvGraphicFramePr>
            <a:graphicFrameLocks noGrp="1"/>
          </p:cNvGraphicFramePr>
          <p:nvPr>
            <p:ph idx="1"/>
          </p:nvPr>
        </p:nvGraphicFramePr>
        <p:xfrm>
          <a:off x="152400" y="2286000"/>
          <a:ext cx="3733800" cy="1676399"/>
        </p:xfrm>
        <a:graphic>
          <a:graphicData uri="http://schemas.openxmlformats.org/drawingml/2006/table">
            <a:tbl>
              <a:tblPr firstRow="1" bandRow="1">
                <a:tableStyleId>{775DCB02-9BB8-47FD-8907-85C794F793BA}</a:tableStyleId>
              </a:tblPr>
              <a:tblGrid>
                <a:gridCol w="1143000"/>
                <a:gridCol w="1066800"/>
                <a:gridCol w="1524000"/>
              </a:tblGrid>
              <a:tr h="414779">
                <a:tc>
                  <a:txBody>
                    <a:bodyPr/>
                    <a:lstStyle/>
                    <a:p>
                      <a:r>
                        <a:rPr lang="de-DE" u="sng"/>
                        <a:t>idKunde</a:t>
                      </a:r>
                    </a:p>
                  </a:txBody>
                  <a:tcPr/>
                </a:tc>
                <a:tc>
                  <a:txBody>
                    <a:bodyPr/>
                    <a:lstStyle/>
                    <a:p>
                      <a:r>
                        <a:rPr lang="de-DE"/>
                        <a:t>name</a:t>
                      </a:r>
                    </a:p>
                  </a:txBody>
                  <a:tcPr/>
                </a:tc>
                <a:tc>
                  <a:txBody>
                    <a:bodyPr/>
                    <a:lstStyle/>
                    <a:p>
                      <a:r>
                        <a:rPr lang="de-DE"/>
                        <a:t>postleitzahl</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r>
            </a:tbl>
          </a:graphicData>
        </a:graphic>
      </p:graphicFrame>
      <p:graphicFrame>
        <p:nvGraphicFramePr>
          <p:cNvPr id="22" name="Inhaltsplatzhalter 4"/>
          <p:cNvGraphicFramePr>
            <a:graphicFrameLocks/>
          </p:cNvGraphicFramePr>
          <p:nvPr/>
        </p:nvGraphicFramePr>
        <p:xfrm>
          <a:off x="152400" y="5257800"/>
          <a:ext cx="3097240" cy="1255859"/>
        </p:xfrm>
        <a:graphic>
          <a:graphicData uri="http://schemas.openxmlformats.org/drawingml/2006/table">
            <a:tbl>
              <a:tblPr firstRow="1" bandRow="1">
                <a:tableStyleId>{775DCB02-9BB8-47FD-8907-85C794F793BA}</a:tableStyleId>
              </a:tblPr>
              <a:tblGrid>
                <a:gridCol w="1440292"/>
                <a:gridCol w="1656948"/>
              </a:tblGrid>
              <a:tr h="414779">
                <a:tc>
                  <a:txBody>
                    <a:bodyPr/>
                    <a:lstStyle/>
                    <a:p>
                      <a:r>
                        <a:rPr lang="de-DE" u="sng"/>
                        <a:t>postleitzahl</a:t>
                      </a:r>
                    </a:p>
                  </a:txBody>
                  <a:tcPr/>
                </a:tc>
                <a:tc>
                  <a:txBody>
                    <a:bodyPr/>
                    <a:lstStyle/>
                    <a:p>
                      <a:r>
                        <a:rPr lang="de-DE"/>
                        <a:t>name</a:t>
                      </a:r>
                    </a:p>
                  </a:txBody>
                  <a:tcPr/>
                </a:tc>
              </a:tr>
              <a:tr h="420540">
                <a:tc>
                  <a:txBody>
                    <a:bodyPr/>
                    <a:lstStyle/>
                    <a:p>
                      <a:r>
                        <a:rPr lang="de-DE"/>
                        <a:t>10000</a:t>
                      </a:r>
                    </a:p>
                  </a:txBody>
                  <a:tcPr/>
                </a:tc>
                <a:tc>
                  <a:txBody>
                    <a:bodyPr/>
                    <a:lstStyle/>
                    <a:p>
                      <a:r>
                        <a:rPr lang="de-DE"/>
                        <a:t>Musterhausen</a:t>
                      </a:r>
                    </a:p>
                  </a:txBody>
                  <a:tcPr/>
                </a:tc>
              </a:tr>
              <a:tr h="420540">
                <a:tc>
                  <a:txBody>
                    <a:bodyPr/>
                    <a:lstStyle/>
                    <a:p>
                      <a:r>
                        <a:rPr lang="de-DE"/>
                        <a:t>79312</a:t>
                      </a:r>
                    </a:p>
                  </a:txBody>
                  <a:tcPr/>
                </a:tc>
                <a:tc>
                  <a:txBody>
                    <a:bodyPr/>
                    <a:lstStyle/>
                    <a:p>
                      <a:r>
                        <a:rPr lang="de-DE"/>
                        <a:t>Emmendingen</a:t>
                      </a:r>
                    </a:p>
                  </a:txBody>
                  <a:tcPr/>
                </a:tc>
              </a:tr>
            </a:tbl>
          </a:graphicData>
        </a:graphic>
      </p:graphicFrame>
      <p:sp>
        <p:nvSpPr>
          <p:cNvPr id="23" name="Textfeld 22"/>
          <p:cNvSpPr txBox="1"/>
          <p:nvPr/>
        </p:nvSpPr>
        <p:spPr>
          <a:xfrm>
            <a:off x="228600" y="4876800"/>
            <a:ext cx="582424" cy="369332"/>
          </a:xfrm>
          <a:prstGeom prst="rect">
            <a:avLst/>
          </a:prstGeom>
          <a:noFill/>
        </p:spPr>
        <p:txBody>
          <a:bodyPr wrap="none" rtlCol="0">
            <a:spAutoFit/>
          </a:bodyPr>
          <a:lstStyle/>
          <a:p>
            <a:r>
              <a:rPr lang="de-DE"/>
              <a:t>orte</a:t>
            </a:r>
          </a:p>
        </p:txBody>
      </p:sp>
      <p:sp>
        <p:nvSpPr>
          <p:cNvPr id="24" name="Textfeld 23"/>
          <p:cNvSpPr txBox="1"/>
          <p:nvPr/>
        </p:nvSpPr>
        <p:spPr>
          <a:xfrm>
            <a:off x="228600" y="1905000"/>
            <a:ext cx="941972" cy="369332"/>
          </a:xfrm>
          <a:prstGeom prst="rect">
            <a:avLst/>
          </a:prstGeom>
          <a:noFill/>
        </p:spPr>
        <p:txBody>
          <a:bodyPr wrap="none" rtlCol="0">
            <a:spAutoFit/>
          </a:bodyPr>
          <a:lstStyle/>
          <a:p>
            <a:r>
              <a:rPr lang="de-DE"/>
              <a:t>kunden</a:t>
            </a:r>
          </a:p>
        </p:txBody>
      </p:sp>
      <p:sp>
        <p:nvSpPr>
          <p:cNvPr id="29" name="Textfeld 28"/>
          <p:cNvSpPr txBox="1"/>
          <p:nvPr/>
        </p:nvSpPr>
        <p:spPr>
          <a:xfrm>
            <a:off x="4648200" y="2286000"/>
            <a:ext cx="3190187" cy="369332"/>
          </a:xfrm>
          <a:prstGeom prst="rect">
            <a:avLst/>
          </a:prstGeom>
          <a:noFill/>
        </p:spPr>
        <p:txBody>
          <a:bodyPr wrap="none" rtlCol="0">
            <a:spAutoFit/>
          </a:bodyPr>
          <a:lstStyle/>
          <a:p>
            <a:r>
              <a:rPr lang="de-DE" i="1"/>
              <a:t>muss beachtet werden bei ...</a:t>
            </a:r>
          </a:p>
        </p:txBody>
      </p:sp>
      <p:sp>
        <p:nvSpPr>
          <p:cNvPr id="31" name="Textfeld 30"/>
          <p:cNvSpPr txBox="1"/>
          <p:nvPr/>
        </p:nvSpPr>
        <p:spPr>
          <a:xfrm>
            <a:off x="4038600" y="2895600"/>
            <a:ext cx="4634602" cy="369332"/>
          </a:xfrm>
          <a:prstGeom prst="rect">
            <a:avLst/>
          </a:prstGeom>
        </p:spPr>
        <p:style>
          <a:lnRef idx="1">
            <a:schemeClr val="accent2"/>
          </a:lnRef>
          <a:fillRef idx="3">
            <a:schemeClr val="accent2"/>
          </a:fillRef>
          <a:effectRef idx="2">
            <a:schemeClr val="accent2"/>
          </a:effectRef>
          <a:fontRef idx="minor">
            <a:schemeClr val="lt1"/>
          </a:fontRef>
        </p:style>
        <p:txBody>
          <a:bodyPr wrap="none" rtlCol="0">
            <a:spAutoFit/>
          </a:bodyPr>
          <a:lstStyle/>
          <a:p>
            <a:pPr marL="342900" indent="-342900">
              <a:buAutoNum type="arabicPeriod"/>
            </a:pPr>
            <a:r>
              <a:rPr lang="de-DE"/>
              <a:t>Löschen von Datensätzen oder Tabellen</a:t>
            </a:r>
          </a:p>
        </p:txBody>
      </p:sp>
      <p:cxnSp>
        <p:nvCxnSpPr>
          <p:cNvPr id="33" name="Gerade Verbindung 32"/>
          <p:cNvCxnSpPr/>
          <p:nvPr/>
        </p:nvCxnSpPr>
        <p:spPr>
          <a:xfrm>
            <a:off x="152400" y="5867400"/>
            <a:ext cx="3200400" cy="1588"/>
          </a:xfrm>
          <a:prstGeom prst="line">
            <a:avLst/>
          </a:prstGeom>
          <a:ln w="63500">
            <a:solidFill>
              <a:srgbClr val="FF0000"/>
            </a:solidFill>
          </a:ln>
        </p:spPr>
        <p:style>
          <a:lnRef idx="2">
            <a:schemeClr val="accent1"/>
          </a:lnRef>
          <a:fillRef idx="0">
            <a:schemeClr val="accent1"/>
          </a:fillRef>
          <a:effectRef idx="1">
            <a:schemeClr val="accent1"/>
          </a:effectRef>
          <a:fontRef idx="minor">
            <a:schemeClr val="tx1"/>
          </a:fontRef>
        </p:style>
      </p:cxnSp>
      <p:sp>
        <p:nvSpPr>
          <p:cNvPr id="34" name="Textfeld 33"/>
          <p:cNvSpPr txBox="1"/>
          <p:nvPr/>
        </p:nvSpPr>
        <p:spPr>
          <a:xfrm>
            <a:off x="3886200" y="4648200"/>
            <a:ext cx="5257800" cy="923330"/>
          </a:xfrm>
          <a:prstGeom prst="rect">
            <a:avLst/>
          </a:prstGeom>
          <a:noFill/>
        </p:spPr>
        <p:txBody>
          <a:bodyPr wrap="square" rtlCol="0">
            <a:spAutoFit/>
          </a:bodyPr>
          <a:lstStyle/>
          <a:p>
            <a:r>
              <a:rPr lang="de-DE"/>
              <a:t>Löschen dieses Datensatzes führt zu Inkonsistenzen (da zum FK "kunden.postleitzahl" kein Datensatz existiert)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0"/>
            <a:ext cx="8229600" cy="792162"/>
          </a:xfrm>
        </p:spPr>
        <p:txBody>
          <a:bodyPr/>
          <a:lstStyle/>
          <a:p>
            <a:r>
              <a:rPr lang="de-DE" sz="3200">
                <a:ea typeface="ＭＳ Ｐゴシック" pitchFamily="-1" charset="-128"/>
                <a:cs typeface="ＭＳ Ｐゴシック" pitchFamily="-1" charset="-128"/>
              </a:rPr>
              <a:t>Referentielle Integrität</a:t>
            </a:r>
          </a:p>
        </p:txBody>
      </p:sp>
      <p:sp>
        <p:nvSpPr>
          <p:cNvPr id="30" name="Textfeld 29"/>
          <p:cNvSpPr txBox="1"/>
          <p:nvPr/>
        </p:nvSpPr>
        <p:spPr>
          <a:xfrm>
            <a:off x="0" y="838200"/>
            <a:ext cx="9143999" cy="969496"/>
          </a:xfrm>
          <a:prstGeom prst="rect">
            <a:avLst/>
          </a:prstGeom>
          <a:solidFill>
            <a:srgbClr val="FFFF00"/>
          </a:solidFill>
          <a:ln>
            <a:solidFill>
              <a:srgbClr val="FF6600"/>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de-DE" sz="3600" b="1">
                <a:solidFill>
                  <a:srgbClr val="FF0000"/>
                </a:solidFill>
              </a:rPr>
              <a:t>Grundregel</a:t>
            </a:r>
          </a:p>
          <a:p>
            <a:pPr algn="ctr"/>
            <a:r>
              <a:rPr lang="de-DE" sz="2100">
                <a:solidFill>
                  <a:srgbClr val="FF0000"/>
                </a:solidFill>
              </a:rPr>
              <a:t>Fremdschlüssel müssen IMMER auf existierende Datensätze verweisen!</a:t>
            </a:r>
          </a:p>
        </p:txBody>
      </p:sp>
      <p:graphicFrame>
        <p:nvGraphicFramePr>
          <p:cNvPr id="16" name="Inhaltsplatzhalter 4"/>
          <p:cNvGraphicFramePr>
            <a:graphicFrameLocks noGrp="1"/>
          </p:cNvGraphicFramePr>
          <p:nvPr>
            <p:ph idx="1"/>
          </p:nvPr>
        </p:nvGraphicFramePr>
        <p:xfrm>
          <a:off x="152400" y="2286000"/>
          <a:ext cx="3733800" cy="2096939"/>
        </p:xfrm>
        <a:graphic>
          <a:graphicData uri="http://schemas.openxmlformats.org/drawingml/2006/table">
            <a:tbl>
              <a:tblPr firstRow="1" bandRow="1">
                <a:tableStyleId>{775DCB02-9BB8-47FD-8907-85C794F793BA}</a:tableStyleId>
              </a:tblPr>
              <a:tblGrid>
                <a:gridCol w="1143000"/>
                <a:gridCol w="1066800"/>
                <a:gridCol w="1524000"/>
              </a:tblGrid>
              <a:tr h="414779">
                <a:tc>
                  <a:txBody>
                    <a:bodyPr/>
                    <a:lstStyle/>
                    <a:p>
                      <a:r>
                        <a:rPr lang="de-DE" u="sng"/>
                        <a:t>idKunde</a:t>
                      </a:r>
                    </a:p>
                  </a:txBody>
                  <a:tcPr/>
                </a:tc>
                <a:tc>
                  <a:txBody>
                    <a:bodyPr/>
                    <a:lstStyle/>
                    <a:p>
                      <a:r>
                        <a:rPr lang="de-DE"/>
                        <a:t>name</a:t>
                      </a:r>
                    </a:p>
                  </a:txBody>
                  <a:tcPr/>
                </a:tc>
                <a:tc>
                  <a:txBody>
                    <a:bodyPr/>
                    <a:lstStyle/>
                    <a:p>
                      <a:r>
                        <a:rPr lang="de-DE"/>
                        <a:t>postleitzahl</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r>
              <a:tr h="420540">
                <a:tc>
                  <a:txBody>
                    <a:bodyPr/>
                    <a:lstStyle/>
                    <a:p>
                      <a:r>
                        <a:rPr lang="de-DE"/>
                        <a:t>4</a:t>
                      </a:r>
                    </a:p>
                  </a:txBody>
                  <a:tcPr>
                    <a:solidFill>
                      <a:schemeClr val="accent1">
                        <a:lumMod val="50000"/>
                      </a:schemeClr>
                    </a:solidFill>
                  </a:tcPr>
                </a:tc>
                <a:tc>
                  <a:txBody>
                    <a:bodyPr/>
                    <a:lstStyle/>
                    <a:p>
                      <a:r>
                        <a:rPr lang="de-DE"/>
                        <a:t>Huber</a:t>
                      </a:r>
                    </a:p>
                  </a:txBody>
                  <a:tcPr>
                    <a:solidFill>
                      <a:schemeClr val="accent1">
                        <a:lumMod val="50000"/>
                      </a:schemeClr>
                    </a:solidFill>
                  </a:tcPr>
                </a:tc>
                <a:tc>
                  <a:txBody>
                    <a:bodyPr/>
                    <a:lstStyle/>
                    <a:p>
                      <a:r>
                        <a:rPr lang="de-DE"/>
                        <a:t>80985</a:t>
                      </a:r>
                    </a:p>
                  </a:txBody>
                  <a:tcPr>
                    <a:solidFill>
                      <a:schemeClr val="accent1">
                        <a:lumMod val="50000"/>
                      </a:schemeClr>
                    </a:solidFill>
                  </a:tcPr>
                </a:tc>
              </a:tr>
            </a:tbl>
          </a:graphicData>
        </a:graphic>
      </p:graphicFrame>
      <p:graphicFrame>
        <p:nvGraphicFramePr>
          <p:cNvPr id="22" name="Inhaltsplatzhalter 4"/>
          <p:cNvGraphicFramePr>
            <a:graphicFrameLocks/>
          </p:cNvGraphicFramePr>
          <p:nvPr/>
        </p:nvGraphicFramePr>
        <p:xfrm>
          <a:off x="152400" y="5257800"/>
          <a:ext cx="3097240" cy="1255859"/>
        </p:xfrm>
        <a:graphic>
          <a:graphicData uri="http://schemas.openxmlformats.org/drawingml/2006/table">
            <a:tbl>
              <a:tblPr firstRow="1" bandRow="1">
                <a:tableStyleId>{775DCB02-9BB8-47FD-8907-85C794F793BA}</a:tableStyleId>
              </a:tblPr>
              <a:tblGrid>
                <a:gridCol w="1440292"/>
                <a:gridCol w="1656948"/>
              </a:tblGrid>
              <a:tr h="414779">
                <a:tc>
                  <a:txBody>
                    <a:bodyPr/>
                    <a:lstStyle/>
                    <a:p>
                      <a:r>
                        <a:rPr lang="de-DE" u="sng"/>
                        <a:t>postleitzahl</a:t>
                      </a:r>
                    </a:p>
                  </a:txBody>
                  <a:tcPr/>
                </a:tc>
                <a:tc>
                  <a:txBody>
                    <a:bodyPr/>
                    <a:lstStyle/>
                    <a:p>
                      <a:r>
                        <a:rPr lang="de-DE"/>
                        <a:t>name</a:t>
                      </a:r>
                    </a:p>
                  </a:txBody>
                  <a:tcPr/>
                </a:tc>
              </a:tr>
              <a:tr h="420540">
                <a:tc>
                  <a:txBody>
                    <a:bodyPr/>
                    <a:lstStyle/>
                    <a:p>
                      <a:r>
                        <a:rPr lang="de-DE"/>
                        <a:t>10000</a:t>
                      </a:r>
                    </a:p>
                  </a:txBody>
                  <a:tcPr/>
                </a:tc>
                <a:tc>
                  <a:txBody>
                    <a:bodyPr/>
                    <a:lstStyle/>
                    <a:p>
                      <a:r>
                        <a:rPr lang="de-DE"/>
                        <a:t>Musterhausen</a:t>
                      </a:r>
                    </a:p>
                  </a:txBody>
                  <a:tcPr/>
                </a:tc>
              </a:tr>
              <a:tr h="420540">
                <a:tc>
                  <a:txBody>
                    <a:bodyPr/>
                    <a:lstStyle/>
                    <a:p>
                      <a:r>
                        <a:rPr lang="de-DE"/>
                        <a:t>79312</a:t>
                      </a:r>
                    </a:p>
                  </a:txBody>
                  <a:tcPr/>
                </a:tc>
                <a:tc>
                  <a:txBody>
                    <a:bodyPr/>
                    <a:lstStyle/>
                    <a:p>
                      <a:r>
                        <a:rPr lang="de-DE"/>
                        <a:t>Emmendingen</a:t>
                      </a:r>
                    </a:p>
                  </a:txBody>
                  <a:tcPr/>
                </a:tc>
              </a:tr>
            </a:tbl>
          </a:graphicData>
        </a:graphic>
      </p:graphicFrame>
      <p:sp>
        <p:nvSpPr>
          <p:cNvPr id="23" name="Textfeld 22"/>
          <p:cNvSpPr txBox="1"/>
          <p:nvPr/>
        </p:nvSpPr>
        <p:spPr>
          <a:xfrm>
            <a:off x="228600" y="4876800"/>
            <a:ext cx="582424" cy="369332"/>
          </a:xfrm>
          <a:prstGeom prst="rect">
            <a:avLst/>
          </a:prstGeom>
          <a:noFill/>
        </p:spPr>
        <p:txBody>
          <a:bodyPr wrap="none" rtlCol="0">
            <a:spAutoFit/>
          </a:bodyPr>
          <a:lstStyle/>
          <a:p>
            <a:r>
              <a:rPr lang="de-DE"/>
              <a:t>orte</a:t>
            </a:r>
          </a:p>
        </p:txBody>
      </p:sp>
      <p:sp>
        <p:nvSpPr>
          <p:cNvPr id="24" name="Textfeld 23"/>
          <p:cNvSpPr txBox="1"/>
          <p:nvPr/>
        </p:nvSpPr>
        <p:spPr>
          <a:xfrm>
            <a:off x="228600" y="1905000"/>
            <a:ext cx="941972" cy="369332"/>
          </a:xfrm>
          <a:prstGeom prst="rect">
            <a:avLst/>
          </a:prstGeom>
          <a:noFill/>
        </p:spPr>
        <p:txBody>
          <a:bodyPr wrap="none" rtlCol="0">
            <a:spAutoFit/>
          </a:bodyPr>
          <a:lstStyle/>
          <a:p>
            <a:r>
              <a:rPr lang="de-DE"/>
              <a:t>kunden</a:t>
            </a:r>
          </a:p>
        </p:txBody>
      </p:sp>
      <p:sp>
        <p:nvSpPr>
          <p:cNvPr id="29" name="Textfeld 28"/>
          <p:cNvSpPr txBox="1"/>
          <p:nvPr/>
        </p:nvSpPr>
        <p:spPr>
          <a:xfrm>
            <a:off x="4648200" y="2286000"/>
            <a:ext cx="3190187" cy="369332"/>
          </a:xfrm>
          <a:prstGeom prst="rect">
            <a:avLst/>
          </a:prstGeom>
          <a:noFill/>
        </p:spPr>
        <p:txBody>
          <a:bodyPr wrap="none" rtlCol="0">
            <a:spAutoFit/>
          </a:bodyPr>
          <a:lstStyle/>
          <a:p>
            <a:r>
              <a:rPr lang="de-DE" i="1"/>
              <a:t>muss beachtet werden bei ...</a:t>
            </a:r>
          </a:p>
        </p:txBody>
      </p:sp>
      <p:sp>
        <p:nvSpPr>
          <p:cNvPr id="31" name="Textfeld 30"/>
          <p:cNvSpPr txBox="1"/>
          <p:nvPr/>
        </p:nvSpPr>
        <p:spPr>
          <a:xfrm>
            <a:off x="4038600" y="2895600"/>
            <a:ext cx="3149082" cy="369332"/>
          </a:xfrm>
          <a:prstGeom prst="rect">
            <a:avLst/>
          </a:prstGeom>
        </p:spPr>
        <p:style>
          <a:lnRef idx="1">
            <a:schemeClr val="accent2"/>
          </a:lnRef>
          <a:fillRef idx="3">
            <a:schemeClr val="accent2"/>
          </a:fillRef>
          <a:effectRef idx="2">
            <a:schemeClr val="accent2"/>
          </a:effectRef>
          <a:fontRef idx="minor">
            <a:schemeClr val="lt1"/>
          </a:fontRef>
        </p:style>
        <p:txBody>
          <a:bodyPr wrap="none" rtlCol="0">
            <a:spAutoFit/>
          </a:bodyPr>
          <a:lstStyle/>
          <a:p>
            <a:pPr marL="342900" indent="-342900"/>
            <a:r>
              <a:rPr lang="de-DE"/>
              <a:t>2. Einfügen von Datensätzen</a:t>
            </a:r>
          </a:p>
        </p:txBody>
      </p:sp>
      <p:sp>
        <p:nvSpPr>
          <p:cNvPr id="12" name="Textfeld 11"/>
          <p:cNvSpPr txBox="1"/>
          <p:nvPr/>
        </p:nvSpPr>
        <p:spPr>
          <a:xfrm>
            <a:off x="3886200" y="4648200"/>
            <a:ext cx="5257800" cy="923330"/>
          </a:xfrm>
          <a:prstGeom prst="rect">
            <a:avLst/>
          </a:prstGeom>
          <a:noFill/>
        </p:spPr>
        <p:txBody>
          <a:bodyPr wrap="square" rtlCol="0">
            <a:spAutoFit/>
          </a:bodyPr>
          <a:lstStyle/>
          <a:p>
            <a:r>
              <a:rPr lang="de-DE"/>
              <a:t>Einfügen dieses Datensatzes führt zu Inkonsistenzen (da zum FK "kunden.postleitzahl" kein Datensatz existiert)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49A"/>
        </a:solidFill>
        <a:effectLst/>
      </p:bgPr>
    </p:bg>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274638"/>
            <a:ext cx="8229600" cy="639762"/>
          </a:xfrm>
        </p:spPr>
        <p:txBody>
          <a:bodyPr/>
          <a:lstStyle/>
          <a:p>
            <a:r>
              <a:rPr lang="de-DE" sz="3200">
                <a:ea typeface="ＭＳ Ｐゴシック" pitchFamily="-1" charset="-128"/>
                <a:cs typeface="ＭＳ Ｐゴシック" pitchFamily="-1" charset="-128"/>
              </a:rPr>
              <a:t>Aufgaben</a:t>
            </a:r>
          </a:p>
        </p:txBody>
      </p:sp>
      <p:graphicFrame>
        <p:nvGraphicFramePr>
          <p:cNvPr id="5" name="Inhaltsplatzhalter 4"/>
          <p:cNvGraphicFramePr>
            <a:graphicFrameLocks noGrp="1"/>
          </p:cNvGraphicFramePr>
          <p:nvPr>
            <p:ph idx="1"/>
          </p:nvPr>
        </p:nvGraphicFramePr>
        <p:xfrm>
          <a:off x="152400" y="1524000"/>
          <a:ext cx="2001204" cy="1255859"/>
        </p:xfrm>
        <a:graphic>
          <a:graphicData uri="http://schemas.openxmlformats.org/drawingml/2006/table">
            <a:tbl>
              <a:tblPr firstRow="1" bandRow="1">
                <a:tableStyleId>{775DCB02-9BB8-47FD-8907-85C794F793BA}</a:tableStyleId>
              </a:tblPr>
              <a:tblGrid>
                <a:gridCol w="1021489"/>
                <a:gridCol w="979715"/>
              </a:tblGrid>
              <a:tr h="414779">
                <a:tc>
                  <a:txBody>
                    <a:bodyPr/>
                    <a:lstStyle/>
                    <a:p>
                      <a:r>
                        <a:rPr lang="de-DE" u="sng"/>
                        <a:t>artikeID</a:t>
                      </a:r>
                    </a:p>
                  </a:txBody>
                  <a:tcPr/>
                </a:tc>
                <a:tc>
                  <a:txBody>
                    <a:bodyPr/>
                    <a:lstStyle/>
                    <a:p>
                      <a:r>
                        <a:rPr lang="de-DE"/>
                        <a:t>name</a:t>
                      </a:r>
                    </a:p>
                  </a:txBody>
                  <a:tcPr/>
                </a:tc>
              </a:tr>
              <a:tr h="420540">
                <a:tc>
                  <a:txBody>
                    <a:bodyPr/>
                    <a:lstStyle/>
                    <a:p>
                      <a:r>
                        <a:rPr lang="de-DE"/>
                        <a:t>1</a:t>
                      </a:r>
                    </a:p>
                  </a:txBody>
                  <a:tcPr/>
                </a:tc>
                <a:tc>
                  <a:txBody>
                    <a:bodyPr/>
                    <a:lstStyle/>
                    <a:p>
                      <a:r>
                        <a:rPr lang="de-DE"/>
                        <a:t>Hut</a:t>
                      </a:r>
                    </a:p>
                  </a:txBody>
                  <a:tcPr/>
                </a:tc>
              </a:tr>
              <a:tr h="420540">
                <a:tc>
                  <a:txBody>
                    <a:bodyPr/>
                    <a:lstStyle/>
                    <a:p>
                      <a:r>
                        <a:rPr lang="de-DE"/>
                        <a:t>2</a:t>
                      </a:r>
                    </a:p>
                  </a:txBody>
                  <a:tcPr/>
                </a:tc>
                <a:tc>
                  <a:txBody>
                    <a:bodyPr/>
                    <a:lstStyle/>
                    <a:p>
                      <a:r>
                        <a:rPr lang="de-DE"/>
                        <a:t>Schirm</a:t>
                      </a:r>
                    </a:p>
                  </a:txBody>
                  <a:tcPr/>
                </a:tc>
              </a:tr>
            </a:tbl>
          </a:graphicData>
        </a:graphic>
      </p:graphicFrame>
      <p:graphicFrame>
        <p:nvGraphicFramePr>
          <p:cNvPr id="8" name="Inhaltsplatzhalter 4"/>
          <p:cNvGraphicFramePr>
            <a:graphicFrameLocks noGrp="1"/>
          </p:cNvGraphicFramePr>
          <p:nvPr>
            <p:ph idx="1"/>
          </p:nvPr>
        </p:nvGraphicFramePr>
        <p:xfrm>
          <a:off x="2819400" y="2743200"/>
          <a:ext cx="2385767" cy="1676399"/>
        </p:xfrm>
        <a:graphic>
          <a:graphicData uri="http://schemas.openxmlformats.org/drawingml/2006/table">
            <a:tbl>
              <a:tblPr firstRow="1" bandRow="1">
                <a:tableStyleId>{775DCB02-9BB8-47FD-8907-85C794F793BA}</a:tableStyleId>
              </a:tblPr>
              <a:tblGrid>
                <a:gridCol w="1085002"/>
                <a:gridCol w="1300765"/>
              </a:tblGrid>
              <a:tr h="414779">
                <a:tc>
                  <a:txBody>
                    <a:bodyPr/>
                    <a:lstStyle/>
                    <a:p>
                      <a:r>
                        <a:rPr lang="de-DE" u="sng"/>
                        <a:t>artikelID</a:t>
                      </a:r>
                    </a:p>
                  </a:txBody>
                  <a:tcPr/>
                </a:tc>
                <a:tc>
                  <a:txBody>
                    <a:bodyPr/>
                    <a:lstStyle/>
                    <a:p>
                      <a:r>
                        <a:rPr lang="de-DE" u="sng"/>
                        <a:t>lieferantID</a:t>
                      </a:r>
                    </a:p>
                  </a:txBody>
                  <a:tcPr/>
                </a:tc>
              </a:tr>
              <a:tr h="420540">
                <a:tc>
                  <a:txBody>
                    <a:bodyPr/>
                    <a:lstStyle/>
                    <a:p>
                      <a:r>
                        <a:rPr lang="de-DE"/>
                        <a:t>1</a:t>
                      </a:r>
                    </a:p>
                  </a:txBody>
                  <a:tcPr/>
                </a:tc>
                <a:tc>
                  <a:txBody>
                    <a:bodyPr/>
                    <a:lstStyle/>
                    <a:p>
                      <a:r>
                        <a:rPr lang="de-DE"/>
                        <a:t>1</a:t>
                      </a:r>
                    </a:p>
                  </a:txBody>
                  <a:tcPr/>
                </a:tc>
              </a:tr>
              <a:tr h="420540">
                <a:tc>
                  <a:txBody>
                    <a:bodyPr/>
                    <a:lstStyle/>
                    <a:p>
                      <a:r>
                        <a:rPr lang="de-DE"/>
                        <a:t>1</a:t>
                      </a:r>
                    </a:p>
                  </a:txBody>
                  <a:tcPr/>
                </a:tc>
                <a:tc>
                  <a:txBody>
                    <a:bodyPr/>
                    <a:lstStyle/>
                    <a:p>
                      <a:r>
                        <a:rPr lang="de-DE"/>
                        <a:t>2</a:t>
                      </a:r>
                    </a:p>
                  </a:txBody>
                  <a:tcPr/>
                </a:tc>
              </a:tr>
              <a:tr h="420540">
                <a:tc>
                  <a:txBody>
                    <a:bodyPr/>
                    <a:lstStyle/>
                    <a:p>
                      <a:r>
                        <a:rPr lang="de-DE"/>
                        <a:t>2</a:t>
                      </a:r>
                    </a:p>
                  </a:txBody>
                  <a:tcPr/>
                </a:tc>
                <a:tc>
                  <a:txBody>
                    <a:bodyPr/>
                    <a:lstStyle/>
                    <a:p>
                      <a:r>
                        <a:rPr lang="de-DE"/>
                        <a:t>1</a:t>
                      </a:r>
                    </a:p>
                  </a:txBody>
                  <a:tcPr/>
                </a:tc>
              </a:tr>
            </a:tbl>
          </a:graphicData>
        </a:graphic>
      </p:graphicFrame>
      <p:sp>
        <p:nvSpPr>
          <p:cNvPr id="9" name="Textfeld 8"/>
          <p:cNvSpPr txBox="1"/>
          <p:nvPr/>
        </p:nvSpPr>
        <p:spPr>
          <a:xfrm>
            <a:off x="228600" y="1143000"/>
            <a:ext cx="800407" cy="369332"/>
          </a:xfrm>
          <a:prstGeom prst="rect">
            <a:avLst/>
          </a:prstGeom>
          <a:noFill/>
        </p:spPr>
        <p:txBody>
          <a:bodyPr wrap="none" rtlCol="0">
            <a:spAutoFit/>
          </a:bodyPr>
          <a:lstStyle/>
          <a:p>
            <a:r>
              <a:rPr lang="de-DE"/>
              <a:t>artikel</a:t>
            </a:r>
          </a:p>
        </p:txBody>
      </p:sp>
      <p:sp>
        <p:nvSpPr>
          <p:cNvPr id="10" name="Textfeld 9"/>
          <p:cNvSpPr txBox="1"/>
          <p:nvPr/>
        </p:nvSpPr>
        <p:spPr>
          <a:xfrm>
            <a:off x="5943600" y="1143000"/>
            <a:ext cx="1262635" cy="369332"/>
          </a:xfrm>
          <a:prstGeom prst="rect">
            <a:avLst/>
          </a:prstGeom>
          <a:noFill/>
        </p:spPr>
        <p:txBody>
          <a:bodyPr wrap="none" rtlCol="0">
            <a:spAutoFit/>
          </a:bodyPr>
          <a:lstStyle/>
          <a:p>
            <a:r>
              <a:rPr lang="de-DE"/>
              <a:t>lieferanten</a:t>
            </a:r>
          </a:p>
        </p:txBody>
      </p:sp>
      <p:graphicFrame>
        <p:nvGraphicFramePr>
          <p:cNvPr id="13" name="Inhaltsplatzhalter 4"/>
          <p:cNvGraphicFramePr>
            <a:graphicFrameLocks noGrp="1"/>
          </p:cNvGraphicFramePr>
          <p:nvPr>
            <p:ph idx="1"/>
          </p:nvPr>
        </p:nvGraphicFramePr>
        <p:xfrm>
          <a:off x="5791200" y="15240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lieferantID</a:t>
                      </a:r>
                    </a:p>
                  </a:txBody>
                  <a:tcPr/>
                </a:tc>
                <a:tc>
                  <a:txBody>
                    <a:bodyPr/>
                    <a:lstStyle/>
                    <a:p>
                      <a:r>
                        <a:rPr lang="de-DE"/>
                        <a:t>name</a:t>
                      </a:r>
                    </a:p>
                  </a:txBody>
                  <a:tcPr/>
                </a:tc>
              </a:tr>
              <a:tr h="420540">
                <a:tc>
                  <a:txBody>
                    <a:bodyPr/>
                    <a:lstStyle/>
                    <a:p>
                      <a:r>
                        <a:rPr lang="de-DE"/>
                        <a:t>1</a:t>
                      </a:r>
                    </a:p>
                  </a:txBody>
                  <a:tcPr/>
                </a:tc>
                <a:tc>
                  <a:txBody>
                    <a:bodyPr/>
                    <a:lstStyle/>
                    <a:p>
                      <a:r>
                        <a:rPr lang="de-DE"/>
                        <a:t>Smith GmbH</a:t>
                      </a:r>
                    </a:p>
                  </a:txBody>
                  <a:tcPr/>
                </a:tc>
              </a:tr>
              <a:tr h="420540">
                <a:tc>
                  <a:txBody>
                    <a:bodyPr/>
                    <a:lstStyle/>
                    <a:p>
                      <a:r>
                        <a:rPr lang="de-DE"/>
                        <a:t>2</a:t>
                      </a:r>
                    </a:p>
                  </a:txBody>
                  <a:tcPr/>
                </a:tc>
                <a:tc>
                  <a:txBody>
                    <a:bodyPr/>
                    <a:lstStyle/>
                    <a:p>
                      <a:r>
                        <a:rPr lang="de-DE"/>
                        <a:t>John D.</a:t>
                      </a:r>
                    </a:p>
                  </a:txBody>
                  <a:tcPr/>
                </a:tc>
              </a:tr>
            </a:tbl>
          </a:graphicData>
        </a:graphic>
      </p:graphicFrame>
      <p:sp>
        <p:nvSpPr>
          <p:cNvPr id="14" name="Textfeld 13"/>
          <p:cNvSpPr txBox="1"/>
          <p:nvPr/>
        </p:nvSpPr>
        <p:spPr>
          <a:xfrm>
            <a:off x="2948009" y="2362200"/>
            <a:ext cx="2199265" cy="369332"/>
          </a:xfrm>
          <a:prstGeom prst="rect">
            <a:avLst/>
          </a:prstGeom>
          <a:noFill/>
        </p:spPr>
        <p:txBody>
          <a:bodyPr wrap="none" rtlCol="0">
            <a:spAutoFit/>
          </a:bodyPr>
          <a:lstStyle/>
          <a:p>
            <a:r>
              <a:rPr lang="de-DE"/>
              <a:t>artikel_hat_lieferant</a:t>
            </a:r>
          </a:p>
        </p:txBody>
      </p:sp>
      <p:sp>
        <p:nvSpPr>
          <p:cNvPr id="15" name="Abgerundetes Rechteck 14"/>
          <p:cNvSpPr/>
          <p:nvPr/>
        </p:nvSpPr>
        <p:spPr>
          <a:xfrm>
            <a:off x="0" y="1066800"/>
            <a:ext cx="2438400" cy="22860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7" name="Abgerundetes Rechteck 16"/>
          <p:cNvSpPr/>
          <p:nvPr/>
        </p:nvSpPr>
        <p:spPr>
          <a:xfrm>
            <a:off x="2667000" y="2667000"/>
            <a:ext cx="1219200" cy="533400"/>
          </a:xfrm>
          <a:prstGeom prst="roundRect">
            <a:avLst/>
          </a:prstGeom>
          <a:noFill/>
          <a:ln w="1016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1" name="Abgerundetes Rechteck 20"/>
          <p:cNvSpPr/>
          <p:nvPr/>
        </p:nvSpPr>
        <p:spPr>
          <a:xfrm>
            <a:off x="3962400" y="2667000"/>
            <a:ext cx="1219200" cy="5334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2" name="Abgerundetes Rechteck 21"/>
          <p:cNvSpPr/>
          <p:nvPr/>
        </p:nvSpPr>
        <p:spPr>
          <a:xfrm>
            <a:off x="5715000" y="1143000"/>
            <a:ext cx="3276600" cy="1828800"/>
          </a:xfrm>
          <a:prstGeom prst="roundRect">
            <a:avLst/>
          </a:prstGeom>
          <a:noFill/>
          <a:ln w="101600">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3" name="Abgerundetes Rechteck 22"/>
          <p:cNvSpPr/>
          <p:nvPr/>
        </p:nvSpPr>
        <p:spPr>
          <a:xfrm>
            <a:off x="2590800" y="2209800"/>
            <a:ext cx="2971800" cy="2438400"/>
          </a:xfrm>
          <a:prstGeom prst="roundRect">
            <a:avLst>
              <a:gd name="adj" fmla="val 2632"/>
            </a:avLst>
          </a:prstGeom>
          <a:noFill/>
          <a:ln w="101600">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4" name="Textfeld 23"/>
          <p:cNvSpPr txBox="1"/>
          <p:nvPr/>
        </p:nvSpPr>
        <p:spPr>
          <a:xfrm>
            <a:off x="3048000" y="1600200"/>
            <a:ext cx="1929660" cy="646331"/>
          </a:xfrm>
          <a:prstGeom prst="rect">
            <a:avLst/>
          </a:prstGeom>
          <a:noFill/>
        </p:spPr>
        <p:txBody>
          <a:bodyPr wrap="none" rtlCol="0">
            <a:spAutoFit/>
          </a:bodyPr>
          <a:lstStyle/>
          <a:p>
            <a:pPr algn="ctr"/>
            <a:r>
              <a:rPr lang="de-DE">
                <a:solidFill>
                  <a:srgbClr val="0000FF"/>
                </a:solidFill>
              </a:rPr>
              <a:t>Matching-Tabelle</a:t>
            </a:r>
          </a:p>
          <a:p>
            <a:pPr algn="ctr"/>
            <a:r>
              <a:rPr lang="de-DE">
                <a:solidFill>
                  <a:srgbClr val="0000FF"/>
                </a:solidFill>
              </a:rPr>
              <a:t>(n:m)</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49A"/>
        </a:solidFill>
        <a:effectLst/>
      </p:bgPr>
    </p:bg>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274638"/>
            <a:ext cx="8229600" cy="639762"/>
          </a:xfrm>
        </p:spPr>
        <p:txBody>
          <a:bodyPr/>
          <a:lstStyle/>
          <a:p>
            <a:r>
              <a:rPr lang="de-DE" sz="3200">
                <a:ea typeface="ＭＳ Ｐゴシック" pitchFamily="-1" charset="-128"/>
                <a:cs typeface="ＭＳ Ｐゴシック" pitchFamily="-1" charset="-128"/>
              </a:rPr>
              <a:t>Aufgaben</a:t>
            </a:r>
          </a:p>
        </p:txBody>
      </p:sp>
      <p:graphicFrame>
        <p:nvGraphicFramePr>
          <p:cNvPr id="5" name="Inhaltsplatzhalter 4"/>
          <p:cNvGraphicFramePr>
            <a:graphicFrameLocks noGrp="1"/>
          </p:cNvGraphicFramePr>
          <p:nvPr>
            <p:ph idx="1"/>
          </p:nvPr>
        </p:nvGraphicFramePr>
        <p:xfrm>
          <a:off x="152400" y="1524000"/>
          <a:ext cx="2001204" cy="1676399"/>
        </p:xfrm>
        <a:graphic>
          <a:graphicData uri="http://schemas.openxmlformats.org/drawingml/2006/table">
            <a:tbl>
              <a:tblPr firstRow="1" bandRow="1">
                <a:tableStyleId>{775DCB02-9BB8-47FD-8907-85C794F793BA}</a:tableStyleId>
              </a:tblPr>
              <a:tblGrid>
                <a:gridCol w="1021489"/>
                <a:gridCol w="979715"/>
              </a:tblGrid>
              <a:tr h="414779">
                <a:tc>
                  <a:txBody>
                    <a:bodyPr/>
                    <a:lstStyle/>
                    <a:p>
                      <a:r>
                        <a:rPr lang="de-DE" u="sng"/>
                        <a:t>artikeID</a:t>
                      </a:r>
                    </a:p>
                  </a:txBody>
                  <a:tcPr/>
                </a:tc>
                <a:tc>
                  <a:txBody>
                    <a:bodyPr/>
                    <a:lstStyle/>
                    <a:p>
                      <a:r>
                        <a:rPr lang="de-DE"/>
                        <a:t>name</a:t>
                      </a:r>
                    </a:p>
                  </a:txBody>
                  <a:tcPr/>
                </a:tc>
              </a:tr>
              <a:tr h="420540">
                <a:tc>
                  <a:txBody>
                    <a:bodyPr/>
                    <a:lstStyle/>
                    <a:p>
                      <a:r>
                        <a:rPr lang="de-DE"/>
                        <a:t>1</a:t>
                      </a:r>
                    </a:p>
                  </a:txBody>
                  <a:tcPr/>
                </a:tc>
                <a:tc>
                  <a:txBody>
                    <a:bodyPr/>
                    <a:lstStyle/>
                    <a:p>
                      <a:r>
                        <a:rPr lang="de-DE"/>
                        <a:t>Hut</a:t>
                      </a:r>
                    </a:p>
                  </a:txBody>
                  <a:tcPr/>
                </a:tc>
              </a:tr>
              <a:tr h="420540">
                <a:tc>
                  <a:txBody>
                    <a:bodyPr/>
                    <a:lstStyle/>
                    <a:p>
                      <a:r>
                        <a:rPr lang="de-DE"/>
                        <a:t>2</a:t>
                      </a:r>
                    </a:p>
                  </a:txBody>
                  <a:tcPr/>
                </a:tc>
                <a:tc>
                  <a:txBody>
                    <a:bodyPr/>
                    <a:lstStyle/>
                    <a:p>
                      <a:r>
                        <a:rPr lang="de-DE"/>
                        <a:t>Schirm</a:t>
                      </a:r>
                    </a:p>
                  </a:txBody>
                  <a:tcPr/>
                </a:tc>
              </a:tr>
              <a:tr h="420540">
                <a:tc>
                  <a:txBody>
                    <a:bodyPr/>
                    <a:lstStyle/>
                    <a:p>
                      <a:r>
                        <a:rPr lang="de-DE"/>
                        <a:t>3</a:t>
                      </a:r>
                    </a:p>
                  </a:txBody>
                  <a:tcPr>
                    <a:solidFill>
                      <a:srgbClr val="FFFF00">
                        <a:alpha val="40000"/>
                      </a:srgbClr>
                    </a:solidFill>
                  </a:tcPr>
                </a:tc>
                <a:tc>
                  <a:txBody>
                    <a:bodyPr/>
                    <a:lstStyle/>
                    <a:p>
                      <a:r>
                        <a:rPr lang="de-DE"/>
                        <a:t>Schuh</a:t>
                      </a:r>
                    </a:p>
                  </a:txBody>
                  <a:tcPr>
                    <a:solidFill>
                      <a:srgbClr val="FFFF00">
                        <a:alpha val="40000"/>
                      </a:srgbClr>
                    </a:solidFill>
                  </a:tcPr>
                </a:tc>
              </a:tr>
            </a:tbl>
          </a:graphicData>
        </a:graphic>
      </p:graphicFrame>
      <p:graphicFrame>
        <p:nvGraphicFramePr>
          <p:cNvPr id="8" name="Inhaltsplatzhalter 4"/>
          <p:cNvGraphicFramePr>
            <a:graphicFrameLocks noGrp="1"/>
          </p:cNvGraphicFramePr>
          <p:nvPr>
            <p:ph idx="1"/>
          </p:nvPr>
        </p:nvGraphicFramePr>
        <p:xfrm>
          <a:off x="2819400" y="2743200"/>
          <a:ext cx="2385767" cy="2096939"/>
        </p:xfrm>
        <a:graphic>
          <a:graphicData uri="http://schemas.openxmlformats.org/drawingml/2006/table">
            <a:tbl>
              <a:tblPr firstRow="1" bandRow="1">
                <a:tableStyleId>{775DCB02-9BB8-47FD-8907-85C794F793BA}</a:tableStyleId>
              </a:tblPr>
              <a:tblGrid>
                <a:gridCol w="1085002"/>
                <a:gridCol w="1300765"/>
              </a:tblGrid>
              <a:tr h="414779">
                <a:tc>
                  <a:txBody>
                    <a:bodyPr/>
                    <a:lstStyle/>
                    <a:p>
                      <a:r>
                        <a:rPr lang="de-DE" u="sng"/>
                        <a:t>artikelID</a:t>
                      </a:r>
                    </a:p>
                  </a:txBody>
                  <a:tcPr/>
                </a:tc>
                <a:tc>
                  <a:txBody>
                    <a:bodyPr/>
                    <a:lstStyle/>
                    <a:p>
                      <a:r>
                        <a:rPr lang="de-DE" u="sng"/>
                        <a:t>lieferantID</a:t>
                      </a:r>
                    </a:p>
                  </a:txBody>
                  <a:tcPr/>
                </a:tc>
              </a:tr>
              <a:tr h="420540">
                <a:tc>
                  <a:txBody>
                    <a:bodyPr/>
                    <a:lstStyle/>
                    <a:p>
                      <a:r>
                        <a:rPr lang="de-DE"/>
                        <a:t>1</a:t>
                      </a:r>
                    </a:p>
                  </a:txBody>
                  <a:tcPr/>
                </a:tc>
                <a:tc>
                  <a:txBody>
                    <a:bodyPr/>
                    <a:lstStyle/>
                    <a:p>
                      <a:r>
                        <a:rPr lang="de-DE"/>
                        <a:t>1</a:t>
                      </a:r>
                    </a:p>
                  </a:txBody>
                  <a:tcPr/>
                </a:tc>
              </a:tr>
              <a:tr h="420540">
                <a:tc>
                  <a:txBody>
                    <a:bodyPr/>
                    <a:lstStyle/>
                    <a:p>
                      <a:r>
                        <a:rPr lang="de-DE"/>
                        <a:t>1</a:t>
                      </a:r>
                    </a:p>
                  </a:txBody>
                  <a:tcPr/>
                </a:tc>
                <a:tc>
                  <a:txBody>
                    <a:bodyPr/>
                    <a:lstStyle/>
                    <a:p>
                      <a:r>
                        <a:rPr lang="de-DE"/>
                        <a:t>2</a:t>
                      </a:r>
                    </a:p>
                  </a:txBody>
                  <a:tcPr/>
                </a:tc>
              </a:tr>
              <a:tr h="420540">
                <a:tc>
                  <a:txBody>
                    <a:bodyPr/>
                    <a:lstStyle/>
                    <a:p>
                      <a:r>
                        <a:rPr lang="de-DE"/>
                        <a:t>2</a:t>
                      </a:r>
                    </a:p>
                  </a:txBody>
                  <a:tcPr/>
                </a:tc>
                <a:tc>
                  <a:txBody>
                    <a:bodyPr/>
                    <a:lstStyle/>
                    <a:p>
                      <a:r>
                        <a:rPr lang="de-DE"/>
                        <a:t>1</a:t>
                      </a:r>
                    </a:p>
                  </a:txBody>
                  <a:tcPr/>
                </a:tc>
              </a:tr>
              <a:tr h="420540">
                <a:tc>
                  <a:txBody>
                    <a:bodyPr/>
                    <a:lstStyle/>
                    <a:p>
                      <a:r>
                        <a:rPr lang="de-DE"/>
                        <a:t>2</a:t>
                      </a:r>
                    </a:p>
                  </a:txBody>
                  <a:tcPr>
                    <a:solidFill>
                      <a:schemeClr val="accent5">
                        <a:lumMod val="75000"/>
                      </a:schemeClr>
                    </a:solidFill>
                  </a:tcPr>
                </a:tc>
                <a:tc>
                  <a:txBody>
                    <a:bodyPr/>
                    <a:lstStyle/>
                    <a:p>
                      <a:r>
                        <a:rPr lang="de-DE"/>
                        <a:t>3</a:t>
                      </a:r>
                    </a:p>
                  </a:txBody>
                  <a:tcPr>
                    <a:solidFill>
                      <a:schemeClr val="accent5">
                        <a:lumMod val="75000"/>
                      </a:schemeClr>
                    </a:solidFill>
                  </a:tcPr>
                </a:tc>
              </a:tr>
            </a:tbl>
          </a:graphicData>
        </a:graphic>
      </p:graphicFrame>
      <p:sp>
        <p:nvSpPr>
          <p:cNvPr id="9" name="Textfeld 8"/>
          <p:cNvSpPr txBox="1"/>
          <p:nvPr/>
        </p:nvSpPr>
        <p:spPr>
          <a:xfrm>
            <a:off x="228600" y="1143000"/>
            <a:ext cx="800407" cy="369332"/>
          </a:xfrm>
          <a:prstGeom prst="rect">
            <a:avLst/>
          </a:prstGeom>
          <a:noFill/>
        </p:spPr>
        <p:txBody>
          <a:bodyPr wrap="none" rtlCol="0">
            <a:spAutoFit/>
          </a:bodyPr>
          <a:lstStyle/>
          <a:p>
            <a:r>
              <a:rPr lang="de-DE"/>
              <a:t>artikel</a:t>
            </a:r>
          </a:p>
        </p:txBody>
      </p:sp>
      <p:sp>
        <p:nvSpPr>
          <p:cNvPr id="10" name="Textfeld 9"/>
          <p:cNvSpPr txBox="1"/>
          <p:nvPr/>
        </p:nvSpPr>
        <p:spPr>
          <a:xfrm>
            <a:off x="5943600" y="1143000"/>
            <a:ext cx="1262635" cy="369332"/>
          </a:xfrm>
          <a:prstGeom prst="rect">
            <a:avLst/>
          </a:prstGeom>
          <a:noFill/>
        </p:spPr>
        <p:txBody>
          <a:bodyPr wrap="none" rtlCol="0">
            <a:spAutoFit/>
          </a:bodyPr>
          <a:lstStyle/>
          <a:p>
            <a:r>
              <a:rPr lang="de-DE"/>
              <a:t>lieferanten</a:t>
            </a:r>
          </a:p>
        </p:txBody>
      </p:sp>
      <p:graphicFrame>
        <p:nvGraphicFramePr>
          <p:cNvPr id="13" name="Inhaltsplatzhalter 4"/>
          <p:cNvGraphicFramePr>
            <a:graphicFrameLocks noGrp="1"/>
          </p:cNvGraphicFramePr>
          <p:nvPr>
            <p:ph idx="1"/>
          </p:nvPr>
        </p:nvGraphicFramePr>
        <p:xfrm>
          <a:off x="5791200" y="15240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lieferantID</a:t>
                      </a:r>
                    </a:p>
                  </a:txBody>
                  <a:tcPr/>
                </a:tc>
                <a:tc>
                  <a:txBody>
                    <a:bodyPr/>
                    <a:lstStyle/>
                    <a:p>
                      <a:r>
                        <a:rPr lang="de-DE"/>
                        <a:t>name</a:t>
                      </a:r>
                    </a:p>
                  </a:txBody>
                  <a:tcPr/>
                </a:tc>
              </a:tr>
              <a:tr h="420540">
                <a:tc>
                  <a:txBody>
                    <a:bodyPr/>
                    <a:lstStyle/>
                    <a:p>
                      <a:r>
                        <a:rPr lang="de-DE"/>
                        <a:t>1</a:t>
                      </a:r>
                    </a:p>
                  </a:txBody>
                  <a:tcPr/>
                </a:tc>
                <a:tc>
                  <a:txBody>
                    <a:bodyPr/>
                    <a:lstStyle/>
                    <a:p>
                      <a:r>
                        <a:rPr lang="de-DE"/>
                        <a:t>Smith GmbH</a:t>
                      </a:r>
                    </a:p>
                  </a:txBody>
                  <a:tcPr/>
                </a:tc>
              </a:tr>
              <a:tr h="420540">
                <a:tc>
                  <a:txBody>
                    <a:bodyPr/>
                    <a:lstStyle/>
                    <a:p>
                      <a:r>
                        <a:rPr lang="de-DE"/>
                        <a:t>2</a:t>
                      </a:r>
                    </a:p>
                  </a:txBody>
                  <a:tcPr/>
                </a:tc>
                <a:tc>
                  <a:txBody>
                    <a:bodyPr/>
                    <a:lstStyle/>
                    <a:p>
                      <a:r>
                        <a:rPr lang="de-DE"/>
                        <a:t>John D.</a:t>
                      </a:r>
                    </a:p>
                  </a:txBody>
                  <a:tcPr/>
                </a:tc>
              </a:tr>
            </a:tbl>
          </a:graphicData>
        </a:graphic>
      </p:graphicFrame>
      <p:sp>
        <p:nvSpPr>
          <p:cNvPr id="14" name="Textfeld 13"/>
          <p:cNvSpPr txBox="1"/>
          <p:nvPr/>
        </p:nvSpPr>
        <p:spPr>
          <a:xfrm>
            <a:off x="2948009" y="2362200"/>
            <a:ext cx="2199265" cy="369332"/>
          </a:xfrm>
          <a:prstGeom prst="rect">
            <a:avLst/>
          </a:prstGeom>
          <a:noFill/>
        </p:spPr>
        <p:txBody>
          <a:bodyPr wrap="none" rtlCol="0">
            <a:spAutoFit/>
          </a:bodyPr>
          <a:lstStyle/>
          <a:p>
            <a:r>
              <a:rPr lang="de-DE"/>
              <a:t>artikel_hat_lieferant</a:t>
            </a:r>
          </a:p>
        </p:txBody>
      </p:sp>
      <p:cxnSp>
        <p:nvCxnSpPr>
          <p:cNvPr id="20" name="Gerade Verbindung 19"/>
          <p:cNvCxnSpPr/>
          <p:nvPr/>
        </p:nvCxnSpPr>
        <p:spPr>
          <a:xfrm>
            <a:off x="5791200" y="2514600"/>
            <a:ext cx="2590800" cy="1588"/>
          </a:xfrm>
          <a:prstGeom prst="line">
            <a:avLst/>
          </a:prstGeom>
          <a:ln w="47625">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8" name="Gerade Verbindung 27"/>
          <p:cNvCxnSpPr/>
          <p:nvPr/>
        </p:nvCxnSpPr>
        <p:spPr>
          <a:xfrm>
            <a:off x="2743200" y="3810000"/>
            <a:ext cx="2590800" cy="1588"/>
          </a:xfrm>
          <a:prstGeom prst="line">
            <a:avLst/>
          </a:prstGeom>
          <a:ln w="47625">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8" name="Textfeld 17"/>
          <p:cNvSpPr txBox="1"/>
          <p:nvPr/>
        </p:nvSpPr>
        <p:spPr>
          <a:xfrm>
            <a:off x="2209800" y="5257800"/>
            <a:ext cx="3798861" cy="1477328"/>
          </a:xfrm>
          <a:prstGeom prst="rect">
            <a:avLst/>
          </a:prstGeom>
          <a:noFill/>
        </p:spPr>
        <p:txBody>
          <a:bodyPr wrap="none" rtlCol="0">
            <a:spAutoFit/>
          </a:bodyPr>
          <a:lstStyle/>
          <a:p>
            <a:r>
              <a:rPr lang="de-DE"/>
              <a:t>Welche Operationen sind zulässig?</a:t>
            </a:r>
          </a:p>
          <a:p>
            <a:pPr marL="342900" indent="-342900">
              <a:buAutoNum type="alphaLcParenR"/>
            </a:pPr>
            <a:r>
              <a:rPr lang="de-DE"/>
              <a:t>Einfügen Datensatz</a:t>
            </a:r>
          </a:p>
          <a:p>
            <a:pPr marL="342900" indent="-342900">
              <a:buAutoNum type="alphaLcParenR"/>
            </a:pPr>
            <a:r>
              <a:rPr lang="de-DE"/>
              <a:t>Einfügen Datensatz</a:t>
            </a:r>
          </a:p>
          <a:p>
            <a:pPr marL="342900" indent="-342900">
              <a:buAutoNum type="alphaLcParenR"/>
            </a:pPr>
            <a:r>
              <a:rPr lang="de-DE"/>
              <a:t>Löschen Datensatz</a:t>
            </a:r>
          </a:p>
          <a:p>
            <a:pPr marL="342900" indent="-342900">
              <a:buAutoNum type="alphaLcParenR"/>
            </a:pPr>
            <a:r>
              <a:rPr lang="de-DE"/>
              <a:t>Löschen Datensatz</a:t>
            </a:r>
          </a:p>
        </p:txBody>
      </p:sp>
      <p:sp>
        <p:nvSpPr>
          <p:cNvPr id="19" name="Textfeld 18"/>
          <p:cNvSpPr txBox="1"/>
          <p:nvPr/>
        </p:nvSpPr>
        <p:spPr>
          <a:xfrm>
            <a:off x="1752600" y="3124200"/>
            <a:ext cx="466782" cy="369332"/>
          </a:xfrm>
          <a:prstGeom prst="rect">
            <a:avLst/>
          </a:prstGeom>
          <a:solidFill>
            <a:srgbClr val="FFFF00"/>
          </a:solidFill>
          <a:ln w="53975">
            <a:solidFill>
              <a:srgbClr val="FF0000"/>
            </a:solidFill>
          </a:ln>
        </p:spPr>
        <p:txBody>
          <a:bodyPr wrap="none" rtlCol="0">
            <a:spAutoFit/>
          </a:bodyPr>
          <a:lstStyle/>
          <a:p>
            <a:r>
              <a:rPr lang="de-DE"/>
              <a:t>(a)</a:t>
            </a:r>
          </a:p>
        </p:txBody>
      </p:sp>
      <p:sp>
        <p:nvSpPr>
          <p:cNvPr id="25" name="Textfeld 24"/>
          <p:cNvSpPr txBox="1"/>
          <p:nvPr/>
        </p:nvSpPr>
        <p:spPr>
          <a:xfrm>
            <a:off x="4953000" y="4724400"/>
            <a:ext cx="466782" cy="369332"/>
          </a:xfrm>
          <a:prstGeom prst="rect">
            <a:avLst/>
          </a:prstGeom>
          <a:solidFill>
            <a:srgbClr val="FFFF00"/>
          </a:solidFill>
          <a:ln w="53975">
            <a:solidFill>
              <a:srgbClr val="FF0000"/>
            </a:solidFill>
          </a:ln>
        </p:spPr>
        <p:txBody>
          <a:bodyPr wrap="none" rtlCol="0">
            <a:spAutoFit/>
          </a:bodyPr>
          <a:lstStyle/>
          <a:p>
            <a:r>
              <a:rPr lang="de-DE"/>
              <a:t>(b)</a:t>
            </a:r>
          </a:p>
        </p:txBody>
      </p:sp>
      <p:sp>
        <p:nvSpPr>
          <p:cNvPr id="26" name="Textfeld 25"/>
          <p:cNvSpPr txBox="1"/>
          <p:nvPr/>
        </p:nvSpPr>
        <p:spPr>
          <a:xfrm>
            <a:off x="5334000" y="3429000"/>
            <a:ext cx="453820" cy="369332"/>
          </a:xfrm>
          <a:prstGeom prst="rect">
            <a:avLst/>
          </a:prstGeom>
          <a:solidFill>
            <a:srgbClr val="FFFF00"/>
          </a:solidFill>
          <a:ln w="53975">
            <a:solidFill>
              <a:srgbClr val="FF0000"/>
            </a:solidFill>
          </a:ln>
        </p:spPr>
        <p:txBody>
          <a:bodyPr wrap="none" rtlCol="0">
            <a:spAutoFit/>
          </a:bodyPr>
          <a:lstStyle/>
          <a:p>
            <a:r>
              <a:rPr lang="de-DE"/>
              <a:t>(c)</a:t>
            </a:r>
          </a:p>
        </p:txBody>
      </p:sp>
      <p:sp>
        <p:nvSpPr>
          <p:cNvPr id="27" name="Textfeld 26"/>
          <p:cNvSpPr txBox="1"/>
          <p:nvPr/>
        </p:nvSpPr>
        <p:spPr>
          <a:xfrm>
            <a:off x="8382000" y="2438400"/>
            <a:ext cx="466782" cy="369332"/>
          </a:xfrm>
          <a:prstGeom prst="rect">
            <a:avLst/>
          </a:prstGeom>
          <a:solidFill>
            <a:srgbClr val="FFFF00"/>
          </a:solidFill>
          <a:ln w="53975">
            <a:solidFill>
              <a:srgbClr val="FF0000"/>
            </a:solidFill>
          </a:ln>
        </p:spPr>
        <p:txBody>
          <a:bodyPr wrap="none" rtlCol="0">
            <a:spAutoFit/>
          </a:bodyPr>
          <a:lstStyle/>
          <a:p>
            <a:r>
              <a:rPr lang="de-DE"/>
              <a:t>(d)</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49A"/>
        </a:solidFill>
        <a:effectLst/>
      </p:bgPr>
    </p:bg>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274638"/>
            <a:ext cx="8229600" cy="639762"/>
          </a:xfrm>
        </p:spPr>
        <p:txBody>
          <a:bodyPr/>
          <a:lstStyle/>
          <a:p>
            <a:r>
              <a:rPr lang="de-DE" sz="3200" dirty="0" smtClean="0">
                <a:ea typeface="ＭＳ Ｐゴシック" pitchFamily="-1" charset="-128"/>
                <a:cs typeface="ＭＳ Ｐゴシック" pitchFamily="-1" charset="-128"/>
              </a:rPr>
              <a:t>LÖSUNG</a:t>
            </a:r>
            <a:endParaRPr lang="de-DE" sz="3200" dirty="0">
              <a:ea typeface="ＭＳ Ｐゴシック" pitchFamily="-1" charset="-128"/>
              <a:cs typeface="ＭＳ Ｐゴシック" pitchFamily="-1" charset="-128"/>
            </a:endParaRPr>
          </a:p>
        </p:txBody>
      </p:sp>
      <p:graphicFrame>
        <p:nvGraphicFramePr>
          <p:cNvPr id="5" name="Inhaltsplatzhalter 4"/>
          <p:cNvGraphicFramePr>
            <a:graphicFrameLocks noGrp="1"/>
          </p:cNvGraphicFramePr>
          <p:nvPr>
            <p:ph idx="1"/>
          </p:nvPr>
        </p:nvGraphicFramePr>
        <p:xfrm>
          <a:off x="152400" y="1524000"/>
          <a:ext cx="2001204" cy="1676399"/>
        </p:xfrm>
        <a:graphic>
          <a:graphicData uri="http://schemas.openxmlformats.org/drawingml/2006/table">
            <a:tbl>
              <a:tblPr firstRow="1" bandRow="1">
                <a:tableStyleId>{775DCB02-9BB8-47FD-8907-85C794F793BA}</a:tableStyleId>
              </a:tblPr>
              <a:tblGrid>
                <a:gridCol w="1021489"/>
                <a:gridCol w="979715"/>
              </a:tblGrid>
              <a:tr h="414779">
                <a:tc>
                  <a:txBody>
                    <a:bodyPr/>
                    <a:lstStyle/>
                    <a:p>
                      <a:r>
                        <a:rPr lang="de-DE" u="sng"/>
                        <a:t>artikeID</a:t>
                      </a:r>
                    </a:p>
                  </a:txBody>
                  <a:tcPr/>
                </a:tc>
                <a:tc>
                  <a:txBody>
                    <a:bodyPr/>
                    <a:lstStyle/>
                    <a:p>
                      <a:r>
                        <a:rPr lang="de-DE"/>
                        <a:t>name</a:t>
                      </a:r>
                    </a:p>
                  </a:txBody>
                  <a:tcPr/>
                </a:tc>
              </a:tr>
              <a:tr h="420540">
                <a:tc>
                  <a:txBody>
                    <a:bodyPr/>
                    <a:lstStyle/>
                    <a:p>
                      <a:r>
                        <a:rPr lang="de-DE"/>
                        <a:t>1</a:t>
                      </a:r>
                    </a:p>
                  </a:txBody>
                  <a:tcPr/>
                </a:tc>
                <a:tc>
                  <a:txBody>
                    <a:bodyPr/>
                    <a:lstStyle/>
                    <a:p>
                      <a:r>
                        <a:rPr lang="de-DE"/>
                        <a:t>Hut</a:t>
                      </a:r>
                    </a:p>
                  </a:txBody>
                  <a:tcPr/>
                </a:tc>
              </a:tr>
              <a:tr h="420540">
                <a:tc>
                  <a:txBody>
                    <a:bodyPr/>
                    <a:lstStyle/>
                    <a:p>
                      <a:r>
                        <a:rPr lang="de-DE"/>
                        <a:t>2</a:t>
                      </a:r>
                    </a:p>
                  </a:txBody>
                  <a:tcPr/>
                </a:tc>
                <a:tc>
                  <a:txBody>
                    <a:bodyPr/>
                    <a:lstStyle/>
                    <a:p>
                      <a:r>
                        <a:rPr lang="de-DE"/>
                        <a:t>Schirm</a:t>
                      </a:r>
                    </a:p>
                  </a:txBody>
                  <a:tcPr/>
                </a:tc>
              </a:tr>
              <a:tr h="420540">
                <a:tc>
                  <a:txBody>
                    <a:bodyPr/>
                    <a:lstStyle/>
                    <a:p>
                      <a:r>
                        <a:rPr lang="de-DE"/>
                        <a:t>3</a:t>
                      </a:r>
                    </a:p>
                  </a:txBody>
                  <a:tcPr>
                    <a:solidFill>
                      <a:srgbClr val="FFFF00">
                        <a:alpha val="40000"/>
                      </a:srgbClr>
                    </a:solidFill>
                  </a:tcPr>
                </a:tc>
                <a:tc>
                  <a:txBody>
                    <a:bodyPr/>
                    <a:lstStyle/>
                    <a:p>
                      <a:r>
                        <a:rPr lang="de-DE"/>
                        <a:t>Schuh</a:t>
                      </a:r>
                    </a:p>
                  </a:txBody>
                  <a:tcPr>
                    <a:solidFill>
                      <a:srgbClr val="FFFF00">
                        <a:alpha val="40000"/>
                      </a:srgbClr>
                    </a:solidFill>
                  </a:tcPr>
                </a:tc>
              </a:tr>
            </a:tbl>
          </a:graphicData>
        </a:graphic>
      </p:graphicFrame>
      <p:graphicFrame>
        <p:nvGraphicFramePr>
          <p:cNvPr id="8" name="Inhaltsplatzhalter 4"/>
          <p:cNvGraphicFramePr>
            <a:graphicFrameLocks noGrp="1"/>
          </p:cNvGraphicFramePr>
          <p:nvPr>
            <p:ph idx="1"/>
          </p:nvPr>
        </p:nvGraphicFramePr>
        <p:xfrm>
          <a:off x="2819400" y="2743200"/>
          <a:ext cx="2385767" cy="2096939"/>
        </p:xfrm>
        <a:graphic>
          <a:graphicData uri="http://schemas.openxmlformats.org/drawingml/2006/table">
            <a:tbl>
              <a:tblPr firstRow="1" bandRow="1">
                <a:tableStyleId>{775DCB02-9BB8-47FD-8907-85C794F793BA}</a:tableStyleId>
              </a:tblPr>
              <a:tblGrid>
                <a:gridCol w="1085002"/>
                <a:gridCol w="1300765"/>
              </a:tblGrid>
              <a:tr h="414779">
                <a:tc>
                  <a:txBody>
                    <a:bodyPr/>
                    <a:lstStyle/>
                    <a:p>
                      <a:r>
                        <a:rPr lang="de-DE" u="sng"/>
                        <a:t>artikelID</a:t>
                      </a:r>
                    </a:p>
                  </a:txBody>
                  <a:tcPr/>
                </a:tc>
                <a:tc>
                  <a:txBody>
                    <a:bodyPr/>
                    <a:lstStyle/>
                    <a:p>
                      <a:r>
                        <a:rPr lang="de-DE" u="sng"/>
                        <a:t>lieferantID</a:t>
                      </a:r>
                    </a:p>
                  </a:txBody>
                  <a:tcPr/>
                </a:tc>
              </a:tr>
              <a:tr h="420540">
                <a:tc>
                  <a:txBody>
                    <a:bodyPr/>
                    <a:lstStyle/>
                    <a:p>
                      <a:r>
                        <a:rPr lang="de-DE"/>
                        <a:t>1</a:t>
                      </a:r>
                    </a:p>
                  </a:txBody>
                  <a:tcPr/>
                </a:tc>
                <a:tc>
                  <a:txBody>
                    <a:bodyPr/>
                    <a:lstStyle/>
                    <a:p>
                      <a:r>
                        <a:rPr lang="de-DE"/>
                        <a:t>1</a:t>
                      </a:r>
                    </a:p>
                  </a:txBody>
                  <a:tcPr/>
                </a:tc>
              </a:tr>
              <a:tr h="420540">
                <a:tc>
                  <a:txBody>
                    <a:bodyPr/>
                    <a:lstStyle/>
                    <a:p>
                      <a:r>
                        <a:rPr lang="de-DE"/>
                        <a:t>1</a:t>
                      </a:r>
                    </a:p>
                  </a:txBody>
                  <a:tcPr/>
                </a:tc>
                <a:tc>
                  <a:txBody>
                    <a:bodyPr/>
                    <a:lstStyle/>
                    <a:p>
                      <a:r>
                        <a:rPr lang="de-DE"/>
                        <a:t>2</a:t>
                      </a:r>
                    </a:p>
                  </a:txBody>
                  <a:tcPr/>
                </a:tc>
              </a:tr>
              <a:tr h="420540">
                <a:tc>
                  <a:txBody>
                    <a:bodyPr/>
                    <a:lstStyle/>
                    <a:p>
                      <a:r>
                        <a:rPr lang="de-DE"/>
                        <a:t>2</a:t>
                      </a:r>
                    </a:p>
                  </a:txBody>
                  <a:tcPr/>
                </a:tc>
                <a:tc>
                  <a:txBody>
                    <a:bodyPr/>
                    <a:lstStyle/>
                    <a:p>
                      <a:r>
                        <a:rPr lang="de-DE"/>
                        <a:t>1</a:t>
                      </a:r>
                    </a:p>
                  </a:txBody>
                  <a:tcPr/>
                </a:tc>
              </a:tr>
              <a:tr h="420540">
                <a:tc>
                  <a:txBody>
                    <a:bodyPr/>
                    <a:lstStyle/>
                    <a:p>
                      <a:r>
                        <a:rPr lang="de-DE"/>
                        <a:t>2</a:t>
                      </a:r>
                    </a:p>
                  </a:txBody>
                  <a:tcPr>
                    <a:solidFill>
                      <a:schemeClr val="accent5">
                        <a:lumMod val="75000"/>
                      </a:schemeClr>
                    </a:solidFill>
                  </a:tcPr>
                </a:tc>
                <a:tc>
                  <a:txBody>
                    <a:bodyPr/>
                    <a:lstStyle/>
                    <a:p>
                      <a:r>
                        <a:rPr lang="de-DE"/>
                        <a:t>3</a:t>
                      </a:r>
                    </a:p>
                  </a:txBody>
                  <a:tcPr>
                    <a:solidFill>
                      <a:schemeClr val="accent5">
                        <a:lumMod val="75000"/>
                      </a:schemeClr>
                    </a:solidFill>
                  </a:tcPr>
                </a:tc>
              </a:tr>
            </a:tbl>
          </a:graphicData>
        </a:graphic>
      </p:graphicFrame>
      <p:sp>
        <p:nvSpPr>
          <p:cNvPr id="9" name="Textfeld 8"/>
          <p:cNvSpPr txBox="1"/>
          <p:nvPr/>
        </p:nvSpPr>
        <p:spPr>
          <a:xfrm>
            <a:off x="228600" y="1143000"/>
            <a:ext cx="800407" cy="369332"/>
          </a:xfrm>
          <a:prstGeom prst="rect">
            <a:avLst/>
          </a:prstGeom>
          <a:noFill/>
        </p:spPr>
        <p:txBody>
          <a:bodyPr wrap="none" rtlCol="0">
            <a:spAutoFit/>
          </a:bodyPr>
          <a:lstStyle/>
          <a:p>
            <a:r>
              <a:rPr lang="de-DE"/>
              <a:t>artikel</a:t>
            </a:r>
          </a:p>
        </p:txBody>
      </p:sp>
      <p:sp>
        <p:nvSpPr>
          <p:cNvPr id="10" name="Textfeld 9"/>
          <p:cNvSpPr txBox="1"/>
          <p:nvPr/>
        </p:nvSpPr>
        <p:spPr>
          <a:xfrm>
            <a:off x="5943600" y="1143000"/>
            <a:ext cx="1262635" cy="369332"/>
          </a:xfrm>
          <a:prstGeom prst="rect">
            <a:avLst/>
          </a:prstGeom>
          <a:noFill/>
        </p:spPr>
        <p:txBody>
          <a:bodyPr wrap="none" rtlCol="0">
            <a:spAutoFit/>
          </a:bodyPr>
          <a:lstStyle/>
          <a:p>
            <a:r>
              <a:rPr lang="de-DE"/>
              <a:t>lieferanten</a:t>
            </a:r>
          </a:p>
        </p:txBody>
      </p:sp>
      <p:graphicFrame>
        <p:nvGraphicFramePr>
          <p:cNvPr id="13" name="Inhaltsplatzhalter 4"/>
          <p:cNvGraphicFramePr>
            <a:graphicFrameLocks noGrp="1"/>
          </p:cNvGraphicFramePr>
          <p:nvPr>
            <p:ph idx="1"/>
          </p:nvPr>
        </p:nvGraphicFramePr>
        <p:xfrm>
          <a:off x="5791200" y="15240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lieferantID</a:t>
                      </a:r>
                    </a:p>
                  </a:txBody>
                  <a:tcPr/>
                </a:tc>
                <a:tc>
                  <a:txBody>
                    <a:bodyPr/>
                    <a:lstStyle/>
                    <a:p>
                      <a:r>
                        <a:rPr lang="de-DE"/>
                        <a:t>name</a:t>
                      </a:r>
                    </a:p>
                  </a:txBody>
                  <a:tcPr/>
                </a:tc>
              </a:tr>
              <a:tr h="420540">
                <a:tc>
                  <a:txBody>
                    <a:bodyPr/>
                    <a:lstStyle/>
                    <a:p>
                      <a:r>
                        <a:rPr lang="de-DE"/>
                        <a:t>1</a:t>
                      </a:r>
                    </a:p>
                  </a:txBody>
                  <a:tcPr/>
                </a:tc>
                <a:tc>
                  <a:txBody>
                    <a:bodyPr/>
                    <a:lstStyle/>
                    <a:p>
                      <a:r>
                        <a:rPr lang="de-DE"/>
                        <a:t>Smith GmbH</a:t>
                      </a:r>
                    </a:p>
                  </a:txBody>
                  <a:tcPr/>
                </a:tc>
              </a:tr>
              <a:tr h="420540">
                <a:tc>
                  <a:txBody>
                    <a:bodyPr/>
                    <a:lstStyle/>
                    <a:p>
                      <a:r>
                        <a:rPr lang="de-DE"/>
                        <a:t>2</a:t>
                      </a:r>
                    </a:p>
                  </a:txBody>
                  <a:tcPr/>
                </a:tc>
                <a:tc>
                  <a:txBody>
                    <a:bodyPr/>
                    <a:lstStyle/>
                    <a:p>
                      <a:r>
                        <a:rPr lang="de-DE"/>
                        <a:t>John D.</a:t>
                      </a:r>
                    </a:p>
                  </a:txBody>
                  <a:tcPr/>
                </a:tc>
              </a:tr>
            </a:tbl>
          </a:graphicData>
        </a:graphic>
      </p:graphicFrame>
      <p:sp>
        <p:nvSpPr>
          <p:cNvPr id="14" name="Textfeld 13"/>
          <p:cNvSpPr txBox="1"/>
          <p:nvPr/>
        </p:nvSpPr>
        <p:spPr>
          <a:xfrm>
            <a:off x="2948009" y="2362200"/>
            <a:ext cx="2199265" cy="369332"/>
          </a:xfrm>
          <a:prstGeom prst="rect">
            <a:avLst/>
          </a:prstGeom>
          <a:noFill/>
        </p:spPr>
        <p:txBody>
          <a:bodyPr wrap="none" rtlCol="0">
            <a:spAutoFit/>
          </a:bodyPr>
          <a:lstStyle/>
          <a:p>
            <a:r>
              <a:rPr lang="de-DE"/>
              <a:t>artikel_hat_lieferant</a:t>
            </a:r>
          </a:p>
        </p:txBody>
      </p:sp>
      <p:cxnSp>
        <p:nvCxnSpPr>
          <p:cNvPr id="20" name="Gerade Verbindung 19"/>
          <p:cNvCxnSpPr/>
          <p:nvPr/>
        </p:nvCxnSpPr>
        <p:spPr>
          <a:xfrm>
            <a:off x="5791200" y="2514600"/>
            <a:ext cx="2590800" cy="1588"/>
          </a:xfrm>
          <a:prstGeom prst="line">
            <a:avLst/>
          </a:prstGeom>
          <a:ln w="47625">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8" name="Gerade Verbindung 27"/>
          <p:cNvCxnSpPr/>
          <p:nvPr/>
        </p:nvCxnSpPr>
        <p:spPr>
          <a:xfrm>
            <a:off x="2743200" y="3810000"/>
            <a:ext cx="2590800" cy="1588"/>
          </a:xfrm>
          <a:prstGeom prst="line">
            <a:avLst/>
          </a:prstGeom>
          <a:ln w="47625">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8" name="Textfeld 17"/>
          <p:cNvSpPr txBox="1"/>
          <p:nvPr/>
        </p:nvSpPr>
        <p:spPr>
          <a:xfrm>
            <a:off x="827584" y="5257800"/>
            <a:ext cx="7879080" cy="1477328"/>
          </a:xfrm>
          <a:prstGeom prst="rect">
            <a:avLst/>
          </a:prstGeom>
          <a:noFill/>
        </p:spPr>
        <p:txBody>
          <a:bodyPr wrap="none" rtlCol="0">
            <a:spAutoFit/>
          </a:bodyPr>
          <a:lstStyle/>
          <a:p>
            <a:r>
              <a:rPr lang="de-DE" dirty="0"/>
              <a:t>Welche Operationen sind zulässig?</a:t>
            </a:r>
          </a:p>
          <a:p>
            <a:pPr marL="342900" indent="-342900">
              <a:buAutoNum type="alphaLcParenR"/>
            </a:pPr>
            <a:r>
              <a:rPr lang="de-DE" dirty="0"/>
              <a:t>Einfügen </a:t>
            </a:r>
            <a:r>
              <a:rPr lang="de-DE" dirty="0" smtClean="0"/>
              <a:t>Datensatz - JA</a:t>
            </a:r>
            <a:endParaRPr lang="de-DE" dirty="0"/>
          </a:p>
          <a:p>
            <a:pPr marL="342900" indent="-342900">
              <a:buAutoNum type="alphaLcParenR"/>
            </a:pPr>
            <a:r>
              <a:rPr lang="de-DE" dirty="0"/>
              <a:t>Einfügen </a:t>
            </a:r>
            <a:r>
              <a:rPr lang="de-DE" dirty="0" smtClean="0"/>
              <a:t>Datensatz – JA (wenn zugehörige Datensätze vorhanden)</a:t>
            </a:r>
            <a:endParaRPr lang="de-DE" dirty="0"/>
          </a:p>
          <a:p>
            <a:pPr marL="342900" indent="-342900">
              <a:buAutoNum type="alphaLcParenR"/>
            </a:pPr>
            <a:r>
              <a:rPr lang="de-DE" dirty="0"/>
              <a:t>Löschen </a:t>
            </a:r>
            <a:r>
              <a:rPr lang="de-DE" dirty="0" smtClean="0"/>
              <a:t>Datensatz - JA </a:t>
            </a:r>
            <a:endParaRPr lang="de-DE" dirty="0"/>
          </a:p>
          <a:p>
            <a:pPr marL="342900" indent="-342900">
              <a:buAutoNum type="alphaLcParenR"/>
            </a:pPr>
            <a:r>
              <a:rPr lang="de-DE" dirty="0"/>
              <a:t>Löschen </a:t>
            </a:r>
            <a:r>
              <a:rPr lang="de-DE" dirty="0" smtClean="0"/>
              <a:t>Datensatz – NEIN (sofern Datensatz in </a:t>
            </a:r>
            <a:r>
              <a:rPr lang="de-DE" dirty="0" err="1" smtClean="0"/>
              <a:t>Kindtabelle</a:t>
            </a:r>
            <a:r>
              <a:rPr lang="de-DE" dirty="0" smtClean="0"/>
              <a:t> vorhanden)</a:t>
            </a:r>
            <a:endParaRPr lang="de-DE" dirty="0"/>
          </a:p>
        </p:txBody>
      </p:sp>
      <p:sp>
        <p:nvSpPr>
          <p:cNvPr id="19" name="Textfeld 18"/>
          <p:cNvSpPr txBox="1"/>
          <p:nvPr/>
        </p:nvSpPr>
        <p:spPr>
          <a:xfrm>
            <a:off x="1752600" y="3124200"/>
            <a:ext cx="466782" cy="369332"/>
          </a:xfrm>
          <a:prstGeom prst="rect">
            <a:avLst/>
          </a:prstGeom>
          <a:solidFill>
            <a:srgbClr val="FFFF00"/>
          </a:solidFill>
          <a:ln w="53975">
            <a:solidFill>
              <a:srgbClr val="FF0000"/>
            </a:solidFill>
          </a:ln>
        </p:spPr>
        <p:txBody>
          <a:bodyPr wrap="none" rtlCol="0">
            <a:spAutoFit/>
          </a:bodyPr>
          <a:lstStyle/>
          <a:p>
            <a:r>
              <a:rPr lang="de-DE"/>
              <a:t>(a)</a:t>
            </a:r>
          </a:p>
        </p:txBody>
      </p:sp>
      <p:sp>
        <p:nvSpPr>
          <p:cNvPr id="25" name="Textfeld 24"/>
          <p:cNvSpPr txBox="1"/>
          <p:nvPr/>
        </p:nvSpPr>
        <p:spPr>
          <a:xfrm>
            <a:off x="4953000" y="4724400"/>
            <a:ext cx="466782" cy="369332"/>
          </a:xfrm>
          <a:prstGeom prst="rect">
            <a:avLst/>
          </a:prstGeom>
          <a:solidFill>
            <a:srgbClr val="FFFF00"/>
          </a:solidFill>
          <a:ln w="53975">
            <a:solidFill>
              <a:srgbClr val="FF0000"/>
            </a:solidFill>
          </a:ln>
        </p:spPr>
        <p:txBody>
          <a:bodyPr wrap="none" rtlCol="0">
            <a:spAutoFit/>
          </a:bodyPr>
          <a:lstStyle/>
          <a:p>
            <a:r>
              <a:rPr lang="de-DE"/>
              <a:t>(b)</a:t>
            </a:r>
          </a:p>
        </p:txBody>
      </p:sp>
      <p:sp>
        <p:nvSpPr>
          <p:cNvPr id="26" name="Textfeld 25"/>
          <p:cNvSpPr txBox="1"/>
          <p:nvPr/>
        </p:nvSpPr>
        <p:spPr>
          <a:xfrm>
            <a:off x="5334000" y="3429000"/>
            <a:ext cx="453820" cy="369332"/>
          </a:xfrm>
          <a:prstGeom prst="rect">
            <a:avLst/>
          </a:prstGeom>
          <a:solidFill>
            <a:srgbClr val="FFFF00"/>
          </a:solidFill>
          <a:ln w="53975">
            <a:solidFill>
              <a:srgbClr val="FF0000"/>
            </a:solidFill>
          </a:ln>
        </p:spPr>
        <p:txBody>
          <a:bodyPr wrap="none" rtlCol="0">
            <a:spAutoFit/>
          </a:bodyPr>
          <a:lstStyle/>
          <a:p>
            <a:r>
              <a:rPr lang="de-DE"/>
              <a:t>(c)</a:t>
            </a:r>
          </a:p>
        </p:txBody>
      </p:sp>
      <p:sp>
        <p:nvSpPr>
          <p:cNvPr id="27" name="Textfeld 26"/>
          <p:cNvSpPr txBox="1"/>
          <p:nvPr/>
        </p:nvSpPr>
        <p:spPr>
          <a:xfrm>
            <a:off x="8382000" y="2438400"/>
            <a:ext cx="466782" cy="369332"/>
          </a:xfrm>
          <a:prstGeom prst="rect">
            <a:avLst/>
          </a:prstGeom>
          <a:solidFill>
            <a:srgbClr val="FFFF00"/>
          </a:solidFill>
          <a:ln w="53975">
            <a:solidFill>
              <a:srgbClr val="FF0000"/>
            </a:solidFill>
          </a:ln>
        </p:spPr>
        <p:txBody>
          <a:bodyPr wrap="none" rtlCol="0">
            <a:spAutoFit/>
          </a:bodyPr>
          <a:lstStyle/>
          <a:p>
            <a:r>
              <a:rPr lang="de-DE"/>
              <a:t>(d)</a:t>
            </a:r>
          </a:p>
        </p:txBody>
      </p:sp>
    </p:spTree>
    <p:extLst>
      <p:ext uri="{BB962C8B-B14F-4D97-AF65-F5344CB8AC3E}">
        <p14:creationId xmlns:p14="http://schemas.microsoft.com/office/powerpoint/2010/main" val="42019689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a:xfrm>
            <a:off x="457200" y="274638"/>
            <a:ext cx="8229600" cy="1325562"/>
          </a:xfrm>
        </p:spPr>
        <p:txBody>
          <a:bodyPr/>
          <a:lstStyle/>
          <a:p>
            <a:r>
              <a:rPr lang="de-DE" sz="3100" b="1">
                <a:ea typeface="ＭＳ Ｐゴシック" pitchFamily="-1" charset="-128"/>
                <a:cs typeface="ＭＳ Ｐゴシック" pitchFamily="-1" charset="-128"/>
              </a:rPr>
              <a:t>Änderungsweitergabe, Löschweitergabe;</a:t>
            </a:r>
            <a:br>
              <a:rPr lang="de-DE" sz="3100" b="1">
                <a:ea typeface="ＭＳ Ｐゴシック" pitchFamily="-1" charset="-128"/>
                <a:cs typeface="ＭＳ Ｐゴシック" pitchFamily="-1" charset="-128"/>
              </a:rPr>
            </a:br>
            <a:r>
              <a:rPr lang="de-DE" sz="3100" b="1"/>
              <a:t>MySQL: FOREIGN-KEY-CONSTRAINTS </a:t>
            </a:r>
            <a:br>
              <a:rPr lang="de-DE" sz="3100" b="1"/>
            </a:br>
            <a:endParaRPr lang="de-DE" sz="3100" b="1">
              <a:ea typeface="ＭＳ Ｐゴシック" pitchFamily="-1" charset="-128"/>
              <a:cs typeface="ＭＳ Ｐゴシック" pitchFamily="-1" charset="-128"/>
            </a:endParaRPr>
          </a:p>
        </p:txBody>
      </p:sp>
      <p:sp>
        <p:nvSpPr>
          <p:cNvPr id="4" name="Textfeld 3"/>
          <p:cNvSpPr txBox="1"/>
          <p:nvPr/>
        </p:nvSpPr>
        <p:spPr>
          <a:xfrm>
            <a:off x="1447800" y="1371600"/>
            <a:ext cx="184666" cy="369332"/>
          </a:xfrm>
          <a:prstGeom prst="rect">
            <a:avLst/>
          </a:prstGeom>
          <a:noFill/>
        </p:spPr>
        <p:txBody>
          <a:bodyPr wrap="none" rtlCol="0">
            <a:spAutoFit/>
          </a:bodyPr>
          <a:lstStyle/>
          <a:p>
            <a:endParaRPr lang="de-DE"/>
          </a:p>
        </p:txBody>
      </p:sp>
      <p:sp>
        <p:nvSpPr>
          <p:cNvPr id="11" name="Inhaltsplatzhalter 10"/>
          <p:cNvSpPr>
            <a:spLocks noGrp="1"/>
          </p:cNvSpPr>
          <p:nvPr>
            <p:ph idx="1"/>
          </p:nvPr>
        </p:nvSpPr>
        <p:spPr/>
        <p:txBody>
          <a:bodyPr/>
          <a:lstStyle/>
          <a:p>
            <a:pPr>
              <a:buNone/>
            </a:pPr>
            <a:endParaRPr lang="de-DE"/>
          </a:p>
          <a:p>
            <a:pPr>
              <a:buNone/>
            </a:pPr>
            <a:r>
              <a:rPr lang="de-DE"/>
              <a:t>DBMS kann helfen, Datenintegrität zu wahren, z.B. über Einschränkungen (CONSTRAINTS):</a:t>
            </a:r>
          </a:p>
          <a:p>
            <a:pPr>
              <a:buNone/>
            </a:pPr>
            <a:endParaRPr lang="de-DE"/>
          </a:p>
          <a:p>
            <a:pPr>
              <a:buFontTx/>
              <a:buChar char="-"/>
            </a:pPr>
            <a:r>
              <a:rPr lang="de-DE"/>
              <a:t>Änderungsweitergabe</a:t>
            </a:r>
          </a:p>
          <a:p>
            <a:pPr>
              <a:buFontTx/>
              <a:buChar char="-"/>
            </a:pPr>
            <a:r>
              <a:rPr lang="de-DE"/>
              <a:t>Löschweitergabe</a:t>
            </a:r>
          </a:p>
        </p:txBody>
      </p:sp>
      <p:sp>
        <p:nvSpPr>
          <p:cNvPr id="12" name="Textfeld 11"/>
          <p:cNvSpPr txBox="1"/>
          <p:nvPr/>
        </p:nvSpPr>
        <p:spPr>
          <a:xfrm>
            <a:off x="6705600" y="5791200"/>
            <a:ext cx="2250298" cy="646331"/>
          </a:xfrm>
          <a:prstGeom prst="rect">
            <a:avLst/>
          </a:prstGeom>
          <a:solidFill>
            <a:srgbClr val="FFFF00"/>
          </a:solidFill>
        </p:spPr>
        <p:txBody>
          <a:bodyPr wrap="none" rtlCol="0">
            <a:spAutoFit/>
          </a:bodyPr>
          <a:lstStyle/>
          <a:p>
            <a:r>
              <a:rPr lang="de-DE"/>
              <a:t>Achtung:</a:t>
            </a:r>
            <a:br>
              <a:rPr lang="de-DE"/>
            </a:br>
            <a:r>
              <a:rPr lang="de-DE"/>
              <a:t>InnoDB erforderlich!</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hteck 18"/>
          <p:cNvSpPr/>
          <p:nvPr/>
        </p:nvSpPr>
        <p:spPr>
          <a:xfrm>
            <a:off x="152400" y="1676400"/>
            <a:ext cx="3429000" cy="4343400"/>
          </a:xfrm>
          <a:prstGeom prst="rect">
            <a:avLst/>
          </a:prstGeom>
          <a:noFill/>
          <a:ln w="19050">
            <a:solidFill>
              <a:schemeClr val="accent6">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0" name="Rechteck 19"/>
          <p:cNvSpPr/>
          <p:nvPr/>
        </p:nvSpPr>
        <p:spPr>
          <a:xfrm>
            <a:off x="5105400" y="1676400"/>
            <a:ext cx="3429000" cy="4343400"/>
          </a:xfrm>
          <a:prstGeom prst="rect">
            <a:avLst/>
          </a:prstGeom>
          <a:noFill/>
          <a:ln w="19050">
            <a:solidFill>
              <a:schemeClr val="accent6">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4578" name="Titel 1"/>
          <p:cNvSpPr>
            <a:spLocks noGrp="1"/>
          </p:cNvSpPr>
          <p:nvPr>
            <p:ph type="title"/>
          </p:nvPr>
        </p:nvSpPr>
        <p:spPr>
          <a:xfrm>
            <a:off x="457200" y="274638"/>
            <a:ext cx="8229600" cy="944562"/>
          </a:xfrm>
        </p:spPr>
        <p:txBody>
          <a:bodyPr/>
          <a:lstStyle/>
          <a:p>
            <a:r>
              <a:rPr lang="de-DE">
                <a:ea typeface="ＭＳ Ｐゴシック" pitchFamily="-1" charset="-128"/>
                <a:cs typeface="ＭＳ Ｐゴシック" pitchFamily="-1" charset="-128"/>
              </a:rPr>
              <a:t>Löschweitergabe</a:t>
            </a:r>
          </a:p>
        </p:txBody>
      </p:sp>
      <p:sp>
        <p:nvSpPr>
          <p:cNvPr id="4" name="Textfeld 3"/>
          <p:cNvSpPr txBox="1"/>
          <p:nvPr/>
        </p:nvSpPr>
        <p:spPr>
          <a:xfrm>
            <a:off x="1447800" y="1371600"/>
            <a:ext cx="184666" cy="369332"/>
          </a:xfrm>
          <a:prstGeom prst="rect">
            <a:avLst/>
          </a:prstGeom>
          <a:noFill/>
        </p:spPr>
        <p:txBody>
          <a:bodyPr wrap="none" rtlCol="0">
            <a:spAutoFit/>
          </a:bodyPr>
          <a:lstStyle/>
          <a:p>
            <a:endParaRPr lang="de-DE"/>
          </a:p>
        </p:txBody>
      </p:sp>
      <p:graphicFrame>
        <p:nvGraphicFramePr>
          <p:cNvPr id="5" name="Inhaltsplatzhalter 4"/>
          <p:cNvGraphicFramePr>
            <a:graphicFrameLocks noGrp="1"/>
          </p:cNvGraphicFramePr>
          <p:nvPr>
            <p:ph idx="1"/>
          </p:nvPr>
        </p:nvGraphicFramePr>
        <p:xfrm>
          <a:off x="304800" y="2057400"/>
          <a:ext cx="3203213" cy="1901700"/>
        </p:xfrm>
        <a:graphic>
          <a:graphicData uri="http://schemas.openxmlformats.org/drawingml/2006/table">
            <a:tbl>
              <a:tblPr firstRow="1" bandRow="1">
                <a:tableStyleId>{775DCB02-9BB8-47FD-8907-85C794F793BA}</a:tableStyleId>
              </a:tblPr>
              <a:tblGrid>
                <a:gridCol w="386030"/>
                <a:gridCol w="945029"/>
                <a:gridCol w="1872154"/>
              </a:tblGrid>
              <a:tr h="414779">
                <a:tc>
                  <a:txBody>
                    <a:bodyPr/>
                    <a:lstStyle/>
                    <a:p>
                      <a:r>
                        <a:rPr lang="de-DE" u="sng"/>
                        <a:t>id</a:t>
                      </a:r>
                    </a:p>
                  </a:txBody>
                  <a:tcPr/>
                </a:tc>
                <a:tc>
                  <a:txBody>
                    <a:bodyPr/>
                    <a:lstStyle/>
                    <a:p>
                      <a:r>
                        <a:rPr lang="de-DE"/>
                        <a:t>name</a:t>
                      </a:r>
                    </a:p>
                  </a:txBody>
                  <a:tcPr/>
                </a:tc>
                <a:tc>
                  <a:txBody>
                    <a:bodyPr/>
                    <a:lstStyle/>
                    <a:p>
                      <a:r>
                        <a:rPr lang="de-DE"/>
                        <a:t>postleitzahl_FK</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r>
            </a:tbl>
          </a:graphicData>
        </a:graphic>
      </p:graphicFrame>
      <p:graphicFrame>
        <p:nvGraphicFramePr>
          <p:cNvPr id="8" name="Inhaltsplatzhalter 4"/>
          <p:cNvGraphicFramePr>
            <a:graphicFrameLocks/>
          </p:cNvGraphicFramePr>
          <p:nvPr/>
        </p:nvGraphicFramePr>
        <p:xfrm>
          <a:off x="304800" y="44196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postleitzahl</a:t>
                      </a:r>
                    </a:p>
                  </a:txBody>
                  <a:tcPr/>
                </a:tc>
                <a:tc>
                  <a:txBody>
                    <a:bodyPr/>
                    <a:lstStyle/>
                    <a:p>
                      <a:r>
                        <a:rPr lang="de-DE"/>
                        <a:t>name</a:t>
                      </a:r>
                    </a:p>
                  </a:txBody>
                  <a:tcPr/>
                </a:tc>
              </a:tr>
              <a:tr h="420540">
                <a:tc>
                  <a:txBody>
                    <a:bodyPr/>
                    <a:lstStyle/>
                    <a:p>
                      <a:r>
                        <a:rPr lang="de-DE"/>
                        <a:t>10000</a:t>
                      </a:r>
                    </a:p>
                  </a:txBody>
                  <a:tcPr/>
                </a:tc>
                <a:tc>
                  <a:txBody>
                    <a:bodyPr/>
                    <a:lstStyle/>
                    <a:p>
                      <a:r>
                        <a:rPr lang="de-DE"/>
                        <a:t>Musterhausen</a:t>
                      </a:r>
                    </a:p>
                  </a:txBody>
                  <a:tcPr/>
                </a:tc>
              </a:tr>
              <a:tr h="420540">
                <a:tc>
                  <a:txBody>
                    <a:bodyPr/>
                    <a:lstStyle/>
                    <a:p>
                      <a:r>
                        <a:rPr lang="de-DE"/>
                        <a:t>79312</a:t>
                      </a:r>
                    </a:p>
                  </a:txBody>
                  <a:tcPr/>
                </a:tc>
                <a:tc>
                  <a:txBody>
                    <a:bodyPr/>
                    <a:lstStyle/>
                    <a:p>
                      <a:r>
                        <a:rPr lang="de-DE"/>
                        <a:t>Freiburg</a:t>
                      </a:r>
                    </a:p>
                  </a:txBody>
                  <a:tcPr/>
                </a:tc>
              </a:tr>
            </a:tbl>
          </a:graphicData>
        </a:graphic>
      </p:graphicFrame>
      <p:sp>
        <p:nvSpPr>
          <p:cNvPr id="9" name="Textfeld 8"/>
          <p:cNvSpPr txBox="1"/>
          <p:nvPr/>
        </p:nvSpPr>
        <p:spPr>
          <a:xfrm>
            <a:off x="381000" y="1676400"/>
            <a:ext cx="941972" cy="369332"/>
          </a:xfrm>
          <a:prstGeom prst="rect">
            <a:avLst/>
          </a:prstGeom>
          <a:noFill/>
        </p:spPr>
        <p:txBody>
          <a:bodyPr wrap="none" rtlCol="0">
            <a:spAutoFit/>
          </a:bodyPr>
          <a:lstStyle/>
          <a:p>
            <a:r>
              <a:rPr lang="de-DE"/>
              <a:t>kunden</a:t>
            </a:r>
          </a:p>
        </p:txBody>
      </p:sp>
      <p:sp>
        <p:nvSpPr>
          <p:cNvPr id="10" name="Textfeld 9"/>
          <p:cNvSpPr txBox="1"/>
          <p:nvPr/>
        </p:nvSpPr>
        <p:spPr>
          <a:xfrm>
            <a:off x="381000" y="4038600"/>
            <a:ext cx="582424" cy="369332"/>
          </a:xfrm>
          <a:prstGeom prst="rect">
            <a:avLst/>
          </a:prstGeom>
          <a:noFill/>
        </p:spPr>
        <p:txBody>
          <a:bodyPr wrap="none" rtlCol="0">
            <a:spAutoFit/>
          </a:bodyPr>
          <a:lstStyle/>
          <a:p>
            <a:r>
              <a:rPr lang="de-DE"/>
              <a:t>orte</a:t>
            </a:r>
          </a:p>
        </p:txBody>
      </p:sp>
      <p:sp>
        <p:nvSpPr>
          <p:cNvPr id="12" name="Textfeld 11"/>
          <p:cNvSpPr txBox="1"/>
          <p:nvPr/>
        </p:nvSpPr>
        <p:spPr>
          <a:xfrm>
            <a:off x="1828800" y="1143000"/>
            <a:ext cx="6858000" cy="646331"/>
          </a:xfrm>
          <a:prstGeom prst="rect">
            <a:avLst/>
          </a:prstGeom>
          <a:noFill/>
        </p:spPr>
        <p:txBody>
          <a:bodyPr wrap="square" rtlCol="0">
            <a:spAutoFit/>
          </a:bodyPr>
          <a:lstStyle/>
          <a:p>
            <a:r>
              <a:rPr lang="de-DE"/>
              <a:t>Löschen wir einen Ort, dann werden alle Kunden in diesem Ort gelöscht.</a:t>
            </a:r>
          </a:p>
        </p:txBody>
      </p:sp>
      <p:graphicFrame>
        <p:nvGraphicFramePr>
          <p:cNvPr id="13" name="Inhaltsplatzhalter 4"/>
          <p:cNvGraphicFramePr>
            <a:graphicFrameLocks/>
          </p:cNvGraphicFramePr>
          <p:nvPr/>
        </p:nvGraphicFramePr>
        <p:xfrm>
          <a:off x="5257800" y="2057400"/>
          <a:ext cx="3203213" cy="1901700"/>
        </p:xfrm>
        <a:graphic>
          <a:graphicData uri="http://schemas.openxmlformats.org/drawingml/2006/table">
            <a:tbl>
              <a:tblPr firstRow="1" bandRow="1">
                <a:tableStyleId>{775DCB02-9BB8-47FD-8907-85C794F793BA}</a:tableStyleId>
              </a:tblPr>
              <a:tblGrid>
                <a:gridCol w="386030"/>
                <a:gridCol w="945029"/>
                <a:gridCol w="1872154"/>
              </a:tblGrid>
              <a:tr h="414779">
                <a:tc>
                  <a:txBody>
                    <a:bodyPr/>
                    <a:lstStyle/>
                    <a:p>
                      <a:r>
                        <a:rPr lang="de-DE" u="sng"/>
                        <a:t>id</a:t>
                      </a:r>
                    </a:p>
                  </a:txBody>
                  <a:tcPr/>
                </a:tc>
                <a:tc>
                  <a:txBody>
                    <a:bodyPr/>
                    <a:lstStyle/>
                    <a:p>
                      <a:r>
                        <a:rPr lang="de-DE"/>
                        <a:t>name</a:t>
                      </a:r>
                    </a:p>
                  </a:txBody>
                  <a:tcPr/>
                </a:tc>
                <a:tc>
                  <a:txBody>
                    <a:bodyPr/>
                    <a:lstStyle/>
                    <a:p>
                      <a:r>
                        <a:rPr lang="de-DE"/>
                        <a:t>postleitzahl_FK</a:t>
                      </a:r>
                    </a:p>
                  </a:txBody>
                  <a:tcPr/>
                </a:tc>
              </a:tr>
              <a:tr h="420540">
                <a:tc>
                  <a:txBody>
                    <a:bodyPr/>
                    <a:lstStyle/>
                    <a:p>
                      <a:endParaRPr lang="de-DE"/>
                    </a:p>
                  </a:txBody>
                  <a:tcPr>
                    <a:solidFill>
                      <a:schemeClr val="bg1">
                        <a:alpha val="40000"/>
                      </a:schemeClr>
                    </a:solidFill>
                  </a:tcPr>
                </a:tc>
                <a:tc>
                  <a:txBody>
                    <a:bodyPr/>
                    <a:lstStyle/>
                    <a:p>
                      <a:endParaRPr lang="de-DE"/>
                    </a:p>
                  </a:txBody>
                  <a:tcPr>
                    <a:solidFill>
                      <a:schemeClr val="bg1">
                        <a:alpha val="40000"/>
                      </a:schemeClr>
                    </a:solidFill>
                  </a:tcPr>
                </a:tc>
                <a:tc>
                  <a:txBody>
                    <a:bodyPr/>
                    <a:lstStyle/>
                    <a:p>
                      <a:endParaRPr lang="de-DE">
                        <a:solidFill>
                          <a:srgbClr val="FF0000"/>
                        </a:solidFill>
                      </a:endParaRPr>
                    </a:p>
                  </a:txBody>
                  <a:tcPr>
                    <a:solidFill>
                      <a:schemeClr val="bg1">
                        <a:alpha val="40000"/>
                      </a:schemeClr>
                    </a:solidFill>
                  </a:tcPr>
                </a:tc>
              </a:tr>
              <a:tr h="420540">
                <a:tc>
                  <a:txBody>
                    <a:bodyPr/>
                    <a:lstStyle/>
                    <a:p>
                      <a:endParaRPr lang="de-DE"/>
                    </a:p>
                  </a:txBody>
                  <a:tcPr>
                    <a:solidFill>
                      <a:schemeClr val="bg1"/>
                    </a:solidFill>
                  </a:tcPr>
                </a:tc>
                <a:tc>
                  <a:txBody>
                    <a:bodyPr/>
                    <a:lstStyle/>
                    <a:p>
                      <a:endParaRPr lang="de-DE"/>
                    </a:p>
                  </a:txBody>
                  <a:tcPr>
                    <a:solidFill>
                      <a:schemeClr val="bg1"/>
                    </a:solidFill>
                  </a:tcPr>
                </a:tc>
                <a:tc>
                  <a:txBody>
                    <a:bodyPr/>
                    <a:lstStyle/>
                    <a:p>
                      <a:endParaRPr lang="de-DE">
                        <a:solidFill>
                          <a:srgbClr val="FF0000"/>
                        </a:solidFill>
                      </a:endParaRPr>
                    </a:p>
                  </a:txBody>
                  <a:tcPr>
                    <a:solidFill>
                      <a:schemeClr val="bg1"/>
                    </a:solidFill>
                  </a:tcPr>
                </a:tc>
              </a:tr>
              <a:tr h="420540">
                <a:tc>
                  <a:txBody>
                    <a:bodyPr/>
                    <a:lstStyle/>
                    <a:p>
                      <a:r>
                        <a:rPr lang="de-DE"/>
                        <a:t>3</a:t>
                      </a:r>
                    </a:p>
                  </a:txBody>
                  <a:tcPr/>
                </a:tc>
                <a:tc>
                  <a:txBody>
                    <a:bodyPr/>
                    <a:lstStyle/>
                    <a:p>
                      <a:r>
                        <a:rPr lang="de-DE"/>
                        <a:t>Maier</a:t>
                      </a:r>
                    </a:p>
                  </a:txBody>
                  <a:tcPr/>
                </a:tc>
                <a:tc>
                  <a:txBody>
                    <a:bodyPr/>
                    <a:lstStyle/>
                    <a:p>
                      <a:r>
                        <a:rPr lang="de-DE"/>
                        <a:t>79312</a:t>
                      </a:r>
                    </a:p>
                  </a:txBody>
                  <a:tcPr/>
                </a:tc>
              </a:tr>
            </a:tbl>
          </a:graphicData>
        </a:graphic>
      </p:graphicFrame>
      <p:graphicFrame>
        <p:nvGraphicFramePr>
          <p:cNvPr id="14" name="Inhaltsplatzhalter 4"/>
          <p:cNvGraphicFramePr>
            <a:graphicFrameLocks/>
          </p:cNvGraphicFramePr>
          <p:nvPr/>
        </p:nvGraphicFramePr>
        <p:xfrm>
          <a:off x="5257800" y="44196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postleitzahl</a:t>
                      </a:r>
                    </a:p>
                  </a:txBody>
                  <a:tcPr/>
                </a:tc>
                <a:tc>
                  <a:txBody>
                    <a:bodyPr/>
                    <a:lstStyle/>
                    <a:p>
                      <a:r>
                        <a:rPr lang="de-DE"/>
                        <a:t>name</a:t>
                      </a:r>
                    </a:p>
                  </a:txBody>
                  <a:tcPr/>
                </a:tc>
              </a:tr>
              <a:tr h="420540">
                <a:tc>
                  <a:txBody>
                    <a:bodyPr/>
                    <a:lstStyle/>
                    <a:p>
                      <a:endParaRPr lang="de-DE">
                        <a:solidFill>
                          <a:srgbClr val="FF0000"/>
                        </a:solidFill>
                      </a:endParaRPr>
                    </a:p>
                  </a:txBody>
                  <a:tcPr>
                    <a:solidFill>
                      <a:schemeClr val="bg1">
                        <a:alpha val="40000"/>
                      </a:schemeClr>
                    </a:solidFill>
                  </a:tcPr>
                </a:tc>
                <a:tc>
                  <a:txBody>
                    <a:bodyPr/>
                    <a:lstStyle/>
                    <a:p>
                      <a:endParaRPr lang="de-DE"/>
                    </a:p>
                  </a:txBody>
                  <a:tcPr>
                    <a:solidFill>
                      <a:schemeClr val="bg1">
                        <a:alpha val="40000"/>
                      </a:schemeClr>
                    </a:solidFill>
                  </a:tcPr>
                </a:tc>
              </a:tr>
              <a:tr h="420540">
                <a:tc>
                  <a:txBody>
                    <a:bodyPr/>
                    <a:lstStyle/>
                    <a:p>
                      <a:r>
                        <a:rPr lang="de-DE"/>
                        <a:t>79312</a:t>
                      </a:r>
                    </a:p>
                  </a:txBody>
                  <a:tcPr/>
                </a:tc>
                <a:tc>
                  <a:txBody>
                    <a:bodyPr/>
                    <a:lstStyle/>
                    <a:p>
                      <a:r>
                        <a:rPr lang="de-DE"/>
                        <a:t>Freiburg</a:t>
                      </a:r>
                    </a:p>
                  </a:txBody>
                  <a:tcPr/>
                </a:tc>
              </a:tr>
            </a:tbl>
          </a:graphicData>
        </a:graphic>
      </p:graphicFrame>
      <p:sp>
        <p:nvSpPr>
          <p:cNvPr id="15" name="Textfeld 14"/>
          <p:cNvSpPr txBox="1"/>
          <p:nvPr/>
        </p:nvSpPr>
        <p:spPr>
          <a:xfrm>
            <a:off x="5334000" y="1676400"/>
            <a:ext cx="941972" cy="369332"/>
          </a:xfrm>
          <a:prstGeom prst="rect">
            <a:avLst/>
          </a:prstGeom>
          <a:noFill/>
        </p:spPr>
        <p:txBody>
          <a:bodyPr wrap="none" rtlCol="0">
            <a:spAutoFit/>
          </a:bodyPr>
          <a:lstStyle/>
          <a:p>
            <a:r>
              <a:rPr lang="de-DE"/>
              <a:t>kunden</a:t>
            </a:r>
          </a:p>
        </p:txBody>
      </p:sp>
      <p:sp>
        <p:nvSpPr>
          <p:cNvPr id="16" name="Textfeld 15"/>
          <p:cNvSpPr txBox="1"/>
          <p:nvPr/>
        </p:nvSpPr>
        <p:spPr>
          <a:xfrm>
            <a:off x="5334000" y="4038600"/>
            <a:ext cx="582424" cy="369332"/>
          </a:xfrm>
          <a:prstGeom prst="rect">
            <a:avLst/>
          </a:prstGeom>
          <a:noFill/>
        </p:spPr>
        <p:txBody>
          <a:bodyPr wrap="none" rtlCol="0">
            <a:spAutoFit/>
          </a:bodyPr>
          <a:lstStyle/>
          <a:p>
            <a:r>
              <a:rPr lang="de-DE"/>
              <a:t>orte</a:t>
            </a:r>
          </a:p>
        </p:txBody>
      </p:sp>
      <p:cxnSp>
        <p:nvCxnSpPr>
          <p:cNvPr id="18" name="Gerade Verbindung mit Pfeil 17"/>
          <p:cNvCxnSpPr/>
          <p:nvPr/>
        </p:nvCxnSpPr>
        <p:spPr>
          <a:xfrm>
            <a:off x="3429000" y="5257800"/>
            <a:ext cx="1828800" cy="1588"/>
          </a:xfrm>
          <a:prstGeom prst="straightConnector1">
            <a:avLst/>
          </a:prstGeom>
          <a:ln w="381000">
            <a:solidFill>
              <a:srgbClr val="008000"/>
            </a:solidFill>
            <a:tailEnd type="triangle" w="sm" len="sm"/>
          </a:ln>
        </p:spPr>
        <p:style>
          <a:lnRef idx="2">
            <a:schemeClr val="accent1"/>
          </a:lnRef>
          <a:fillRef idx="0">
            <a:schemeClr val="accent1"/>
          </a:fillRef>
          <a:effectRef idx="1">
            <a:schemeClr val="accent1"/>
          </a:effectRef>
          <a:fontRef idx="minor">
            <a:schemeClr val="tx1"/>
          </a:fontRef>
        </p:style>
      </p:cxnSp>
      <p:sp>
        <p:nvSpPr>
          <p:cNvPr id="21" name="Textfeld 20"/>
          <p:cNvSpPr txBox="1"/>
          <p:nvPr/>
        </p:nvSpPr>
        <p:spPr>
          <a:xfrm>
            <a:off x="3657600" y="5029200"/>
            <a:ext cx="980294" cy="369332"/>
          </a:xfrm>
          <a:prstGeom prst="rect">
            <a:avLst/>
          </a:prstGeom>
          <a:noFill/>
        </p:spPr>
        <p:txBody>
          <a:bodyPr wrap="none" rtlCol="0">
            <a:spAutoFit/>
          </a:bodyPr>
          <a:lstStyle/>
          <a:p>
            <a:r>
              <a:rPr lang="de-DE"/>
              <a:t>löschen</a:t>
            </a:r>
          </a:p>
        </p:txBody>
      </p:sp>
      <p:cxnSp>
        <p:nvCxnSpPr>
          <p:cNvPr id="23" name="Gerade Verbindung mit Pfeil 22"/>
          <p:cNvCxnSpPr/>
          <p:nvPr/>
        </p:nvCxnSpPr>
        <p:spPr>
          <a:xfrm rot="5400000" flipH="1" flipV="1">
            <a:off x="5638800" y="3657600"/>
            <a:ext cx="1524000" cy="762000"/>
          </a:xfrm>
          <a:prstGeom prst="straightConnector1">
            <a:avLst/>
          </a:prstGeom>
          <a:ln w="152400">
            <a:solidFill>
              <a:srgbClr val="008000"/>
            </a:solidFill>
            <a:tailEnd type="arrow"/>
          </a:ln>
        </p:spPr>
        <p:style>
          <a:lnRef idx="2">
            <a:schemeClr val="accent1"/>
          </a:lnRef>
          <a:fillRef idx="0">
            <a:schemeClr val="accent1"/>
          </a:fillRef>
          <a:effectRef idx="1">
            <a:schemeClr val="accent1"/>
          </a:effectRef>
          <a:fontRef idx="minor">
            <a:schemeClr val="tx1"/>
          </a:fontRef>
        </p:style>
      </p:cxnSp>
      <p:sp>
        <p:nvSpPr>
          <p:cNvPr id="24" name="Textfeld 23"/>
          <p:cNvSpPr txBox="1"/>
          <p:nvPr/>
        </p:nvSpPr>
        <p:spPr>
          <a:xfrm>
            <a:off x="7010400" y="3581400"/>
            <a:ext cx="1570424" cy="923330"/>
          </a:xfrm>
          <a:prstGeom prst="rect">
            <a:avLst/>
          </a:prstGeom>
          <a:solidFill>
            <a:srgbClr val="FFFF00"/>
          </a:solidFill>
        </p:spPr>
        <p:txBody>
          <a:bodyPr wrap="none" rtlCol="0">
            <a:spAutoFit/>
          </a:bodyPr>
          <a:lstStyle/>
          <a:p>
            <a:r>
              <a:rPr lang="de-DE"/>
              <a:t>automatische</a:t>
            </a:r>
          </a:p>
          <a:p>
            <a:r>
              <a:rPr lang="de-DE"/>
              <a:t>Löschung in</a:t>
            </a:r>
          </a:p>
          <a:p>
            <a:r>
              <a:rPr lang="de-DE"/>
              <a:t>Kindtabelle</a:t>
            </a:r>
          </a:p>
        </p:txBody>
      </p:sp>
      <p:sp>
        <p:nvSpPr>
          <p:cNvPr id="25" name="Textfeld 24"/>
          <p:cNvSpPr txBox="1"/>
          <p:nvPr/>
        </p:nvSpPr>
        <p:spPr>
          <a:xfrm>
            <a:off x="2590800" y="6096000"/>
            <a:ext cx="5893448" cy="523220"/>
          </a:xfrm>
          <a:prstGeom prst="rect">
            <a:avLst/>
          </a:prstGeom>
          <a:noFill/>
        </p:spPr>
        <p:txBody>
          <a:bodyPr wrap="none" rtlCol="0">
            <a:spAutoFit/>
          </a:bodyPr>
          <a:lstStyle/>
          <a:p>
            <a:r>
              <a:rPr lang="de-DE" sz="1400"/>
              <a:t>(Das ist natürlich nicht sinnvoll; besseres Beispiel: Wird ein Lieferant</a:t>
            </a:r>
          </a:p>
          <a:p>
            <a:r>
              <a:rPr lang="de-DE" sz="1400"/>
              <a:t>gelöscht, dann könnte man auch die von ihm gelieferten Artikel löschen.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a:xfrm>
            <a:off x="457200" y="274638"/>
            <a:ext cx="8229600" cy="944562"/>
          </a:xfrm>
        </p:spPr>
        <p:txBody>
          <a:bodyPr/>
          <a:lstStyle/>
          <a:p>
            <a:r>
              <a:rPr lang="de-DE">
                <a:ea typeface="ＭＳ Ｐゴシック" pitchFamily="-1" charset="-128"/>
                <a:cs typeface="ＭＳ Ｐゴシック" pitchFamily="-1" charset="-128"/>
              </a:rPr>
              <a:t>Änderungsweitergabe</a:t>
            </a:r>
          </a:p>
        </p:txBody>
      </p:sp>
      <p:sp>
        <p:nvSpPr>
          <p:cNvPr id="4" name="Textfeld 3"/>
          <p:cNvSpPr txBox="1"/>
          <p:nvPr/>
        </p:nvSpPr>
        <p:spPr>
          <a:xfrm>
            <a:off x="1447800" y="1371600"/>
            <a:ext cx="184666" cy="369332"/>
          </a:xfrm>
          <a:prstGeom prst="rect">
            <a:avLst/>
          </a:prstGeom>
          <a:noFill/>
        </p:spPr>
        <p:txBody>
          <a:bodyPr wrap="none" rtlCol="0">
            <a:spAutoFit/>
          </a:bodyPr>
          <a:lstStyle/>
          <a:p>
            <a:endParaRPr lang="de-DE"/>
          </a:p>
        </p:txBody>
      </p:sp>
      <p:graphicFrame>
        <p:nvGraphicFramePr>
          <p:cNvPr id="5" name="Inhaltsplatzhalter 4"/>
          <p:cNvGraphicFramePr>
            <a:graphicFrameLocks noGrp="1"/>
          </p:cNvGraphicFramePr>
          <p:nvPr>
            <p:ph idx="1"/>
            <p:extLst>
              <p:ext uri="{D42A27DB-BD31-4B8C-83A1-F6EECF244321}">
                <p14:modId xmlns:p14="http://schemas.microsoft.com/office/powerpoint/2010/main" val="3108001567"/>
              </p:ext>
            </p:extLst>
          </p:nvPr>
        </p:nvGraphicFramePr>
        <p:xfrm>
          <a:off x="304800" y="2057400"/>
          <a:ext cx="3266763" cy="1676399"/>
        </p:xfrm>
        <a:graphic>
          <a:graphicData uri="http://schemas.openxmlformats.org/drawingml/2006/table">
            <a:tbl>
              <a:tblPr firstRow="1" bandRow="1">
                <a:tableStyleId>{775DCB02-9BB8-47FD-8907-85C794F793BA}</a:tableStyleId>
              </a:tblPr>
              <a:tblGrid>
                <a:gridCol w="449580"/>
                <a:gridCol w="945029"/>
                <a:gridCol w="1872154"/>
              </a:tblGrid>
              <a:tr h="414779">
                <a:tc>
                  <a:txBody>
                    <a:bodyPr/>
                    <a:lstStyle/>
                    <a:p>
                      <a:r>
                        <a:rPr lang="de-DE" u="sng" dirty="0" err="1"/>
                        <a:t>id</a:t>
                      </a:r>
                      <a:endParaRPr lang="de-DE" u="sng" dirty="0"/>
                    </a:p>
                  </a:txBody>
                  <a:tcPr/>
                </a:tc>
                <a:tc>
                  <a:txBody>
                    <a:bodyPr/>
                    <a:lstStyle/>
                    <a:p>
                      <a:r>
                        <a:rPr lang="de-DE"/>
                        <a:t>name</a:t>
                      </a:r>
                    </a:p>
                  </a:txBody>
                  <a:tcPr/>
                </a:tc>
                <a:tc>
                  <a:txBody>
                    <a:bodyPr/>
                    <a:lstStyle/>
                    <a:p>
                      <a:r>
                        <a:rPr lang="de-DE"/>
                        <a:t>postleitzahl_FK</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r>
            </a:tbl>
          </a:graphicData>
        </a:graphic>
      </p:graphicFrame>
      <p:graphicFrame>
        <p:nvGraphicFramePr>
          <p:cNvPr id="8" name="Inhaltsplatzhalter 4"/>
          <p:cNvGraphicFramePr>
            <a:graphicFrameLocks/>
          </p:cNvGraphicFramePr>
          <p:nvPr/>
        </p:nvGraphicFramePr>
        <p:xfrm>
          <a:off x="304800" y="44196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postleitzahl</a:t>
                      </a:r>
                    </a:p>
                  </a:txBody>
                  <a:tcPr/>
                </a:tc>
                <a:tc>
                  <a:txBody>
                    <a:bodyPr/>
                    <a:lstStyle/>
                    <a:p>
                      <a:r>
                        <a:rPr lang="de-DE"/>
                        <a:t>name</a:t>
                      </a:r>
                    </a:p>
                  </a:txBody>
                  <a:tcPr/>
                </a:tc>
              </a:tr>
              <a:tr h="420540">
                <a:tc>
                  <a:txBody>
                    <a:bodyPr/>
                    <a:lstStyle/>
                    <a:p>
                      <a:r>
                        <a:rPr lang="de-DE"/>
                        <a:t>10000</a:t>
                      </a:r>
                    </a:p>
                  </a:txBody>
                  <a:tcPr/>
                </a:tc>
                <a:tc>
                  <a:txBody>
                    <a:bodyPr/>
                    <a:lstStyle/>
                    <a:p>
                      <a:r>
                        <a:rPr lang="de-DE"/>
                        <a:t>Musterhausen</a:t>
                      </a:r>
                    </a:p>
                  </a:txBody>
                  <a:tcPr/>
                </a:tc>
              </a:tr>
              <a:tr h="420540">
                <a:tc>
                  <a:txBody>
                    <a:bodyPr/>
                    <a:lstStyle/>
                    <a:p>
                      <a:r>
                        <a:rPr lang="de-DE"/>
                        <a:t>79312</a:t>
                      </a:r>
                    </a:p>
                  </a:txBody>
                  <a:tcPr/>
                </a:tc>
                <a:tc>
                  <a:txBody>
                    <a:bodyPr/>
                    <a:lstStyle/>
                    <a:p>
                      <a:r>
                        <a:rPr lang="de-DE"/>
                        <a:t>Freiburg</a:t>
                      </a:r>
                    </a:p>
                  </a:txBody>
                  <a:tcPr/>
                </a:tc>
              </a:tr>
            </a:tbl>
          </a:graphicData>
        </a:graphic>
      </p:graphicFrame>
      <p:sp>
        <p:nvSpPr>
          <p:cNvPr id="9" name="Textfeld 8"/>
          <p:cNvSpPr txBox="1"/>
          <p:nvPr/>
        </p:nvSpPr>
        <p:spPr>
          <a:xfrm>
            <a:off x="381000" y="1676400"/>
            <a:ext cx="941972" cy="369332"/>
          </a:xfrm>
          <a:prstGeom prst="rect">
            <a:avLst/>
          </a:prstGeom>
          <a:noFill/>
        </p:spPr>
        <p:txBody>
          <a:bodyPr wrap="none" rtlCol="0">
            <a:spAutoFit/>
          </a:bodyPr>
          <a:lstStyle/>
          <a:p>
            <a:r>
              <a:rPr lang="de-DE"/>
              <a:t>kunden</a:t>
            </a:r>
          </a:p>
        </p:txBody>
      </p:sp>
      <p:sp>
        <p:nvSpPr>
          <p:cNvPr id="10" name="Textfeld 9"/>
          <p:cNvSpPr txBox="1"/>
          <p:nvPr/>
        </p:nvSpPr>
        <p:spPr>
          <a:xfrm>
            <a:off x="381000" y="4038600"/>
            <a:ext cx="582424" cy="369332"/>
          </a:xfrm>
          <a:prstGeom prst="rect">
            <a:avLst/>
          </a:prstGeom>
          <a:noFill/>
        </p:spPr>
        <p:txBody>
          <a:bodyPr wrap="none" rtlCol="0">
            <a:spAutoFit/>
          </a:bodyPr>
          <a:lstStyle/>
          <a:p>
            <a:r>
              <a:rPr lang="de-DE"/>
              <a:t>orte</a:t>
            </a:r>
          </a:p>
        </p:txBody>
      </p:sp>
      <p:sp>
        <p:nvSpPr>
          <p:cNvPr id="12" name="Textfeld 11"/>
          <p:cNvSpPr txBox="1"/>
          <p:nvPr/>
        </p:nvSpPr>
        <p:spPr>
          <a:xfrm>
            <a:off x="1828800" y="1143000"/>
            <a:ext cx="6858000" cy="646331"/>
          </a:xfrm>
          <a:prstGeom prst="rect">
            <a:avLst/>
          </a:prstGeom>
          <a:noFill/>
        </p:spPr>
        <p:txBody>
          <a:bodyPr wrap="square" rtlCol="0">
            <a:spAutoFit/>
          </a:bodyPr>
          <a:lstStyle/>
          <a:p>
            <a:r>
              <a:rPr lang="de-DE"/>
              <a:t>Ändert sich die PLZ von Musterhausen (Elterntabelle "orte"), wird diese Änderung an die Kindtabelle weitergegeben.</a:t>
            </a:r>
          </a:p>
        </p:txBody>
      </p:sp>
      <p:graphicFrame>
        <p:nvGraphicFramePr>
          <p:cNvPr id="13" name="Inhaltsplatzhalter 4"/>
          <p:cNvGraphicFramePr>
            <a:graphicFrameLocks/>
          </p:cNvGraphicFramePr>
          <p:nvPr>
            <p:extLst>
              <p:ext uri="{D42A27DB-BD31-4B8C-83A1-F6EECF244321}">
                <p14:modId xmlns:p14="http://schemas.microsoft.com/office/powerpoint/2010/main" val="1713871454"/>
              </p:ext>
            </p:extLst>
          </p:nvPr>
        </p:nvGraphicFramePr>
        <p:xfrm>
          <a:off x="5257800" y="2057400"/>
          <a:ext cx="3266763" cy="1676399"/>
        </p:xfrm>
        <a:graphic>
          <a:graphicData uri="http://schemas.openxmlformats.org/drawingml/2006/table">
            <a:tbl>
              <a:tblPr firstRow="1" bandRow="1">
                <a:tableStyleId>{775DCB02-9BB8-47FD-8907-85C794F793BA}</a:tableStyleId>
              </a:tblPr>
              <a:tblGrid>
                <a:gridCol w="449580"/>
                <a:gridCol w="945029"/>
                <a:gridCol w="1872154"/>
              </a:tblGrid>
              <a:tr h="414779">
                <a:tc>
                  <a:txBody>
                    <a:bodyPr/>
                    <a:lstStyle/>
                    <a:p>
                      <a:r>
                        <a:rPr lang="de-DE" u="sng"/>
                        <a:t>id</a:t>
                      </a:r>
                    </a:p>
                  </a:txBody>
                  <a:tcPr/>
                </a:tc>
                <a:tc>
                  <a:txBody>
                    <a:bodyPr/>
                    <a:lstStyle/>
                    <a:p>
                      <a:r>
                        <a:rPr lang="de-DE"/>
                        <a:t>name</a:t>
                      </a:r>
                    </a:p>
                  </a:txBody>
                  <a:tcPr/>
                </a:tc>
                <a:tc>
                  <a:txBody>
                    <a:bodyPr/>
                    <a:lstStyle/>
                    <a:p>
                      <a:r>
                        <a:rPr lang="de-DE"/>
                        <a:t>postleitzahl_FK</a:t>
                      </a:r>
                    </a:p>
                  </a:txBody>
                  <a:tcPr/>
                </a:tc>
              </a:tr>
              <a:tr h="420540">
                <a:tc>
                  <a:txBody>
                    <a:bodyPr/>
                    <a:lstStyle/>
                    <a:p>
                      <a:r>
                        <a:rPr lang="de-DE"/>
                        <a:t>1</a:t>
                      </a:r>
                    </a:p>
                  </a:txBody>
                  <a:tcPr/>
                </a:tc>
                <a:tc>
                  <a:txBody>
                    <a:bodyPr/>
                    <a:lstStyle/>
                    <a:p>
                      <a:r>
                        <a:rPr lang="de-DE"/>
                        <a:t>Schmitt</a:t>
                      </a:r>
                    </a:p>
                  </a:txBody>
                  <a:tcPr/>
                </a:tc>
                <a:tc>
                  <a:txBody>
                    <a:bodyPr/>
                    <a:lstStyle/>
                    <a:p>
                      <a:r>
                        <a:rPr lang="de-DE">
                          <a:solidFill>
                            <a:srgbClr val="FF0000"/>
                          </a:solidFill>
                        </a:rPr>
                        <a:t>99999</a:t>
                      </a:r>
                    </a:p>
                  </a:txBody>
                  <a:tcPr/>
                </a:tc>
              </a:tr>
              <a:tr h="420540">
                <a:tc>
                  <a:txBody>
                    <a:bodyPr/>
                    <a:lstStyle/>
                    <a:p>
                      <a:r>
                        <a:rPr lang="de-DE"/>
                        <a:t>2</a:t>
                      </a:r>
                    </a:p>
                  </a:txBody>
                  <a:tcPr/>
                </a:tc>
                <a:tc>
                  <a:txBody>
                    <a:bodyPr/>
                    <a:lstStyle/>
                    <a:p>
                      <a:r>
                        <a:rPr lang="de-DE"/>
                        <a:t>Müller</a:t>
                      </a:r>
                    </a:p>
                  </a:txBody>
                  <a:tcPr/>
                </a:tc>
                <a:tc>
                  <a:txBody>
                    <a:bodyPr/>
                    <a:lstStyle/>
                    <a:p>
                      <a:r>
                        <a:rPr lang="de-DE">
                          <a:solidFill>
                            <a:srgbClr val="FF0000"/>
                          </a:solidFill>
                        </a:rPr>
                        <a:t>99999</a:t>
                      </a:r>
                    </a:p>
                  </a:txBody>
                  <a:tcPr/>
                </a:tc>
              </a:tr>
              <a:tr h="420540">
                <a:tc>
                  <a:txBody>
                    <a:bodyPr/>
                    <a:lstStyle/>
                    <a:p>
                      <a:r>
                        <a:rPr lang="de-DE"/>
                        <a:t>3</a:t>
                      </a:r>
                    </a:p>
                  </a:txBody>
                  <a:tcPr/>
                </a:tc>
                <a:tc>
                  <a:txBody>
                    <a:bodyPr/>
                    <a:lstStyle/>
                    <a:p>
                      <a:r>
                        <a:rPr lang="de-DE"/>
                        <a:t>Maier</a:t>
                      </a:r>
                    </a:p>
                  </a:txBody>
                  <a:tcPr/>
                </a:tc>
                <a:tc>
                  <a:txBody>
                    <a:bodyPr/>
                    <a:lstStyle/>
                    <a:p>
                      <a:r>
                        <a:rPr lang="de-DE" dirty="0"/>
                        <a:t>79312</a:t>
                      </a:r>
                    </a:p>
                  </a:txBody>
                  <a:tcPr/>
                </a:tc>
              </a:tr>
            </a:tbl>
          </a:graphicData>
        </a:graphic>
      </p:graphicFrame>
      <p:graphicFrame>
        <p:nvGraphicFramePr>
          <p:cNvPr id="14" name="Inhaltsplatzhalter 4"/>
          <p:cNvGraphicFramePr>
            <a:graphicFrameLocks/>
          </p:cNvGraphicFramePr>
          <p:nvPr/>
        </p:nvGraphicFramePr>
        <p:xfrm>
          <a:off x="5257800" y="4419600"/>
          <a:ext cx="3071791" cy="1255859"/>
        </p:xfrm>
        <a:graphic>
          <a:graphicData uri="http://schemas.openxmlformats.org/drawingml/2006/table">
            <a:tbl>
              <a:tblPr firstRow="1" bandRow="1">
                <a:tableStyleId>{775DCB02-9BB8-47FD-8907-85C794F793BA}</a:tableStyleId>
              </a:tblPr>
              <a:tblGrid>
                <a:gridCol w="1440292"/>
                <a:gridCol w="1631499"/>
              </a:tblGrid>
              <a:tr h="414779">
                <a:tc>
                  <a:txBody>
                    <a:bodyPr/>
                    <a:lstStyle/>
                    <a:p>
                      <a:r>
                        <a:rPr lang="de-DE" u="sng"/>
                        <a:t>postleitzahl</a:t>
                      </a:r>
                    </a:p>
                  </a:txBody>
                  <a:tcPr/>
                </a:tc>
                <a:tc>
                  <a:txBody>
                    <a:bodyPr/>
                    <a:lstStyle/>
                    <a:p>
                      <a:r>
                        <a:rPr lang="de-DE"/>
                        <a:t>name</a:t>
                      </a:r>
                    </a:p>
                  </a:txBody>
                  <a:tcPr/>
                </a:tc>
              </a:tr>
              <a:tr h="420540">
                <a:tc>
                  <a:txBody>
                    <a:bodyPr/>
                    <a:lstStyle/>
                    <a:p>
                      <a:r>
                        <a:rPr lang="de-DE">
                          <a:solidFill>
                            <a:srgbClr val="FF0000"/>
                          </a:solidFill>
                        </a:rPr>
                        <a:t>99999</a:t>
                      </a:r>
                    </a:p>
                  </a:txBody>
                  <a:tcPr>
                    <a:solidFill>
                      <a:srgbClr val="FFFF00">
                        <a:alpha val="40000"/>
                      </a:srgbClr>
                    </a:solidFill>
                  </a:tcPr>
                </a:tc>
                <a:tc>
                  <a:txBody>
                    <a:bodyPr/>
                    <a:lstStyle/>
                    <a:p>
                      <a:r>
                        <a:rPr lang="de-DE"/>
                        <a:t>Musterhausen</a:t>
                      </a:r>
                    </a:p>
                  </a:txBody>
                  <a:tcPr/>
                </a:tc>
              </a:tr>
              <a:tr h="420540">
                <a:tc>
                  <a:txBody>
                    <a:bodyPr/>
                    <a:lstStyle/>
                    <a:p>
                      <a:r>
                        <a:rPr lang="de-DE"/>
                        <a:t>79312</a:t>
                      </a:r>
                    </a:p>
                  </a:txBody>
                  <a:tcPr/>
                </a:tc>
                <a:tc>
                  <a:txBody>
                    <a:bodyPr/>
                    <a:lstStyle/>
                    <a:p>
                      <a:r>
                        <a:rPr lang="de-DE"/>
                        <a:t>Freiburg</a:t>
                      </a:r>
                    </a:p>
                  </a:txBody>
                  <a:tcPr/>
                </a:tc>
              </a:tr>
            </a:tbl>
          </a:graphicData>
        </a:graphic>
      </p:graphicFrame>
      <p:sp>
        <p:nvSpPr>
          <p:cNvPr id="15" name="Textfeld 14"/>
          <p:cNvSpPr txBox="1"/>
          <p:nvPr/>
        </p:nvSpPr>
        <p:spPr>
          <a:xfrm>
            <a:off x="5334000" y="1676400"/>
            <a:ext cx="941972" cy="369332"/>
          </a:xfrm>
          <a:prstGeom prst="rect">
            <a:avLst/>
          </a:prstGeom>
          <a:noFill/>
        </p:spPr>
        <p:txBody>
          <a:bodyPr wrap="none" rtlCol="0">
            <a:spAutoFit/>
          </a:bodyPr>
          <a:lstStyle/>
          <a:p>
            <a:r>
              <a:rPr lang="de-DE"/>
              <a:t>kunden</a:t>
            </a:r>
          </a:p>
        </p:txBody>
      </p:sp>
      <p:sp>
        <p:nvSpPr>
          <p:cNvPr id="16" name="Textfeld 15"/>
          <p:cNvSpPr txBox="1"/>
          <p:nvPr/>
        </p:nvSpPr>
        <p:spPr>
          <a:xfrm>
            <a:off x="5334000" y="4038600"/>
            <a:ext cx="582424" cy="369332"/>
          </a:xfrm>
          <a:prstGeom prst="rect">
            <a:avLst/>
          </a:prstGeom>
          <a:noFill/>
        </p:spPr>
        <p:txBody>
          <a:bodyPr wrap="none" rtlCol="0">
            <a:spAutoFit/>
          </a:bodyPr>
          <a:lstStyle/>
          <a:p>
            <a:r>
              <a:rPr lang="de-DE"/>
              <a:t>orte</a:t>
            </a:r>
          </a:p>
        </p:txBody>
      </p:sp>
      <p:cxnSp>
        <p:nvCxnSpPr>
          <p:cNvPr id="18" name="Gerade Verbindung mit Pfeil 17"/>
          <p:cNvCxnSpPr/>
          <p:nvPr/>
        </p:nvCxnSpPr>
        <p:spPr>
          <a:xfrm>
            <a:off x="3505200" y="5181600"/>
            <a:ext cx="1828800" cy="1588"/>
          </a:xfrm>
          <a:prstGeom prst="straightConnector1">
            <a:avLst/>
          </a:prstGeom>
          <a:ln w="381000">
            <a:solidFill>
              <a:srgbClr val="008000"/>
            </a:solidFill>
            <a:tailEnd type="triangle" w="sm" len="sm"/>
          </a:ln>
        </p:spPr>
        <p:style>
          <a:lnRef idx="2">
            <a:schemeClr val="accent1"/>
          </a:lnRef>
          <a:fillRef idx="0">
            <a:schemeClr val="accent1"/>
          </a:fillRef>
          <a:effectRef idx="1">
            <a:schemeClr val="accent1"/>
          </a:effectRef>
          <a:fontRef idx="minor">
            <a:schemeClr val="tx1"/>
          </a:fontRef>
        </p:style>
      </p:cxnSp>
      <p:sp>
        <p:nvSpPr>
          <p:cNvPr id="21" name="Textfeld 20"/>
          <p:cNvSpPr txBox="1"/>
          <p:nvPr/>
        </p:nvSpPr>
        <p:spPr>
          <a:xfrm>
            <a:off x="3657600" y="5029200"/>
            <a:ext cx="1198590" cy="369332"/>
          </a:xfrm>
          <a:prstGeom prst="rect">
            <a:avLst/>
          </a:prstGeom>
          <a:noFill/>
        </p:spPr>
        <p:txBody>
          <a:bodyPr wrap="none" rtlCol="0">
            <a:spAutoFit/>
          </a:bodyPr>
          <a:lstStyle/>
          <a:p>
            <a:r>
              <a:rPr lang="de-DE"/>
              <a:t>Änderung</a:t>
            </a:r>
          </a:p>
        </p:txBody>
      </p:sp>
      <p:cxnSp>
        <p:nvCxnSpPr>
          <p:cNvPr id="23" name="Gerade Verbindung mit Pfeil 22"/>
          <p:cNvCxnSpPr/>
          <p:nvPr/>
        </p:nvCxnSpPr>
        <p:spPr>
          <a:xfrm rot="5400000" flipH="1" flipV="1">
            <a:off x="5638800" y="3657600"/>
            <a:ext cx="1524000" cy="762000"/>
          </a:xfrm>
          <a:prstGeom prst="straightConnector1">
            <a:avLst/>
          </a:prstGeom>
          <a:ln w="152400">
            <a:solidFill>
              <a:srgbClr val="008000"/>
            </a:solidFill>
            <a:tailEnd type="arrow"/>
          </a:ln>
        </p:spPr>
        <p:style>
          <a:lnRef idx="2">
            <a:schemeClr val="accent1"/>
          </a:lnRef>
          <a:fillRef idx="0">
            <a:schemeClr val="accent1"/>
          </a:fillRef>
          <a:effectRef idx="1">
            <a:schemeClr val="accent1"/>
          </a:effectRef>
          <a:fontRef idx="minor">
            <a:schemeClr val="tx1"/>
          </a:fontRef>
        </p:style>
      </p:cxnSp>
      <p:sp>
        <p:nvSpPr>
          <p:cNvPr id="24" name="Textfeld 23"/>
          <p:cNvSpPr txBox="1"/>
          <p:nvPr/>
        </p:nvSpPr>
        <p:spPr>
          <a:xfrm>
            <a:off x="7010400" y="3581400"/>
            <a:ext cx="1570424" cy="923330"/>
          </a:xfrm>
          <a:prstGeom prst="rect">
            <a:avLst/>
          </a:prstGeom>
          <a:solidFill>
            <a:srgbClr val="FFFF00"/>
          </a:solidFill>
        </p:spPr>
        <p:txBody>
          <a:bodyPr wrap="none" rtlCol="0">
            <a:spAutoFit/>
          </a:bodyPr>
          <a:lstStyle/>
          <a:p>
            <a:r>
              <a:rPr lang="de-DE"/>
              <a:t>automatische</a:t>
            </a:r>
          </a:p>
          <a:p>
            <a:r>
              <a:rPr lang="de-DE"/>
              <a:t>Änderung in</a:t>
            </a:r>
          </a:p>
          <a:p>
            <a:r>
              <a:rPr lang="de-DE"/>
              <a:t>Kindtabelle</a:t>
            </a:r>
          </a:p>
        </p:txBody>
      </p:sp>
      <p:sp>
        <p:nvSpPr>
          <p:cNvPr id="17" name="Rechteck 16"/>
          <p:cNvSpPr/>
          <p:nvPr/>
        </p:nvSpPr>
        <p:spPr>
          <a:xfrm>
            <a:off x="152400" y="1676400"/>
            <a:ext cx="3429000" cy="4343400"/>
          </a:xfrm>
          <a:prstGeom prst="rect">
            <a:avLst/>
          </a:prstGeom>
          <a:noFill/>
          <a:ln w="19050">
            <a:solidFill>
              <a:schemeClr val="accent6">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9" name="Rechteck 18"/>
          <p:cNvSpPr/>
          <p:nvPr/>
        </p:nvSpPr>
        <p:spPr>
          <a:xfrm>
            <a:off x="5181600" y="1676400"/>
            <a:ext cx="3429000" cy="4343400"/>
          </a:xfrm>
          <a:prstGeom prst="rect">
            <a:avLst/>
          </a:prstGeom>
          <a:noFill/>
          <a:ln w="19050">
            <a:solidFill>
              <a:schemeClr val="accent6">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a:xfrm>
            <a:off x="457200" y="274638"/>
            <a:ext cx="8229600" cy="944562"/>
          </a:xfrm>
        </p:spPr>
        <p:txBody>
          <a:bodyPr/>
          <a:lstStyle/>
          <a:p>
            <a:r>
              <a:rPr lang="de-DE">
                <a:ea typeface="ＭＳ Ｐゴシック" pitchFamily="-1" charset="-128"/>
                <a:cs typeface="ＭＳ Ｐゴシック" pitchFamily="-1" charset="-128"/>
              </a:rPr>
              <a:t>Änderungsweitergabe</a:t>
            </a:r>
          </a:p>
        </p:txBody>
      </p:sp>
      <p:sp>
        <p:nvSpPr>
          <p:cNvPr id="4" name="Textfeld 3"/>
          <p:cNvSpPr txBox="1"/>
          <p:nvPr/>
        </p:nvSpPr>
        <p:spPr>
          <a:xfrm>
            <a:off x="1447800" y="1371600"/>
            <a:ext cx="184666" cy="369332"/>
          </a:xfrm>
          <a:prstGeom prst="rect">
            <a:avLst/>
          </a:prstGeom>
          <a:noFill/>
        </p:spPr>
        <p:txBody>
          <a:bodyPr wrap="none" rtlCol="0">
            <a:spAutoFit/>
          </a:bodyPr>
          <a:lstStyle/>
          <a:p>
            <a:endParaRPr lang="de-DE"/>
          </a:p>
        </p:txBody>
      </p:sp>
      <p:graphicFrame>
        <p:nvGraphicFramePr>
          <p:cNvPr id="5" name="Inhaltsplatzhalter 4"/>
          <p:cNvGraphicFramePr>
            <a:graphicFrameLocks noGrp="1"/>
          </p:cNvGraphicFramePr>
          <p:nvPr>
            <p:ph idx="1"/>
            <p:extLst>
              <p:ext uri="{D42A27DB-BD31-4B8C-83A1-F6EECF244321}">
                <p14:modId xmlns:p14="http://schemas.microsoft.com/office/powerpoint/2010/main" val="3998911648"/>
              </p:ext>
            </p:extLst>
          </p:nvPr>
        </p:nvGraphicFramePr>
        <p:xfrm>
          <a:off x="304800" y="2057400"/>
          <a:ext cx="3266763" cy="1676399"/>
        </p:xfrm>
        <a:graphic>
          <a:graphicData uri="http://schemas.openxmlformats.org/drawingml/2006/table">
            <a:tbl>
              <a:tblPr firstRow="1" bandRow="1">
                <a:tableStyleId>{775DCB02-9BB8-47FD-8907-85C794F793BA}</a:tableStyleId>
              </a:tblPr>
              <a:tblGrid>
                <a:gridCol w="449580"/>
                <a:gridCol w="945029"/>
                <a:gridCol w="1872154"/>
              </a:tblGrid>
              <a:tr h="414779">
                <a:tc>
                  <a:txBody>
                    <a:bodyPr/>
                    <a:lstStyle/>
                    <a:p>
                      <a:r>
                        <a:rPr lang="de-DE" u="sng" dirty="0" err="1"/>
                        <a:t>id</a:t>
                      </a:r>
                      <a:endParaRPr lang="de-DE" u="sng" dirty="0"/>
                    </a:p>
                  </a:txBody>
                  <a:tcPr/>
                </a:tc>
                <a:tc>
                  <a:txBody>
                    <a:bodyPr/>
                    <a:lstStyle/>
                    <a:p>
                      <a:r>
                        <a:rPr lang="de-DE" dirty="0" err="1"/>
                        <a:t>name</a:t>
                      </a:r>
                      <a:endParaRPr lang="de-DE" dirty="0"/>
                    </a:p>
                  </a:txBody>
                  <a:tcPr/>
                </a:tc>
                <a:tc>
                  <a:txBody>
                    <a:bodyPr/>
                    <a:lstStyle/>
                    <a:p>
                      <a:r>
                        <a:rPr lang="de-DE"/>
                        <a:t>postleitzahl_FK</a:t>
                      </a:r>
                    </a:p>
                  </a:txBody>
                  <a:tcPr/>
                </a:tc>
              </a:tr>
              <a:tr h="420540">
                <a:tc>
                  <a:txBody>
                    <a:bodyPr/>
                    <a:lstStyle/>
                    <a:p>
                      <a:r>
                        <a:rPr lang="de-DE"/>
                        <a:t>1</a:t>
                      </a:r>
                    </a:p>
                  </a:txBody>
                  <a:tcPr/>
                </a:tc>
                <a:tc>
                  <a:txBody>
                    <a:bodyPr/>
                    <a:lstStyle/>
                    <a:p>
                      <a:r>
                        <a:rPr lang="de-DE"/>
                        <a:t>Schmitt</a:t>
                      </a:r>
                    </a:p>
                  </a:txBody>
                  <a:tcPr/>
                </a:tc>
                <a:tc>
                  <a:txBody>
                    <a:bodyPr/>
                    <a:lstStyle/>
                    <a:p>
                      <a:r>
                        <a:rPr lang="de-DE"/>
                        <a:t>10000</a:t>
                      </a:r>
                    </a:p>
                  </a:txBody>
                  <a:tcPr/>
                </a:tc>
              </a:tr>
              <a:tr h="420540">
                <a:tc>
                  <a:txBody>
                    <a:bodyPr/>
                    <a:lstStyle/>
                    <a:p>
                      <a:r>
                        <a:rPr lang="de-DE"/>
                        <a:t>2</a:t>
                      </a:r>
                    </a:p>
                  </a:txBody>
                  <a:tcPr/>
                </a:tc>
                <a:tc>
                  <a:txBody>
                    <a:bodyPr/>
                    <a:lstStyle/>
                    <a:p>
                      <a:r>
                        <a:rPr lang="de-DE"/>
                        <a:t>Müller</a:t>
                      </a:r>
                    </a:p>
                  </a:txBody>
                  <a:tcPr/>
                </a:tc>
                <a:tc>
                  <a:txBody>
                    <a:bodyPr/>
                    <a:lstStyle/>
                    <a:p>
                      <a:r>
                        <a:rPr lang="de-DE"/>
                        <a:t>10000</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r>
            </a:tbl>
          </a:graphicData>
        </a:graphic>
      </p:graphicFrame>
      <p:sp>
        <p:nvSpPr>
          <p:cNvPr id="9" name="Textfeld 8"/>
          <p:cNvSpPr txBox="1"/>
          <p:nvPr/>
        </p:nvSpPr>
        <p:spPr>
          <a:xfrm>
            <a:off x="381000" y="1676400"/>
            <a:ext cx="941972" cy="369332"/>
          </a:xfrm>
          <a:prstGeom prst="rect">
            <a:avLst/>
          </a:prstGeom>
          <a:noFill/>
        </p:spPr>
        <p:txBody>
          <a:bodyPr wrap="none" rtlCol="0">
            <a:spAutoFit/>
          </a:bodyPr>
          <a:lstStyle/>
          <a:p>
            <a:r>
              <a:rPr lang="de-DE"/>
              <a:t>kunden</a:t>
            </a:r>
          </a:p>
        </p:txBody>
      </p:sp>
      <p:sp>
        <p:nvSpPr>
          <p:cNvPr id="12" name="Textfeld 11"/>
          <p:cNvSpPr txBox="1"/>
          <p:nvPr/>
        </p:nvSpPr>
        <p:spPr>
          <a:xfrm>
            <a:off x="1828800" y="1143000"/>
            <a:ext cx="6858000" cy="646331"/>
          </a:xfrm>
          <a:prstGeom prst="rect">
            <a:avLst/>
          </a:prstGeom>
          <a:noFill/>
        </p:spPr>
        <p:txBody>
          <a:bodyPr wrap="square" rtlCol="0">
            <a:spAutoFit/>
          </a:bodyPr>
          <a:lstStyle/>
          <a:p>
            <a:r>
              <a:rPr lang="de-DE"/>
              <a:t>Ändert sich die PLZ von Musterhausen (Elterntabelle "orte"), wird diese Änderung an die Kindtabelle weitergegeben.</a:t>
            </a:r>
          </a:p>
        </p:txBody>
      </p:sp>
      <p:graphicFrame>
        <p:nvGraphicFramePr>
          <p:cNvPr id="13" name="Inhaltsplatzhalter 4"/>
          <p:cNvGraphicFramePr>
            <a:graphicFrameLocks/>
          </p:cNvGraphicFramePr>
          <p:nvPr>
            <p:extLst>
              <p:ext uri="{D42A27DB-BD31-4B8C-83A1-F6EECF244321}">
                <p14:modId xmlns:p14="http://schemas.microsoft.com/office/powerpoint/2010/main" val="3860738435"/>
              </p:ext>
            </p:extLst>
          </p:nvPr>
        </p:nvGraphicFramePr>
        <p:xfrm>
          <a:off x="5257800" y="2057400"/>
          <a:ext cx="3266763" cy="1676399"/>
        </p:xfrm>
        <a:graphic>
          <a:graphicData uri="http://schemas.openxmlformats.org/drawingml/2006/table">
            <a:tbl>
              <a:tblPr firstRow="1" bandRow="1">
                <a:tableStyleId>{775DCB02-9BB8-47FD-8907-85C794F793BA}</a:tableStyleId>
              </a:tblPr>
              <a:tblGrid>
                <a:gridCol w="449580"/>
                <a:gridCol w="945029"/>
                <a:gridCol w="1872154"/>
              </a:tblGrid>
              <a:tr h="414779">
                <a:tc>
                  <a:txBody>
                    <a:bodyPr/>
                    <a:lstStyle/>
                    <a:p>
                      <a:r>
                        <a:rPr lang="de-DE" u="sng" dirty="0" err="1"/>
                        <a:t>id</a:t>
                      </a:r>
                      <a:endParaRPr lang="de-DE" u="sng" dirty="0"/>
                    </a:p>
                  </a:txBody>
                  <a:tcPr/>
                </a:tc>
                <a:tc>
                  <a:txBody>
                    <a:bodyPr/>
                    <a:lstStyle/>
                    <a:p>
                      <a:r>
                        <a:rPr lang="de-DE" dirty="0" err="1"/>
                        <a:t>name</a:t>
                      </a:r>
                      <a:endParaRPr lang="de-DE" dirty="0"/>
                    </a:p>
                  </a:txBody>
                  <a:tcPr/>
                </a:tc>
                <a:tc>
                  <a:txBody>
                    <a:bodyPr/>
                    <a:lstStyle/>
                    <a:p>
                      <a:r>
                        <a:rPr lang="de-DE"/>
                        <a:t>postleitzahl_FK</a:t>
                      </a:r>
                    </a:p>
                  </a:txBody>
                  <a:tcPr/>
                </a:tc>
              </a:tr>
              <a:tr h="420540">
                <a:tc>
                  <a:txBody>
                    <a:bodyPr/>
                    <a:lstStyle/>
                    <a:p>
                      <a:r>
                        <a:rPr lang="de-DE"/>
                        <a:t>1</a:t>
                      </a:r>
                    </a:p>
                  </a:txBody>
                  <a:tcPr/>
                </a:tc>
                <a:tc>
                  <a:txBody>
                    <a:bodyPr/>
                    <a:lstStyle/>
                    <a:p>
                      <a:r>
                        <a:rPr lang="de-DE"/>
                        <a:t>Schmitt</a:t>
                      </a:r>
                    </a:p>
                  </a:txBody>
                  <a:tcPr/>
                </a:tc>
                <a:tc>
                  <a:txBody>
                    <a:bodyPr/>
                    <a:lstStyle/>
                    <a:p>
                      <a:r>
                        <a:rPr lang="de-DE">
                          <a:solidFill>
                            <a:srgbClr val="FF0000"/>
                          </a:solidFill>
                        </a:rPr>
                        <a:t>99999</a:t>
                      </a:r>
                    </a:p>
                  </a:txBody>
                  <a:tcPr/>
                </a:tc>
              </a:tr>
              <a:tr h="420540">
                <a:tc>
                  <a:txBody>
                    <a:bodyPr/>
                    <a:lstStyle/>
                    <a:p>
                      <a:r>
                        <a:rPr lang="de-DE"/>
                        <a:t>2</a:t>
                      </a:r>
                    </a:p>
                  </a:txBody>
                  <a:tcPr/>
                </a:tc>
                <a:tc>
                  <a:txBody>
                    <a:bodyPr/>
                    <a:lstStyle/>
                    <a:p>
                      <a:r>
                        <a:rPr lang="de-DE"/>
                        <a:t>Müller</a:t>
                      </a:r>
                    </a:p>
                  </a:txBody>
                  <a:tcPr/>
                </a:tc>
                <a:tc>
                  <a:txBody>
                    <a:bodyPr/>
                    <a:lstStyle/>
                    <a:p>
                      <a:r>
                        <a:rPr lang="de-DE">
                          <a:solidFill>
                            <a:srgbClr val="FF0000"/>
                          </a:solidFill>
                        </a:rPr>
                        <a:t>99999</a:t>
                      </a:r>
                    </a:p>
                  </a:txBody>
                  <a:tcPr/>
                </a:tc>
              </a:tr>
              <a:tr h="420540">
                <a:tc>
                  <a:txBody>
                    <a:bodyPr/>
                    <a:lstStyle/>
                    <a:p>
                      <a:r>
                        <a:rPr lang="de-DE"/>
                        <a:t>3</a:t>
                      </a:r>
                    </a:p>
                  </a:txBody>
                  <a:tcPr/>
                </a:tc>
                <a:tc>
                  <a:txBody>
                    <a:bodyPr/>
                    <a:lstStyle/>
                    <a:p>
                      <a:r>
                        <a:rPr lang="de-DE"/>
                        <a:t>Maier</a:t>
                      </a:r>
                    </a:p>
                  </a:txBody>
                  <a:tcPr/>
                </a:tc>
                <a:tc>
                  <a:txBody>
                    <a:bodyPr/>
                    <a:lstStyle/>
                    <a:p>
                      <a:r>
                        <a:rPr lang="de-DE"/>
                        <a:t>79312</a:t>
                      </a:r>
                    </a:p>
                  </a:txBody>
                  <a:tcPr/>
                </a:tc>
              </a:tr>
            </a:tbl>
          </a:graphicData>
        </a:graphic>
      </p:graphicFrame>
      <p:sp>
        <p:nvSpPr>
          <p:cNvPr id="15" name="Textfeld 14"/>
          <p:cNvSpPr txBox="1"/>
          <p:nvPr/>
        </p:nvSpPr>
        <p:spPr>
          <a:xfrm>
            <a:off x="5334000" y="1676400"/>
            <a:ext cx="941972" cy="369332"/>
          </a:xfrm>
          <a:prstGeom prst="rect">
            <a:avLst/>
          </a:prstGeom>
          <a:noFill/>
        </p:spPr>
        <p:txBody>
          <a:bodyPr wrap="none" rtlCol="0">
            <a:spAutoFit/>
          </a:bodyPr>
          <a:lstStyle/>
          <a:p>
            <a:r>
              <a:rPr lang="de-DE"/>
              <a:t>kunden</a:t>
            </a:r>
          </a:p>
        </p:txBody>
      </p:sp>
      <p:sp>
        <p:nvSpPr>
          <p:cNvPr id="24" name="Textfeld 23"/>
          <p:cNvSpPr txBox="1"/>
          <p:nvPr/>
        </p:nvSpPr>
        <p:spPr>
          <a:xfrm>
            <a:off x="7010400" y="3581400"/>
            <a:ext cx="1570424" cy="923330"/>
          </a:xfrm>
          <a:prstGeom prst="rect">
            <a:avLst/>
          </a:prstGeom>
          <a:solidFill>
            <a:srgbClr val="FFFF00"/>
          </a:solidFill>
        </p:spPr>
        <p:txBody>
          <a:bodyPr wrap="none" rtlCol="0">
            <a:spAutoFit/>
          </a:bodyPr>
          <a:lstStyle/>
          <a:p>
            <a:r>
              <a:rPr lang="de-DE"/>
              <a:t>automatische</a:t>
            </a:r>
          </a:p>
          <a:p>
            <a:r>
              <a:rPr lang="de-DE"/>
              <a:t>Änderung in</a:t>
            </a:r>
          </a:p>
          <a:p>
            <a:r>
              <a:rPr lang="de-DE"/>
              <a:t>Kindtabelle</a:t>
            </a:r>
          </a:p>
        </p:txBody>
      </p:sp>
      <p:sp>
        <p:nvSpPr>
          <p:cNvPr id="17" name="Textfeld 16"/>
          <p:cNvSpPr txBox="1"/>
          <p:nvPr/>
        </p:nvSpPr>
        <p:spPr>
          <a:xfrm>
            <a:off x="304800" y="3810000"/>
            <a:ext cx="7696200" cy="2569934"/>
          </a:xfrm>
          <a:prstGeom prst="rect">
            <a:avLst/>
          </a:prstGeom>
          <a:noFill/>
        </p:spPr>
        <p:txBody>
          <a:bodyPr wrap="square" rtlCol="0">
            <a:spAutoFit/>
          </a:bodyPr>
          <a:lstStyle/>
          <a:p>
            <a:r>
              <a:rPr lang="de-DE" sz="1400"/>
              <a:t>CREATE  TABLE kunden (</a:t>
            </a:r>
          </a:p>
          <a:p>
            <a:r>
              <a:rPr lang="de-DE" sz="1400"/>
              <a:t>  id INT, name VARCHAR(45),postleitzahl_FK VARCHAR(5),</a:t>
            </a:r>
          </a:p>
          <a:p>
            <a:r>
              <a:rPr lang="de-DE" sz="1400"/>
              <a:t>  PRIMARY KEY (idkunden), -- ....</a:t>
            </a:r>
          </a:p>
          <a:p>
            <a:r>
              <a:rPr lang="de-DE" sz="2100" b="1">
                <a:latin typeface="Courier New"/>
                <a:cs typeface="Courier New"/>
              </a:rPr>
              <a:t>  CONSTRAINT FK_postleitzahl</a:t>
            </a:r>
          </a:p>
          <a:p>
            <a:r>
              <a:rPr lang="de-DE" sz="2100" b="1">
                <a:latin typeface="Courier New"/>
                <a:cs typeface="Courier New"/>
              </a:rPr>
              <a:t>  	FOREIGN KEY (postleitzahl_FK)</a:t>
            </a:r>
          </a:p>
          <a:p>
            <a:r>
              <a:rPr lang="de-DE" sz="2100" b="1">
                <a:latin typeface="Courier New"/>
                <a:cs typeface="Courier New"/>
              </a:rPr>
              <a:t>    		REFERENCES orte (postleitzahl)</a:t>
            </a:r>
          </a:p>
          <a:p>
            <a:r>
              <a:rPr lang="de-DE" sz="2100" b="1">
                <a:latin typeface="Courier New"/>
                <a:cs typeface="Courier New"/>
              </a:rPr>
              <a:t>    	ON DELETE NO ACTION</a:t>
            </a:r>
          </a:p>
          <a:p>
            <a:r>
              <a:rPr lang="de-DE" sz="2100" b="1">
                <a:latin typeface="Courier New"/>
                <a:cs typeface="Courier New"/>
              </a:rPr>
              <a:t>    	</a:t>
            </a:r>
            <a:r>
              <a:rPr lang="de-DE" sz="2100" b="1">
                <a:solidFill>
                  <a:srgbClr val="FF0000"/>
                </a:solidFill>
                <a:latin typeface="Courier New"/>
                <a:cs typeface="Courier New"/>
              </a:rPr>
              <a:t>ON UPDATE CASCADE</a:t>
            </a:r>
            <a:r>
              <a:rPr lang="de-DE" sz="2100" b="1">
                <a:latin typeface="Courier New"/>
                <a:cs typeface="Courier New"/>
              </a:rPr>
              <a:t>)</a:t>
            </a:r>
          </a:p>
          <a:p>
            <a:r>
              <a:rPr lang="de-DE" sz="1400"/>
              <a:t>ENGINE = InnoDB;</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a:xfrm>
            <a:off x="457200" y="274638"/>
            <a:ext cx="8229600" cy="944562"/>
          </a:xfrm>
        </p:spPr>
        <p:txBody>
          <a:bodyPr/>
          <a:lstStyle/>
          <a:p>
            <a:r>
              <a:rPr lang="de-DE">
                <a:ea typeface="ＭＳ Ｐゴシック" pitchFamily="-1" charset="-128"/>
                <a:cs typeface="ＭＳ Ｐゴシック" pitchFamily="-1" charset="-128"/>
              </a:rPr>
              <a:t>Änderungsweitergabe</a:t>
            </a:r>
          </a:p>
        </p:txBody>
      </p:sp>
      <p:sp>
        <p:nvSpPr>
          <p:cNvPr id="4" name="Textfeld 3"/>
          <p:cNvSpPr txBox="1"/>
          <p:nvPr/>
        </p:nvSpPr>
        <p:spPr>
          <a:xfrm>
            <a:off x="1447800" y="1371600"/>
            <a:ext cx="184666" cy="369332"/>
          </a:xfrm>
          <a:prstGeom prst="rect">
            <a:avLst/>
          </a:prstGeom>
          <a:noFill/>
        </p:spPr>
        <p:txBody>
          <a:bodyPr wrap="none" rtlCol="0">
            <a:spAutoFit/>
          </a:bodyPr>
          <a:lstStyle/>
          <a:p>
            <a:endParaRPr lang="de-DE"/>
          </a:p>
        </p:txBody>
      </p:sp>
      <p:sp>
        <p:nvSpPr>
          <p:cNvPr id="12" name="Textfeld 11"/>
          <p:cNvSpPr txBox="1"/>
          <p:nvPr/>
        </p:nvSpPr>
        <p:spPr>
          <a:xfrm>
            <a:off x="1828800" y="1143000"/>
            <a:ext cx="6858000" cy="646331"/>
          </a:xfrm>
          <a:prstGeom prst="rect">
            <a:avLst/>
          </a:prstGeom>
          <a:noFill/>
        </p:spPr>
        <p:txBody>
          <a:bodyPr wrap="square" rtlCol="0">
            <a:spAutoFit/>
          </a:bodyPr>
          <a:lstStyle/>
          <a:p>
            <a:r>
              <a:rPr lang="de-DE"/>
              <a:t>Ändert sich die PLZ von Musterhausen (Elterntabelle "orte"), wird diese Änderung an die Kindtabelle weitergegeben.</a:t>
            </a:r>
          </a:p>
        </p:txBody>
      </p:sp>
      <p:pic>
        <p:nvPicPr>
          <p:cNvPr id="11" name="Bild 10"/>
          <p:cNvPicPr>
            <a:picLocks noChangeAspect="1"/>
          </p:cNvPicPr>
          <p:nvPr/>
        </p:nvPicPr>
        <p:blipFill>
          <a:blip r:embed="rId2"/>
          <a:stretch>
            <a:fillRect/>
          </a:stretch>
        </p:blipFill>
        <p:spPr>
          <a:xfrm>
            <a:off x="2895600" y="1828800"/>
            <a:ext cx="5334000" cy="4824133"/>
          </a:xfrm>
          <a:prstGeom prst="rect">
            <a:avLst/>
          </a:prstGeom>
        </p:spPr>
      </p:pic>
      <p:pic>
        <p:nvPicPr>
          <p:cNvPr id="14" name="Bild 13"/>
          <p:cNvPicPr>
            <a:picLocks noChangeAspect="1"/>
          </p:cNvPicPr>
          <p:nvPr/>
        </p:nvPicPr>
        <p:blipFill>
          <a:blip r:embed="rId3"/>
          <a:stretch>
            <a:fillRect/>
          </a:stretch>
        </p:blipFill>
        <p:spPr>
          <a:xfrm>
            <a:off x="228600" y="3505200"/>
            <a:ext cx="3778134" cy="2057400"/>
          </a:xfrm>
          <a:prstGeom prst="rect">
            <a:avLst/>
          </a:prstGeom>
        </p:spPr>
      </p:pic>
      <p:cxnSp>
        <p:nvCxnSpPr>
          <p:cNvPr id="17" name="Gerade Verbindung mit Pfeil 16"/>
          <p:cNvCxnSpPr/>
          <p:nvPr/>
        </p:nvCxnSpPr>
        <p:spPr>
          <a:xfrm rot="16200000" flipH="1">
            <a:off x="3162300" y="5448300"/>
            <a:ext cx="990600" cy="762000"/>
          </a:xfrm>
          <a:prstGeom prst="straightConnector1">
            <a:avLst/>
          </a:prstGeom>
          <a:ln w="50800">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a:xfrm>
            <a:off x="457200" y="274638"/>
            <a:ext cx="8229600" cy="944562"/>
          </a:xfrm>
        </p:spPr>
        <p:txBody>
          <a:bodyPr/>
          <a:lstStyle/>
          <a:p>
            <a:r>
              <a:rPr lang="de-DE">
                <a:ea typeface="ＭＳ Ｐゴシック" pitchFamily="-1" charset="-128"/>
                <a:cs typeface="ＭＳ Ｐゴシック" pitchFamily="-1" charset="-128"/>
              </a:rPr>
              <a:t>Änderungsweitergabe</a:t>
            </a:r>
          </a:p>
        </p:txBody>
      </p:sp>
      <p:sp>
        <p:nvSpPr>
          <p:cNvPr id="4" name="Textfeld 3"/>
          <p:cNvSpPr txBox="1"/>
          <p:nvPr/>
        </p:nvSpPr>
        <p:spPr>
          <a:xfrm>
            <a:off x="1447800" y="1371600"/>
            <a:ext cx="184666" cy="369332"/>
          </a:xfrm>
          <a:prstGeom prst="rect">
            <a:avLst/>
          </a:prstGeom>
          <a:noFill/>
        </p:spPr>
        <p:txBody>
          <a:bodyPr wrap="none" rtlCol="0">
            <a:spAutoFit/>
          </a:bodyPr>
          <a:lstStyle/>
          <a:p>
            <a:endParaRPr lang="de-DE"/>
          </a:p>
        </p:txBody>
      </p:sp>
      <p:sp>
        <p:nvSpPr>
          <p:cNvPr id="12" name="Textfeld 11"/>
          <p:cNvSpPr txBox="1"/>
          <p:nvPr/>
        </p:nvSpPr>
        <p:spPr>
          <a:xfrm>
            <a:off x="1828800" y="1143000"/>
            <a:ext cx="6858000" cy="646331"/>
          </a:xfrm>
          <a:prstGeom prst="rect">
            <a:avLst/>
          </a:prstGeom>
          <a:noFill/>
        </p:spPr>
        <p:txBody>
          <a:bodyPr wrap="square" rtlCol="0">
            <a:spAutoFit/>
          </a:bodyPr>
          <a:lstStyle/>
          <a:p>
            <a:r>
              <a:rPr lang="de-DE"/>
              <a:t>Ändert sich die PLZ von Musterhausen (Elterntabelle "orte"), wird diese Änderung an die Kindtabelle weitergegeben.</a:t>
            </a:r>
          </a:p>
        </p:txBody>
      </p:sp>
      <p:pic>
        <p:nvPicPr>
          <p:cNvPr id="11" name="Bild 10"/>
          <p:cNvPicPr>
            <a:picLocks noChangeAspect="1"/>
          </p:cNvPicPr>
          <p:nvPr/>
        </p:nvPicPr>
        <p:blipFill>
          <a:blip r:embed="rId2"/>
          <a:srcRect l="36735" b="81045"/>
          <a:stretch>
            <a:fillRect/>
          </a:stretch>
        </p:blipFill>
        <p:spPr>
          <a:xfrm>
            <a:off x="145143" y="2209800"/>
            <a:ext cx="8998857" cy="24384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a:xfrm>
            <a:off x="457200" y="274638"/>
            <a:ext cx="8229600" cy="868362"/>
          </a:xfrm>
        </p:spPr>
        <p:txBody>
          <a:bodyPr/>
          <a:lstStyle/>
          <a:p>
            <a:r>
              <a:rPr lang="de-DE">
                <a:ea typeface="ＭＳ Ｐゴシック" pitchFamily="-1" charset="-128"/>
                <a:cs typeface="ＭＳ Ｐゴシック" pitchFamily="-1" charset="-128"/>
              </a:rPr>
              <a:t>FOREIGN KEY-CONSTRAINTS</a:t>
            </a:r>
          </a:p>
        </p:txBody>
      </p:sp>
      <p:sp>
        <p:nvSpPr>
          <p:cNvPr id="5" name="Textfeld 4"/>
          <p:cNvSpPr txBox="1"/>
          <p:nvPr/>
        </p:nvSpPr>
        <p:spPr>
          <a:xfrm>
            <a:off x="304800" y="1295400"/>
            <a:ext cx="2286000" cy="646331"/>
          </a:xfrm>
          <a:prstGeom prst="rect">
            <a:avLst/>
          </a:prstGeom>
          <a:noFill/>
        </p:spPr>
        <p:txBody>
          <a:bodyPr wrap="square" rtlCol="0">
            <a:spAutoFit/>
          </a:bodyPr>
          <a:lstStyle/>
          <a:p>
            <a:r>
              <a:rPr lang="de-DE" b="1">
                <a:latin typeface="Courier New"/>
                <a:cs typeface="Courier New"/>
              </a:rPr>
              <a:t>ON UPDATE ...</a:t>
            </a:r>
            <a:br>
              <a:rPr lang="de-DE" b="1">
                <a:latin typeface="Courier New"/>
                <a:cs typeface="Courier New"/>
              </a:rPr>
            </a:br>
            <a:r>
              <a:rPr lang="de-DE" b="1">
                <a:latin typeface="Courier New"/>
                <a:cs typeface="Courier New"/>
              </a:rPr>
              <a:t>ON DELETE ...</a:t>
            </a:r>
          </a:p>
        </p:txBody>
      </p:sp>
      <p:graphicFrame>
        <p:nvGraphicFramePr>
          <p:cNvPr id="7" name="Tabelle 6"/>
          <p:cNvGraphicFramePr>
            <a:graphicFrameLocks noGrp="1"/>
          </p:cNvGraphicFramePr>
          <p:nvPr/>
        </p:nvGraphicFramePr>
        <p:xfrm>
          <a:off x="838200" y="1981200"/>
          <a:ext cx="7848600" cy="2387600"/>
        </p:xfrm>
        <a:graphic>
          <a:graphicData uri="http://schemas.openxmlformats.org/drawingml/2006/table">
            <a:tbl>
              <a:tblPr firstRow="1" bandRow="1">
                <a:tableStyleId>{5FD0F851-EC5A-4D38-B0AD-8093EC10F338}</a:tableStyleId>
              </a:tblPr>
              <a:tblGrid>
                <a:gridCol w="3924300"/>
                <a:gridCol w="3924300"/>
              </a:tblGrid>
              <a:tr h="142241">
                <a:tc>
                  <a:txBody>
                    <a:bodyPr/>
                    <a:lstStyle/>
                    <a:p>
                      <a:endParaRPr lang="de-DE"/>
                    </a:p>
                  </a:txBody>
                  <a:tcPr/>
                </a:tc>
                <a:tc>
                  <a:txBody>
                    <a:bodyPr/>
                    <a:lstStyle/>
                    <a:p>
                      <a:endParaRPr lang="de-DE"/>
                    </a:p>
                  </a:txBody>
                  <a:tcPr/>
                </a:tc>
              </a:tr>
              <a:tr h="370840">
                <a:tc>
                  <a:txBody>
                    <a:bodyPr/>
                    <a:lstStyle/>
                    <a:p>
                      <a:r>
                        <a:rPr lang="de-DE" b="1">
                          <a:latin typeface="Courier New"/>
                          <a:cs typeface="Courier New"/>
                        </a:rPr>
                        <a:t>CASCADE</a:t>
                      </a:r>
                    </a:p>
                  </a:txBody>
                  <a:tcPr/>
                </a:tc>
                <a:tc>
                  <a:txBody>
                    <a:bodyPr/>
                    <a:lstStyle/>
                    <a:p>
                      <a:r>
                        <a:rPr lang="de-DE"/>
                        <a:t>Änderungen/Löschung</a:t>
                      </a:r>
                      <a:r>
                        <a:rPr lang="de-DE" baseline="0"/>
                        <a:t> auch in </a:t>
                      </a:r>
                      <a:r>
                        <a:rPr lang="de-DE"/>
                        <a:t>Kindtabelle vornehmen </a:t>
                      </a:r>
                    </a:p>
                  </a:txBody>
                  <a:tcPr/>
                </a:tc>
              </a:tr>
              <a:tr h="370840">
                <a:tc>
                  <a:txBody>
                    <a:bodyPr/>
                    <a:lstStyle/>
                    <a:p>
                      <a:r>
                        <a:rPr lang="de-DE" b="1">
                          <a:latin typeface="Courier New"/>
                          <a:cs typeface="Courier New"/>
                        </a:rPr>
                        <a:t>SET NULL</a:t>
                      </a:r>
                    </a:p>
                  </a:txBody>
                  <a:tcPr/>
                </a:tc>
                <a:tc>
                  <a:txBody>
                    <a:bodyPr/>
                    <a:lstStyle/>
                    <a:p>
                      <a:r>
                        <a:rPr lang="de-DE"/>
                        <a:t>Fremdschlüssel</a:t>
                      </a:r>
                      <a:r>
                        <a:rPr lang="de-DE" baseline="0"/>
                        <a:t> i</a:t>
                      </a:r>
                      <a:r>
                        <a:rPr lang="de-DE"/>
                        <a:t>n Kindtabelle auf NULL setzen </a:t>
                      </a:r>
                    </a:p>
                  </a:txBody>
                  <a:tcPr/>
                </a:tc>
              </a:tr>
              <a:tr h="370840">
                <a:tc>
                  <a:txBody>
                    <a:bodyPr/>
                    <a:lstStyle/>
                    <a:p>
                      <a:r>
                        <a:rPr lang="de-DE" b="1">
                          <a:latin typeface="Courier New"/>
                          <a:cs typeface="Courier New"/>
                        </a:rPr>
                        <a:t>NO ACTION</a:t>
                      </a:r>
                    </a:p>
                  </a:txBody>
                  <a:tcPr/>
                </a:tc>
                <a:tc>
                  <a:txBody>
                    <a:bodyPr/>
                    <a:lstStyle/>
                    <a:p>
                      <a:r>
                        <a:rPr lang="de-DE"/>
                        <a:t>keine weitere Aktion</a:t>
                      </a:r>
                    </a:p>
                  </a:txBody>
                  <a:tcPr/>
                </a:tc>
              </a:tr>
              <a:tr h="370840">
                <a:tc>
                  <a:txBody>
                    <a:bodyPr/>
                    <a:lstStyle/>
                    <a:p>
                      <a:r>
                        <a:rPr lang="de-DE" b="1">
                          <a:latin typeface="Courier New"/>
                          <a:cs typeface="Courier New"/>
                        </a:rPr>
                        <a:t>RESTRICT</a:t>
                      </a:r>
                    </a:p>
                  </a:txBody>
                  <a:tcPr/>
                </a:tc>
                <a:tc>
                  <a:txBody>
                    <a:bodyPr/>
                    <a:lstStyle/>
                    <a:p>
                      <a:r>
                        <a:rPr lang="de-DE"/>
                        <a:t>Aktion verweigern</a:t>
                      </a:r>
                    </a:p>
                  </a:txBody>
                  <a:tcPr/>
                </a:tc>
              </a:tr>
            </a:tbl>
          </a:graphicData>
        </a:graphic>
      </p:graphicFrame>
      <p:sp>
        <p:nvSpPr>
          <p:cNvPr id="8" name="Textfeld 7"/>
          <p:cNvSpPr txBox="1"/>
          <p:nvPr/>
        </p:nvSpPr>
        <p:spPr>
          <a:xfrm>
            <a:off x="7010400" y="990600"/>
            <a:ext cx="1788320" cy="369332"/>
          </a:xfrm>
          <a:prstGeom prst="rect">
            <a:avLst/>
          </a:prstGeom>
          <a:solidFill>
            <a:srgbClr val="FFFF00"/>
          </a:solidFill>
        </p:spPr>
        <p:txBody>
          <a:bodyPr wrap="none" rtlCol="0">
            <a:spAutoFit/>
          </a:bodyPr>
          <a:lstStyle/>
          <a:p>
            <a:r>
              <a:rPr lang="de-DE"/>
              <a:t>MySQL/InnoDB</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a:xfrm>
            <a:off x="457200" y="274638"/>
            <a:ext cx="8229600" cy="868362"/>
          </a:xfrm>
        </p:spPr>
        <p:txBody>
          <a:bodyPr/>
          <a:lstStyle/>
          <a:p>
            <a:r>
              <a:rPr lang="de-DE">
                <a:ea typeface="ＭＳ Ｐゴシック" pitchFamily="-1" charset="-128"/>
                <a:cs typeface="ＭＳ Ｐゴシック" pitchFamily="-1" charset="-128"/>
              </a:rPr>
              <a:t>FOREIGN KEY-CONSTRAINTS</a:t>
            </a:r>
          </a:p>
        </p:txBody>
      </p:sp>
      <p:sp>
        <p:nvSpPr>
          <p:cNvPr id="5" name="Textfeld 4"/>
          <p:cNvSpPr txBox="1"/>
          <p:nvPr/>
        </p:nvSpPr>
        <p:spPr>
          <a:xfrm>
            <a:off x="304800" y="1295400"/>
            <a:ext cx="2286000" cy="646331"/>
          </a:xfrm>
          <a:prstGeom prst="rect">
            <a:avLst/>
          </a:prstGeom>
          <a:noFill/>
        </p:spPr>
        <p:txBody>
          <a:bodyPr wrap="square" rtlCol="0">
            <a:spAutoFit/>
          </a:bodyPr>
          <a:lstStyle/>
          <a:p>
            <a:r>
              <a:rPr lang="de-DE" b="1">
                <a:latin typeface="Courier New"/>
                <a:cs typeface="Courier New"/>
              </a:rPr>
              <a:t>ON UPDATE ...</a:t>
            </a:r>
            <a:br>
              <a:rPr lang="de-DE" b="1">
                <a:latin typeface="Courier New"/>
                <a:cs typeface="Courier New"/>
              </a:rPr>
            </a:br>
            <a:r>
              <a:rPr lang="de-DE" b="1">
                <a:latin typeface="Courier New"/>
                <a:cs typeface="Courier New"/>
              </a:rPr>
              <a:t>ON DELETE ...</a:t>
            </a:r>
          </a:p>
        </p:txBody>
      </p:sp>
      <p:graphicFrame>
        <p:nvGraphicFramePr>
          <p:cNvPr id="7" name="Tabelle 6"/>
          <p:cNvGraphicFramePr>
            <a:graphicFrameLocks noGrp="1"/>
          </p:cNvGraphicFramePr>
          <p:nvPr/>
        </p:nvGraphicFramePr>
        <p:xfrm>
          <a:off x="304800" y="1981200"/>
          <a:ext cx="7848600" cy="2387600"/>
        </p:xfrm>
        <a:graphic>
          <a:graphicData uri="http://schemas.openxmlformats.org/drawingml/2006/table">
            <a:tbl>
              <a:tblPr firstRow="1" bandRow="1">
                <a:tableStyleId>{5FD0F851-EC5A-4D38-B0AD-8093EC10F338}</a:tableStyleId>
              </a:tblPr>
              <a:tblGrid>
                <a:gridCol w="3924300"/>
                <a:gridCol w="3924300"/>
              </a:tblGrid>
              <a:tr h="142241">
                <a:tc>
                  <a:txBody>
                    <a:bodyPr/>
                    <a:lstStyle/>
                    <a:p>
                      <a:endParaRPr lang="de-DE"/>
                    </a:p>
                  </a:txBody>
                  <a:tcPr/>
                </a:tc>
                <a:tc>
                  <a:txBody>
                    <a:bodyPr/>
                    <a:lstStyle/>
                    <a:p>
                      <a:endParaRPr lang="de-DE"/>
                    </a:p>
                  </a:txBody>
                  <a:tcPr/>
                </a:tc>
              </a:tr>
              <a:tr h="370840">
                <a:tc>
                  <a:txBody>
                    <a:bodyPr/>
                    <a:lstStyle/>
                    <a:p>
                      <a:r>
                        <a:rPr lang="de-DE" b="1">
                          <a:latin typeface="Courier New"/>
                          <a:cs typeface="Courier New"/>
                        </a:rPr>
                        <a:t>CASCADE</a:t>
                      </a:r>
                    </a:p>
                  </a:txBody>
                  <a:tcPr/>
                </a:tc>
                <a:tc>
                  <a:txBody>
                    <a:bodyPr/>
                    <a:lstStyle/>
                    <a:p>
                      <a:r>
                        <a:rPr lang="de-DE"/>
                        <a:t>Änderungen/Löschung</a:t>
                      </a:r>
                      <a:r>
                        <a:rPr lang="de-DE" baseline="0"/>
                        <a:t> auch in </a:t>
                      </a:r>
                      <a:r>
                        <a:rPr lang="de-DE"/>
                        <a:t>Kindtabelle vornehmen </a:t>
                      </a:r>
                    </a:p>
                  </a:txBody>
                  <a:tcPr/>
                </a:tc>
              </a:tr>
              <a:tr h="370840">
                <a:tc>
                  <a:txBody>
                    <a:bodyPr/>
                    <a:lstStyle/>
                    <a:p>
                      <a:r>
                        <a:rPr lang="de-DE" b="1">
                          <a:latin typeface="Courier New"/>
                          <a:cs typeface="Courier New"/>
                        </a:rPr>
                        <a:t>SET NULL</a:t>
                      </a:r>
                    </a:p>
                  </a:txBody>
                  <a:tcPr/>
                </a:tc>
                <a:tc>
                  <a:txBody>
                    <a:bodyPr/>
                    <a:lstStyle/>
                    <a:p>
                      <a:r>
                        <a:rPr lang="de-DE"/>
                        <a:t>Fremdschlüssel</a:t>
                      </a:r>
                      <a:r>
                        <a:rPr lang="de-DE" baseline="0"/>
                        <a:t> i</a:t>
                      </a:r>
                      <a:r>
                        <a:rPr lang="de-DE"/>
                        <a:t>n Kindtabelle auf NULL setzen </a:t>
                      </a:r>
                    </a:p>
                  </a:txBody>
                  <a:tcPr/>
                </a:tc>
              </a:tr>
              <a:tr h="370840">
                <a:tc>
                  <a:txBody>
                    <a:bodyPr/>
                    <a:lstStyle/>
                    <a:p>
                      <a:r>
                        <a:rPr lang="de-DE" b="1">
                          <a:latin typeface="Courier New"/>
                          <a:cs typeface="Courier New"/>
                        </a:rPr>
                        <a:t>NO ACTION</a:t>
                      </a:r>
                    </a:p>
                  </a:txBody>
                  <a:tcPr/>
                </a:tc>
                <a:tc>
                  <a:txBody>
                    <a:bodyPr/>
                    <a:lstStyle/>
                    <a:p>
                      <a:r>
                        <a:rPr lang="de-DE"/>
                        <a:t>keine weitere Aktion</a:t>
                      </a:r>
                    </a:p>
                  </a:txBody>
                  <a:tcPr/>
                </a:tc>
              </a:tr>
              <a:tr h="370840">
                <a:tc>
                  <a:txBody>
                    <a:bodyPr/>
                    <a:lstStyle/>
                    <a:p>
                      <a:r>
                        <a:rPr lang="de-DE" b="1">
                          <a:latin typeface="Courier New"/>
                          <a:cs typeface="Courier New"/>
                        </a:rPr>
                        <a:t>RESTRICT</a:t>
                      </a:r>
                    </a:p>
                  </a:txBody>
                  <a:tcPr/>
                </a:tc>
                <a:tc>
                  <a:txBody>
                    <a:bodyPr/>
                    <a:lstStyle/>
                    <a:p>
                      <a:r>
                        <a:rPr lang="de-DE"/>
                        <a:t>Aktion verweigern</a:t>
                      </a:r>
                    </a:p>
                  </a:txBody>
                  <a:tcPr/>
                </a:tc>
              </a:tr>
            </a:tbl>
          </a:graphicData>
        </a:graphic>
      </p:graphicFrame>
      <p:sp>
        <p:nvSpPr>
          <p:cNvPr id="8" name="Textfeld 7"/>
          <p:cNvSpPr txBox="1"/>
          <p:nvPr/>
        </p:nvSpPr>
        <p:spPr>
          <a:xfrm>
            <a:off x="7010400" y="990600"/>
            <a:ext cx="1788320" cy="369332"/>
          </a:xfrm>
          <a:prstGeom prst="rect">
            <a:avLst/>
          </a:prstGeom>
          <a:solidFill>
            <a:srgbClr val="FFFF00"/>
          </a:solidFill>
        </p:spPr>
        <p:txBody>
          <a:bodyPr wrap="none" rtlCol="0">
            <a:spAutoFit/>
          </a:bodyPr>
          <a:lstStyle/>
          <a:p>
            <a:r>
              <a:rPr lang="de-DE"/>
              <a:t>MySQL/InnoDB</a:t>
            </a:r>
          </a:p>
        </p:txBody>
      </p:sp>
      <p:sp>
        <p:nvSpPr>
          <p:cNvPr id="6" name="Textfeld 5"/>
          <p:cNvSpPr txBox="1"/>
          <p:nvPr/>
        </p:nvSpPr>
        <p:spPr>
          <a:xfrm>
            <a:off x="2057400" y="3810000"/>
            <a:ext cx="7086600" cy="2569934"/>
          </a:xfrm>
          <a:prstGeom prst="rect">
            <a:avLst/>
          </a:prstGeom>
          <a:solidFill>
            <a:schemeClr val="bg1"/>
          </a:solidFill>
        </p:spPr>
        <p:txBody>
          <a:bodyPr wrap="square" rtlCol="0">
            <a:spAutoFit/>
          </a:bodyPr>
          <a:lstStyle/>
          <a:p>
            <a:r>
              <a:rPr lang="de-DE" sz="1400"/>
              <a:t>CREATE  TABLE kunden (</a:t>
            </a:r>
          </a:p>
          <a:p>
            <a:r>
              <a:rPr lang="de-DE" sz="1400"/>
              <a:t>  id INT, name VARCHAR(45),postleitzahl_FK VARCHAR(5),</a:t>
            </a:r>
          </a:p>
          <a:p>
            <a:r>
              <a:rPr lang="de-DE" sz="1400"/>
              <a:t>  PRIMARY KEY (idkunden), -- ....</a:t>
            </a:r>
          </a:p>
          <a:p>
            <a:r>
              <a:rPr lang="de-DE" sz="2100" b="1">
                <a:latin typeface="Courier New"/>
                <a:cs typeface="Courier New"/>
              </a:rPr>
              <a:t>  CONSTRAINT FK_postleitzahl</a:t>
            </a:r>
          </a:p>
          <a:p>
            <a:r>
              <a:rPr lang="de-DE" sz="2100" b="1">
                <a:latin typeface="Courier New"/>
                <a:cs typeface="Courier New"/>
              </a:rPr>
              <a:t>  	FOREIGN KEY (postleitzahl_FK)</a:t>
            </a:r>
          </a:p>
          <a:p>
            <a:r>
              <a:rPr lang="de-DE" sz="2100" b="1">
                <a:latin typeface="Courier New"/>
                <a:cs typeface="Courier New"/>
              </a:rPr>
              <a:t>    		REFERENCES orte (postleitzahl)</a:t>
            </a:r>
          </a:p>
          <a:p>
            <a:r>
              <a:rPr lang="de-DE" sz="2100" b="1">
                <a:latin typeface="Courier New"/>
                <a:cs typeface="Courier New"/>
              </a:rPr>
              <a:t>    	ON DELETE NO ACTION</a:t>
            </a:r>
          </a:p>
          <a:p>
            <a:r>
              <a:rPr lang="de-DE" sz="2100" b="1">
                <a:latin typeface="Courier New"/>
                <a:cs typeface="Courier New"/>
              </a:rPr>
              <a:t>    	</a:t>
            </a:r>
            <a:r>
              <a:rPr lang="de-DE" sz="2100" b="1">
                <a:solidFill>
                  <a:srgbClr val="FF0000"/>
                </a:solidFill>
                <a:latin typeface="Courier New"/>
                <a:cs typeface="Courier New"/>
              </a:rPr>
              <a:t>ON UPDATE CASCADE</a:t>
            </a:r>
            <a:r>
              <a:rPr lang="de-DE" sz="2100" b="1">
                <a:latin typeface="Courier New"/>
                <a:cs typeface="Courier New"/>
              </a:rPr>
              <a:t>)</a:t>
            </a:r>
          </a:p>
          <a:p>
            <a:r>
              <a:rPr lang="de-DE" sz="1400"/>
              <a:t>ENGINE = InnoDB;</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49A"/>
        </a:solidFill>
        <a:effectLst/>
      </p:bgPr>
    </p:bg>
    <p:spTree>
      <p:nvGrpSpPr>
        <p:cNvPr id="1" name=""/>
        <p:cNvGrpSpPr/>
        <p:nvPr/>
      </p:nvGrpSpPr>
      <p:grpSpPr>
        <a:xfrm>
          <a:off x="0" y="0"/>
          <a:ext cx="0" cy="0"/>
          <a:chOff x="0" y="0"/>
          <a:chExt cx="0" cy="0"/>
        </a:xfrm>
      </p:grpSpPr>
      <p:sp>
        <p:nvSpPr>
          <p:cNvPr id="24578" name="Titel 1"/>
          <p:cNvSpPr>
            <a:spLocks noGrp="1"/>
          </p:cNvSpPr>
          <p:nvPr>
            <p:ph type="title"/>
          </p:nvPr>
        </p:nvSpPr>
        <p:spPr>
          <a:xfrm>
            <a:off x="457200" y="274638"/>
            <a:ext cx="8229600" cy="868362"/>
          </a:xfrm>
        </p:spPr>
        <p:txBody>
          <a:bodyPr/>
          <a:lstStyle/>
          <a:p>
            <a:r>
              <a:rPr lang="de-DE">
                <a:ea typeface="ＭＳ Ｐゴシック" pitchFamily="-1" charset="-128"/>
                <a:cs typeface="ＭＳ Ｐゴシック" pitchFamily="-1" charset="-128"/>
              </a:rPr>
              <a:t>Aufgaben</a:t>
            </a:r>
          </a:p>
        </p:txBody>
      </p:sp>
      <p:sp>
        <p:nvSpPr>
          <p:cNvPr id="9" name="Textfeld 8"/>
          <p:cNvSpPr txBox="1"/>
          <p:nvPr/>
        </p:nvSpPr>
        <p:spPr>
          <a:xfrm>
            <a:off x="152400" y="1447800"/>
            <a:ext cx="7696200" cy="646331"/>
          </a:xfrm>
          <a:prstGeom prst="rect">
            <a:avLst/>
          </a:prstGeom>
          <a:noFill/>
        </p:spPr>
        <p:txBody>
          <a:bodyPr wrap="square" rtlCol="0">
            <a:spAutoFit/>
          </a:bodyPr>
          <a:lstStyle/>
          <a:p>
            <a:pPr marL="342900" indent="-342900"/>
            <a:r>
              <a:rPr lang="de-DE"/>
              <a:t>Benutzen Sie datenmodellierung05_datenintegritaet_kundendump.sql oder kopieren Sie den Code rechts (2px-Schrift).</a:t>
            </a:r>
          </a:p>
        </p:txBody>
      </p:sp>
      <p:sp>
        <p:nvSpPr>
          <p:cNvPr id="10" name="Textfeld 9"/>
          <p:cNvSpPr txBox="1"/>
          <p:nvPr/>
        </p:nvSpPr>
        <p:spPr>
          <a:xfrm>
            <a:off x="7467600" y="381000"/>
            <a:ext cx="1447800" cy="2215991"/>
          </a:xfrm>
          <a:prstGeom prst="rect">
            <a:avLst/>
          </a:prstGeom>
          <a:solidFill>
            <a:srgbClr val="CCFFCC"/>
          </a:solidFill>
        </p:spPr>
        <p:txBody>
          <a:bodyPr wrap="square" rtlCol="0">
            <a:spAutoFit/>
          </a:bodyPr>
          <a:lstStyle/>
          <a:p>
            <a:r>
              <a:rPr lang="de-DE" sz="1400"/>
              <a:t>-- CODE zum Kopieren:</a:t>
            </a:r>
          </a:p>
          <a:p>
            <a:endParaRPr lang="de-DE" sz="200"/>
          </a:p>
          <a:p>
            <a:r>
              <a:rPr lang="de-DE" sz="200"/>
              <a:t>DROP SCHEMA IF EXISTS `130102_foreignkey-tests` ;</a:t>
            </a:r>
          </a:p>
          <a:p>
            <a:r>
              <a:rPr lang="de-DE" sz="200"/>
              <a:t>CREATE SCHEMA IF NOT EXISTS `130102_foreignkey-tests` DEFAULT CHARACTER SET latin1 ;</a:t>
            </a:r>
          </a:p>
          <a:p>
            <a:endParaRPr lang="de-DE" sz="200"/>
          </a:p>
          <a:p>
            <a:r>
              <a:rPr lang="de-DE" sz="200"/>
              <a:t>USE `130102_foreignkey-tests` ;</a:t>
            </a:r>
          </a:p>
          <a:p>
            <a:endParaRPr lang="de-DE" sz="200"/>
          </a:p>
          <a:p>
            <a:endParaRPr lang="de-DE" sz="200"/>
          </a:p>
          <a:p>
            <a:r>
              <a:rPr lang="de-DE" sz="200"/>
              <a:t>-- -----------------------------------------------------</a:t>
            </a:r>
          </a:p>
          <a:p>
            <a:r>
              <a:rPr lang="de-DE" sz="200"/>
              <a:t>-- Table `130102_foreignkey-tests`.`kunden`</a:t>
            </a:r>
          </a:p>
          <a:p>
            <a:r>
              <a:rPr lang="de-DE" sz="200"/>
              <a:t>-- -----------------------------------------------------</a:t>
            </a:r>
          </a:p>
          <a:p>
            <a:endParaRPr lang="de-DE" sz="200"/>
          </a:p>
          <a:p>
            <a:endParaRPr lang="de-DE" sz="200"/>
          </a:p>
          <a:p>
            <a:r>
              <a:rPr lang="de-DE" sz="200"/>
              <a:t>-- -----------------------------------------------------</a:t>
            </a:r>
          </a:p>
          <a:p>
            <a:r>
              <a:rPr lang="de-DE" sz="200"/>
              <a:t>-- Table `130102_foreignkey-tests`.`orte`</a:t>
            </a:r>
          </a:p>
          <a:p>
            <a:r>
              <a:rPr lang="de-DE" sz="200"/>
              <a:t>-- -----------------------------------------------------</a:t>
            </a:r>
          </a:p>
          <a:p>
            <a:r>
              <a:rPr lang="de-DE" sz="200"/>
              <a:t>DROP TABLE IF EXISTS `130102_foreignkey-tests`.`orte` ;</a:t>
            </a:r>
          </a:p>
          <a:p>
            <a:endParaRPr lang="de-DE" sz="200"/>
          </a:p>
          <a:p>
            <a:r>
              <a:rPr lang="de-DE" sz="200"/>
              <a:t>CREATE  TABLE IF NOT EXISTS `130102_foreignkey-tests`.`orte` (</a:t>
            </a:r>
          </a:p>
          <a:p>
            <a:r>
              <a:rPr lang="de-DE" sz="200"/>
              <a:t>  `postleitzahl` VARCHAR(5) NOT NULL ,</a:t>
            </a:r>
          </a:p>
          <a:p>
            <a:r>
              <a:rPr lang="de-DE" sz="200"/>
              <a:t>  `name` VARCHAR(45) NULL DEFAULT NULL ,</a:t>
            </a:r>
          </a:p>
          <a:p>
            <a:r>
              <a:rPr lang="de-DE" sz="200"/>
              <a:t>  PRIMARY KEY (`postleitzahl`) )</a:t>
            </a:r>
          </a:p>
          <a:p>
            <a:r>
              <a:rPr lang="de-DE" sz="200"/>
              <a:t>ENGINE = InnoDB</a:t>
            </a:r>
          </a:p>
          <a:p>
            <a:r>
              <a:rPr lang="de-DE" sz="200"/>
              <a:t>DEFAULT CHARACTER SET = latin1;</a:t>
            </a:r>
          </a:p>
          <a:p>
            <a:endParaRPr lang="de-DE" sz="200"/>
          </a:p>
          <a:p>
            <a:r>
              <a:rPr lang="de-DE" sz="200"/>
              <a:t>LOCK TABLES `orte` WRITE;</a:t>
            </a:r>
          </a:p>
          <a:p>
            <a:r>
              <a:rPr lang="de-DE" sz="200"/>
              <a:t>INSERT INTO `orte` VALUES ('10000','Musterhausen'),('79092','Freiburg'),('79102','Freiburg'),('79312','Emmendingen');</a:t>
            </a:r>
          </a:p>
          <a:p>
            <a:r>
              <a:rPr lang="de-DE" sz="200"/>
              <a:t>UNLOCK TABLES;</a:t>
            </a:r>
          </a:p>
          <a:p>
            <a:endParaRPr lang="de-DE" sz="200"/>
          </a:p>
          <a:p>
            <a:endParaRPr lang="de-DE" sz="200"/>
          </a:p>
          <a:p>
            <a:r>
              <a:rPr lang="de-DE" sz="200"/>
              <a:t>DROP TABLE IF EXISTS `130102_foreignkey-tests`.`kunden` ;</a:t>
            </a:r>
          </a:p>
          <a:p>
            <a:endParaRPr lang="de-DE" sz="200"/>
          </a:p>
          <a:p>
            <a:r>
              <a:rPr lang="de-DE" sz="200"/>
              <a:t>CREATE  TABLE IF NOT EXISTS `130102_foreignkey-tests`.`kunden` (</a:t>
            </a:r>
          </a:p>
          <a:p>
            <a:r>
              <a:rPr lang="de-DE" sz="200"/>
              <a:t>  `idkunden` INT(11) NOT NULL AUTO_INCREMENT ,</a:t>
            </a:r>
          </a:p>
          <a:p>
            <a:r>
              <a:rPr lang="de-DE" sz="200"/>
              <a:t>  `name` VARCHAR(45) NULL DEFAULT NULL ,</a:t>
            </a:r>
          </a:p>
          <a:p>
            <a:r>
              <a:rPr lang="de-DE" sz="200"/>
              <a:t>  `postleitzahl_FK` VARCHAR(5) NOT NULL ,</a:t>
            </a:r>
          </a:p>
          <a:p>
            <a:r>
              <a:rPr lang="de-DE" sz="200"/>
              <a:t>  PRIMARY KEY (`idkunden`) ,</a:t>
            </a:r>
          </a:p>
          <a:p>
            <a:r>
              <a:rPr lang="de-DE" sz="200"/>
              <a:t>  INDEX `postleitzahl_FK_idx` (`postleitzahl_FK` ASC) ,</a:t>
            </a:r>
          </a:p>
          <a:p>
            <a:r>
              <a:rPr lang="de-DE" sz="200"/>
              <a:t>  CONSTRAINT `postleitzahl_FK`</a:t>
            </a:r>
          </a:p>
          <a:p>
            <a:r>
              <a:rPr lang="de-DE" sz="200"/>
              <a:t>    FOREIGN KEY (`postleitzahl_FK` )</a:t>
            </a:r>
          </a:p>
          <a:p>
            <a:r>
              <a:rPr lang="de-DE" sz="200"/>
              <a:t>    REFERENCES `130102_foreignkey-tests`.`orte` (`postleitzahl` )</a:t>
            </a:r>
          </a:p>
          <a:p>
            <a:r>
              <a:rPr lang="de-DE" sz="200"/>
              <a:t>    ON DELETE NO ACTION</a:t>
            </a:r>
          </a:p>
          <a:p>
            <a:r>
              <a:rPr lang="de-DE" sz="200"/>
              <a:t>    ON UPDATE NO ACTION)</a:t>
            </a:r>
          </a:p>
          <a:p>
            <a:r>
              <a:rPr lang="de-DE" sz="200"/>
              <a:t>ENGINE = InnoDB</a:t>
            </a:r>
          </a:p>
          <a:p>
            <a:r>
              <a:rPr lang="de-DE" sz="200"/>
              <a:t>AUTO_INCREMENT = 7</a:t>
            </a:r>
          </a:p>
          <a:p>
            <a:r>
              <a:rPr lang="de-DE" sz="200"/>
              <a:t>DEFAULT CHARACTER SET = latin1;</a:t>
            </a:r>
          </a:p>
          <a:p>
            <a:endParaRPr lang="de-DE" sz="200"/>
          </a:p>
          <a:p>
            <a:r>
              <a:rPr lang="de-DE" sz="200"/>
              <a:t>--</a:t>
            </a:r>
          </a:p>
          <a:p>
            <a:r>
              <a:rPr lang="de-DE" sz="200"/>
              <a:t>-- Dumping data for table `kunden`</a:t>
            </a:r>
          </a:p>
          <a:p>
            <a:r>
              <a:rPr lang="de-DE" sz="200"/>
              <a:t>--</a:t>
            </a:r>
          </a:p>
          <a:p>
            <a:endParaRPr lang="de-DE" sz="200"/>
          </a:p>
          <a:p>
            <a:r>
              <a:rPr lang="de-DE" sz="200"/>
              <a:t>LOCK TABLES `kunden` WRITE;</a:t>
            </a:r>
          </a:p>
          <a:p>
            <a:r>
              <a:rPr lang="de-DE" sz="200"/>
              <a:t>INSERT INTO `kunden` VALUES (1,'Huber','10000'),(2,'Schmitt','10000'),(3,'Müller','79312'),(4,'Maier','79312'),(5,'Metz','79092'),(6,'Schmied','79102');</a:t>
            </a:r>
          </a:p>
          <a:p>
            <a:r>
              <a:rPr lang="de-DE" sz="200"/>
              <a:t>UNLOCK TABLES;</a:t>
            </a:r>
          </a:p>
        </p:txBody>
      </p:sp>
      <p:sp>
        <p:nvSpPr>
          <p:cNvPr id="11" name="Textfeld 10"/>
          <p:cNvSpPr txBox="1"/>
          <p:nvPr/>
        </p:nvSpPr>
        <p:spPr>
          <a:xfrm>
            <a:off x="304800" y="3352800"/>
            <a:ext cx="8001000" cy="2862322"/>
          </a:xfrm>
          <a:prstGeom prst="rect">
            <a:avLst/>
          </a:prstGeom>
          <a:noFill/>
        </p:spPr>
        <p:txBody>
          <a:bodyPr wrap="square" rtlCol="0">
            <a:spAutoFit/>
          </a:bodyPr>
          <a:lstStyle/>
          <a:p>
            <a:pPr marL="342900" indent="-342900">
              <a:buAutoNum type="arabicPeriod"/>
            </a:pPr>
            <a:r>
              <a:rPr lang="de-DE" sz="2000"/>
              <a:t>Löschen Sie alle Orte (</a:t>
            </a:r>
            <a:r>
              <a:rPr lang="de-DE" sz="2000" b="1">
                <a:latin typeface="Courier New"/>
                <a:cs typeface="Courier New"/>
              </a:rPr>
              <a:t>DELETE FROM orte;</a:t>
            </a:r>
            <a:r>
              <a:rPr lang="de-DE" sz="2000"/>
              <a:t>)</a:t>
            </a:r>
          </a:p>
          <a:p>
            <a:pPr marL="342900" indent="-342900">
              <a:buAutoNum type="arabicPeriod"/>
            </a:pPr>
            <a:r>
              <a:rPr lang="de-DE" sz="2000"/>
              <a:t>Wenden Sie </a:t>
            </a:r>
            <a:r>
              <a:rPr lang="de-DE" sz="2000" b="1">
                <a:solidFill>
                  <a:srgbClr val="FF0000"/>
                </a:solidFill>
                <a:latin typeface="Courier New"/>
                <a:cs typeface="Courier New"/>
              </a:rPr>
              <a:t>RESTRICT </a:t>
            </a:r>
            <a:r>
              <a:rPr lang="de-DE" sz="2000"/>
              <a:t>auf </a:t>
            </a:r>
            <a:r>
              <a:rPr lang="de-DE" sz="2000" b="1">
                <a:latin typeface="Courier New"/>
                <a:cs typeface="Courier New"/>
              </a:rPr>
              <a:t>ON UPDATE </a:t>
            </a:r>
            <a:r>
              <a:rPr lang="de-DE" sz="2000"/>
              <a:t>und </a:t>
            </a:r>
            <a:r>
              <a:rPr lang="de-DE" sz="2000" b="1">
                <a:latin typeface="Courier New"/>
                <a:cs typeface="Courier New"/>
              </a:rPr>
              <a:t>ON DELETE </a:t>
            </a:r>
            <a:r>
              <a:rPr lang="de-DE" sz="2000"/>
              <a:t>an. </a:t>
            </a:r>
            <a:endParaRPr lang="de-DE" sz="2000">
              <a:solidFill>
                <a:srgbClr val="FF0000"/>
              </a:solidFill>
            </a:endParaRPr>
          </a:p>
          <a:p>
            <a:pPr marL="342900" indent="-342900">
              <a:buAutoNum type="arabicPeriod"/>
            </a:pPr>
            <a:r>
              <a:rPr lang="de-DE" sz="2000"/>
              <a:t>Löschen Sie via SQL-Befehl den Ort Emmendingen (</a:t>
            </a:r>
            <a:r>
              <a:rPr lang="de-DE" sz="2000" b="1">
                <a:latin typeface="Courier New"/>
                <a:cs typeface="Courier New"/>
              </a:rPr>
              <a:t>DELETE FROM orte WHERE</a:t>
            </a:r>
            <a:r>
              <a:rPr lang="de-DE" sz="2000"/>
              <a:t> ...).</a:t>
            </a:r>
          </a:p>
          <a:p>
            <a:pPr marL="342900" indent="-342900">
              <a:buAutoNum type="arabicPeriod"/>
            </a:pPr>
            <a:r>
              <a:rPr lang="de-DE" sz="2000"/>
              <a:t>Ändern Sie die Postleitzahl von Musterhausen (</a:t>
            </a:r>
            <a:r>
              <a:rPr lang="de-DE" sz="2000" b="1">
                <a:latin typeface="Courier New"/>
                <a:cs typeface="Courier New"/>
              </a:rPr>
              <a:t>UPDATE orte SET postleitzahl = 99999 WHERE </a:t>
            </a:r>
            <a:r>
              <a:rPr lang="de-DE" sz="2000"/>
              <a:t>...).</a:t>
            </a:r>
          </a:p>
          <a:p>
            <a:pPr marL="342900" indent="-342900">
              <a:buAutoNum type="arabicPeriod"/>
            </a:pPr>
            <a:r>
              <a:rPr lang="de-DE" sz="2000"/>
              <a:t>Sie haben festgestellt, dass sich Änderungen nicht durchführen lassen. Ändern Sie die FOREIGN-KEY-CONSTRAINTS und probieren Sie sie bspw. mit Nr. 3 und 4 oben aus.</a:t>
            </a:r>
          </a:p>
        </p:txBody>
      </p:sp>
      <p:sp>
        <p:nvSpPr>
          <p:cNvPr id="6" name="Textfeld 5"/>
          <p:cNvSpPr txBox="1"/>
          <p:nvPr/>
        </p:nvSpPr>
        <p:spPr>
          <a:xfrm>
            <a:off x="3581400" y="6211669"/>
            <a:ext cx="3841579" cy="646331"/>
          </a:xfrm>
          <a:prstGeom prst="rect">
            <a:avLst/>
          </a:prstGeom>
          <a:solidFill>
            <a:srgbClr val="FFFF00"/>
          </a:solidFill>
        </p:spPr>
        <p:txBody>
          <a:bodyPr wrap="none" rtlCol="0">
            <a:spAutoFit/>
          </a:bodyPr>
          <a:lstStyle/>
          <a:p>
            <a:r>
              <a:rPr lang="de-DE"/>
              <a:t>Möglicherweise funktionieren einige</a:t>
            </a:r>
          </a:p>
          <a:p>
            <a:r>
              <a:rPr lang="de-DE"/>
              <a:t>Aufgaben nicht – warum nicht?</a:t>
            </a:r>
          </a:p>
        </p:txBody>
      </p:sp>
    </p:spTree>
  </p:cSld>
  <p:clrMapOvr>
    <a:masterClrMapping/>
  </p:clrMapOvr>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1643</Words>
  <Application>Microsoft Office PowerPoint</Application>
  <PresentationFormat>Bildschirmpräsentation (4:3)</PresentationFormat>
  <Paragraphs>634</Paragraphs>
  <Slides>25</Slides>
  <Notes>0</Notes>
  <HiddenSlides>0</HiddenSlides>
  <MMClips>0</MMClips>
  <ScaleCrop>false</ScaleCrop>
  <HeadingPairs>
    <vt:vector size="4" baseType="variant">
      <vt:variant>
        <vt:lpstr>Design</vt:lpstr>
      </vt:variant>
      <vt:variant>
        <vt:i4>1</vt:i4>
      </vt:variant>
      <vt:variant>
        <vt:lpstr>Folientitel</vt:lpstr>
      </vt:variant>
      <vt:variant>
        <vt:i4>25</vt:i4>
      </vt:variant>
    </vt:vector>
  </HeadingPairs>
  <TitlesOfParts>
    <vt:vector size="26" baseType="lpstr">
      <vt:lpstr>Standarddesign</vt:lpstr>
      <vt:lpstr>PowerPoint-Präsentation</vt:lpstr>
      <vt:lpstr>Definition "Datenkonsistenz"</vt:lpstr>
      <vt:lpstr>Inkonsistente / konsistente Daten</vt:lpstr>
      <vt:lpstr>Inkonsistente / konsistente Daten</vt:lpstr>
      <vt:lpstr>Inkonsistente / konsistente Daten</vt:lpstr>
      <vt:lpstr>Inkonsistente / konsistente Daten</vt:lpstr>
      <vt:lpstr>Integritätsregeln</vt:lpstr>
      <vt:lpstr>Integritätsregeln</vt:lpstr>
      <vt:lpstr>Konsistente Transformation:  COMMIT / ROLLBACK</vt:lpstr>
      <vt:lpstr>Referentielle Integrität</vt:lpstr>
      <vt:lpstr>Referentielle Integrität</vt:lpstr>
      <vt:lpstr>Referentielle Integrität</vt:lpstr>
      <vt:lpstr>Referentielle Integrität</vt:lpstr>
      <vt:lpstr>Aufgaben</vt:lpstr>
      <vt:lpstr>Aufgaben</vt:lpstr>
      <vt:lpstr>LÖSUNG</vt:lpstr>
      <vt:lpstr>Änderungsweitergabe, Löschweitergabe; MySQL: FOREIGN-KEY-CONSTRAINTS  </vt:lpstr>
      <vt:lpstr>Löschweitergabe</vt:lpstr>
      <vt:lpstr>Änderungsweitergabe</vt:lpstr>
      <vt:lpstr>Änderungsweitergabe</vt:lpstr>
      <vt:lpstr>Änderungsweitergabe</vt:lpstr>
      <vt:lpstr>Änderungsweitergabe</vt:lpstr>
      <vt:lpstr>FOREIGN KEY-CONSTRAINTS</vt:lpstr>
      <vt:lpstr>FOREIGN KEY-CONSTRAINTS</vt:lpstr>
      <vt:lpstr>Aufgaben</vt:lpstr>
    </vt:vector>
  </TitlesOfParts>
  <Company>KSE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ME</dc:creator>
  <cp:lastModifiedBy>Adam</cp:lastModifiedBy>
  <cp:revision>69</cp:revision>
  <dcterms:created xsi:type="dcterms:W3CDTF">2013-01-03T22:18:21Z</dcterms:created>
  <dcterms:modified xsi:type="dcterms:W3CDTF">2016-10-17T08:15:25Z</dcterms:modified>
</cp:coreProperties>
</file>