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handoutMasterIdLst>
    <p:handoutMasterId r:id="rId29"/>
  </p:handoutMasterIdLst>
  <p:sldIdLst>
    <p:sldId id="256" r:id="rId2"/>
    <p:sldId id="265" r:id="rId3"/>
    <p:sldId id="260" r:id="rId4"/>
    <p:sldId id="261" r:id="rId5"/>
    <p:sldId id="262" r:id="rId6"/>
    <p:sldId id="283" r:id="rId7"/>
    <p:sldId id="264" r:id="rId8"/>
    <p:sldId id="263" r:id="rId9"/>
    <p:sldId id="266" r:id="rId10"/>
    <p:sldId id="267" r:id="rId11"/>
    <p:sldId id="268" r:id="rId12"/>
    <p:sldId id="282" r:id="rId13"/>
    <p:sldId id="275" r:id="rId14"/>
    <p:sldId id="285" r:id="rId15"/>
    <p:sldId id="270" r:id="rId16"/>
    <p:sldId id="284" r:id="rId17"/>
    <p:sldId id="271" r:id="rId18"/>
    <p:sldId id="286" r:id="rId19"/>
    <p:sldId id="276" r:id="rId20"/>
    <p:sldId id="287" r:id="rId21"/>
    <p:sldId id="274" r:id="rId22"/>
    <p:sldId id="289" r:id="rId23"/>
    <p:sldId id="277" r:id="rId24"/>
    <p:sldId id="278" r:id="rId25"/>
    <p:sldId id="279" r:id="rId26"/>
    <p:sldId id="280" r:id="rId27"/>
    <p:sldId id="281" r:id="rId28"/>
  </p:sldIdLst>
  <p:sldSz cx="9144000" cy="6858000" type="screen4x3"/>
  <p:notesSz cx="6858000" cy="9144000"/>
  <p:defaultTextStyle>
    <a:defPPr>
      <a:defRPr lang="de-DE"/>
    </a:defPPr>
    <a:lvl1pPr algn="l" rtl="0" fontAlgn="base">
      <a:spcBef>
        <a:spcPct val="0"/>
      </a:spcBef>
      <a:spcAft>
        <a:spcPct val="0"/>
      </a:spcAft>
      <a:defRPr kern="1200">
        <a:solidFill>
          <a:schemeClr val="tx1"/>
        </a:solidFill>
        <a:latin typeface="Arial" pitchFamily="-1" charset="0"/>
        <a:ea typeface="ＭＳ Ｐゴシック" pitchFamily="-1" charset="-128"/>
        <a:cs typeface="ＭＳ Ｐゴシック" pitchFamily="-1" charset="-128"/>
      </a:defRPr>
    </a:lvl1pPr>
    <a:lvl2pPr marL="457200" algn="l" rtl="0" fontAlgn="base">
      <a:spcBef>
        <a:spcPct val="0"/>
      </a:spcBef>
      <a:spcAft>
        <a:spcPct val="0"/>
      </a:spcAft>
      <a:defRPr kern="1200">
        <a:solidFill>
          <a:schemeClr val="tx1"/>
        </a:solidFill>
        <a:latin typeface="Arial" pitchFamily="-1" charset="0"/>
        <a:ea typeface="ＭＳ Ｐゴシック" pitchFamily="-1" charset="-128"/>
        <a:cs typeface="ＭＳ Ｐゴシック" pitchFamily="-1" charset="-128"/>
      </a:defRPr>
    </a:lvl2pPr>
    <a:lvl3pPr marL="914400" algn="l" rtl="0" fontAlgn="base">
      <a:spcBef>
        <a:spcPct val="0"/>
      </a:spcBef>
      <a:spcAft>
        <a:spcPct val="0"/>
      </a:spcAft>
      <a:defRPr kern="1200">
        <a:solidFill>
          <a:schemeClr val="tx1"/>
        </a:solidFill>
        <a:latin typeface="Arial" pitchFamily="-1" charset="0"/>
        <a:ea typeface="ＭＳ Ｐゴシック" pitchFamily="-1" charset="-128"/>
        <a:cs typeface="ＭＳ Ｐゴシック" pitchFamily="-1" charset="-128"/>
      </a:defRPr>
    </a:lvl3pPr>
    <a:lvl4pPr marL="1371600" algn="l" rtl="0" fontAlgn="base">
      <a:spcBef>
        <a:spcPct val="0"/>
      </a:spcBef>
      <a:spcAft>
        <a:spcPct val="0"/>
      </a:spcAft>
      <a:defRPr kern="1200">
        <a:solidFill>
          <a:schemeClr val="tx1"/>
        </a:solidFill>
        <a:latin typeface="Arial" pitchFamily="-1" charset="0"/>
        <a:ea typeface="ＭＳ Ｐゴシック" pitchFamily="-1" charset="-128"/>
        <a:cs typeface="ＭＳ Ｐゴシック" pitchFamily="-1" charset="-128"/>
      </a:defRPr>
    </a:lvl4pPr>
    <a:lvl5pPr marL="1828800" algn="l" rtl="0" fontAlgn="base">
      <a:spcBef>
        <a:spcPct val="0"/>
      </a:spcBef>
      <a:spcAft>
        <a:spcPct val="0"/>
      </a:spcAft>
      <a:defRPr kern="1200">
        <a:solidFill>
          <a:schemeClr val="tx1"/>
        </a:solidFill>
        <a:latin typeface="Arial" pitchFamily="-1" charset="0"/>
        <a:ea typeface="ＭＳ Ｐゴシック" pitchFamily="-1" charset="-128"/>
        <a:cs typeface="ＭＳ Ｐゴシック" pitchFamily="-1" charset="-128"/>
      </a:defRPr>
    </a:lvl5pPr>
    <a:lvl6pPr marL="2286000" algn="l" defTabSz="457200" rtl="0" eaLnBrk="1" latinLnBrk="0" hangingPunct="1">
      <a:defRPr kern="1200">
        <a:solidFill>
          <a:schemeClr val="tx1"/>
        </a:solidFill>
        <a:latin typeface="Arial" pitchFamily="-1" charset="0"/>
        <a:ea typeface="ＭＳ Ｐゴシック" pitchFamily="-1" charset="-128"/>
        <a:cs typeface="ＭＳ Ｐゴシック" pitchFamily="-1" charset="-128"/>
      </a:defRPr>
    </a:lvl6pPr>
    <a:lvl7pPr marL="2743200" algn="l" defTabSz="457200" rtl="0" eaLnBrk="1" latinLnBrk="0" hangingPunct="1">
      <a:defRPr kern="1200">
        <a:solidFill>
          <a:schemeClr val="tx1"/>
        </a:solidFill>
        <a:latin typeface="Arial" pitchFamily="-1" charset="0"/>
        <a:ea typeface="ＭＳ Ｐゴシック" pitchFamily="-1" charset="-128"/>
        <a:cs typeface="ＭＳ Ｐゴシック" pitchFamily="-1" charset="-128"/>
      </a:defRPr>
    </a:lvl7pPr>
    <a:lvl8pPr marL="3200400" algn="l" defTabSz="457200" rtl="0" eaLnBrk="1" latinLnBrk="0" hangingPunct="1">
      <a:defRPr kern="1200">
        <a:solidFill>
          <a:schemeClr val="tx1"/>
        </a:solidFill>
        <a:latin typeface="Arial" pitchFamily="-1" charset="0"/>
        <a:ea typeface="ＭＳ Ｐゴシック" pitchFamily="-1" charset="-128"/>
        <a:cs typeface="ＭＳ Ｐゴシック" pitchFamily="-1" charset="-128"/>
      </a:defRPr>
    </a:lvl8pPr>
    <a:lvl9pPr marL="3657600" algn="l" defTabSz="457200" rtl="0" eaLnBrk="1" latinLnBrk="0" hangingPunct="1">
      <a:defRPr kern="1200">
        <a:solidFill>
          <a:schemeClr val="tx1"/>
        </a:solidFill>
        <a:latin typeface="Arial" pitchFamily="-1" charset="0"/>
        <a:ea typeface="ＭＳ Ｐゴシック" pitchFamily="-1" charset="-128"/>
        <a:cs typeface="ＭＳ Ｐゴシック" pitchFamily="-1" charset="-128"/>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FFEA9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ittlere Formatvorlag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D7AC3CCA-C797-4891-BE02-D94E43425B78}" styleName="Mittlere Formatvorlag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08FB837D-C827-4EFA-A057-4D05807E0F7C}" styleName="Designformatvorlage 1 - Akz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C2FFA5D-87B4-456A-9821-1D502468CF0F}" styleName="Designformatvorlage 1 - Akz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45" d="100"/>
          <a:sy n="145" d="100"/>
        </p:scale>
        <p:origin x="-1640"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interSettings" Target="printerSettings/printerSettings1.bin"/><Relationship Id="rId31" Type="http://schemas.openxmlformats.org/officeDocument/2006/relationships/presProps" Target="presProps.xml"/><Relationship Id="rId32" Type="http://schemas.openxmlformats.org/officeDocument/2006/relationships/viewProps" Target="view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heme" Target="theme/theme1.xml"/><Relationship Id="rId3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Arial" charset="0"/>
                <a:ea typeface="ＭＳ Ｐゴシック" charset="-128"/>
                <a:cs typeface="ＭＳ Ｐゴシック" charset="-128"/>
              </a:defRPr>
            </a:lvl1pPr>
          </a:lstStyle>
          <a:p>
            <a:pPr>
              <a:defRPr/>
            </a:pPr>
            <a:endParaRPr lang="de-DE"/>
          </a:p>
        </p:txBody>
      </p:sp>
      <p:sp>
        <p:nvSpPr>
          <p:cNvPr id="1741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Arial" charset="0"/>
                <a:ea typeface="ＭＳ Ｐゴシック" charset="-128"/>
                <a:cs typeface="ＭＳ Ｐゴシック" charset="-128"/>
              </a:defRPr>
            </a:lvl1pPr>
          </a:lstStyle>
          <a:p>
            <a:pPr>
              <a:defRPr/>
            </a:pPr>
            <a:fld id="{62C992F2-22BC-B847-A20D-A3E51F61BE18}" type="datetime1">
              <a:rPr lang="de-DE"/>
              <a:pPr>
                <a:defRPr/>
              </a:pPr>
              <a:t>28.09.16</a:t>
            </a:fld>
            <a:endParaRPr lang="de-DE"/>
          </a:p>
        </p:txBody>
      </p:sp>
      <p:sp>
        <p:nvSpPr>
          <p:cNvPr id="1741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Arial" charset="0"/>
                <a:ea typeface="ＭＳ Ｐゴシック" charset="-128"/>
                <a:cs typeface="ＭＳ Ｐゴシック" charset="-128"/>
              </a:defRPr>
            </a:lvl1pPr>
          </a:lstStyle>
          <a:p>
            <a:pPr>
              <a:defRPr/>
            </a:pPr>
            <a:endParaRPr lang="de-DE"/>
          </a:p>
        </p:txBody>
      </p:sp>
      <p:sp>
        <p:nvSpPr>
          <p:cNvPr id="1741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Arial" charset="0"/>
                <a:ea typeface="ＭＳ Ｐゴシック" charset="-128"/>
                <a:cs typeface="ＭＳ Ｐゴシック" charset="-128"/>
              </a:defRPr>
            </a:lvl1pPr>
          </a:lstStyle>
          <a:p>
            <a:pPr>
              <a:defRPr/>
            </a:pPr>
            <a:fld id="{D0594D25-70E9-C840-A37F-BB7D05AF6346}" type="slidenum">
              <a:rPr lang="de-DE"/>
              <a:pPr>
                <a:defRPr/>
              </a:pPr>
              <a:t>‹Nr.›</a:t>
            </a:fld>
            <a:endParaRPr lang="de-DE"/>
          </a:p>
        </p:txBody>
      </p:sp>
    </p:spTree>
    <p:extLst>
      <p:ext uri="{BB962C8B-B14F-4D97-AF65-F5344CB8AC3E}">
        <p14:creationId xmlns:p14="http://schemas.microsoft.com/office/powerpoint/2010/main" val="347816307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a:t>Mastertitelformat bearbeiten</a:t>
            </a:r>
          </a:p>
        </p:txBody>
      </p:sp>
      <p:sp>
        <p:nvSpPr>
          <p:cNvPr id="3" name="Unt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a:t>Master-Untertitelformat bearbeiten</a:t>
            </a:r>
          </a:p>
        </p:txBody>
      </p:sp>
      <p:sp>
        <p:nvSpPr>
          <p:cNvPr id="4" name="Rectangle 4"/>
          <p:cNvSpPr>
            <a:spLocks noGrp="1" noChangeArrowheads="1"/>
          </p:cNvSpPr>
          <p:nvPr>
            <p:ph type="dt" sz="half" idx="10"/>
          </p:nvPr>
        </p:nvSpPr>
        <p:spPr>
          <a:ln/>
        </p:spPr>
        <p:txBody>
          <a:bodyPr/>
          <a:lstStyle>
            <a:lvl1pPr>
              <a:defRPr/>
            </a:lvl1pPr>
          </a:lstStyle>
          <a:p>
            <a:pPr>
              <a:defRPr/>
            </a:pPr>
            <a:endParaRPr lang="de-DE"/>
          </a:p>
        </p:txBody>
      </p:sp>
      <p:sp>
        <p:nvSpPr>
          <p:cNvPr id="5" name="Rectangle 5"/>
          <p:cNvSpPr>
            <a:spLocks noGrp="1" noChangeArrowheads="1"/>
          </p:cNvSpPr>
          <p:nvPr>
            <p:ph type="ftr" sz="quarter" idx="11"/>
          </p:nvPr>
        </p:nvSpPr>
        <p:spPr>
          <a:ln/>
        </p:spPr>
        <p:txBody>
          <a:bodyPr/>
          <a:lstStyle>
            <a:lvl1pPr>
              <a:defRPr/>
            </a:lvl1pPr>
          </a:lstStyle>
          <a:p>
            <a:pPr>
              <a:defRPr/>
            </a:pPr>
            <a:endParaRPr lang="de-DE"/>
          </a:p>
        </p:txBody>
      </p:sp>
      <p:sp>
        <p:nvSpPr>
          <p:cNvPr id="6" name="Rectangle 6"/>
          <p:cNvSpPr>
            <a:spLocks noGrp="1" noChangeArrowheads="1"/>
          </p:cNvSpPr>
          <p:nvPr>
            <p:ph type="sldNum" sz="quarter" idx="12"/>
          </p:nvPr>
        </p:nvSpPr>
        <p:spPr>
          <a:ln/>
        </p:spPr>
        <p:txBody>
          <a:bodyPr/>
          <a:lstStyle>
            <a:lvl1pPr>
              <a:defRPr/>
            </a:lvl1pPr>
          </a:lstStyle>
          <a:p>
            <a:pPr>
              <a:defRPr/>
            </a:pPr>
            <a:fld id="{5907F5B1-E5C5-0443-80EB-05AB96F72304}" type="slidenum">
              <a:rPr lang="de-DE"/>
              <a:pPr>
                <a:defRPr/>
              </a:pPr>
              <a:t>‹Nr.›</a:t>
            </a:fld>
            <a:endParaRPr lang="de-D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p>
        </p:txBody>
      </p:sp>
      <p:sp>
        <p:nvSpPr>
          <p:cNvPr id="3" name="Inhaltsplatzhalt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4"/>
          <p:cNvSpPr>
            <a:spLocks noGrp="1" noChangeArrowheads="1"/>
          </p:cNvSpPr>
          <p:nvPr>
            <p:ph type="dt" sz="half" idx="10"/>
          </p:nvPr>
        </p:nvSpPr>
        <p:spPr>
          <a:ln/>
        </p:spPr>
        <p:txBody>
          <a:bodyPr/>
          <a:lstStyle>
            <a:lvl1pPr>
              <a:defRPr/>
            </a:lvl1pPr>
          </a:lstStyle>
          <a:p>
            <a:pPr>
              <a:defRPr/>
            </a:pPr>
            <a:endParaRPr lang="de-DE"/>
          </a:p>
        </p:txBody>
      </p:sp>
      <p:sp>
        <p:nvSpPr>
          <p:cNvPr id="5" name="Rectangle 5"/>
          <p:cNvSpPr>
            <a:spLocks noGrp="1" noChangeArrowheads="1"/>
          </p:cNvSpPr>
          <p:nvPr>
            <p:ph type="ftr" sz="quarter" idx="11"/>
          </p:nvPr>
        </p:nvSpPr>
        <p:spPr>
          <a:ln/>
        </p:spPr>
        <p:txBody>
          <a:bodyPr/>
          <a:lstStyle>
            <a:lvl1pPr>
              <a:defRPr/>
            </a:lvl1pPr>
          </a:lstStyle>
          <a:p>
            <a:pPr>
              <a:defRPr/>
            </a:pPr>
            <a:endParaRPr lang="de-DE"/>
          </a:p>
        </p:txBody>
      </p:sp>
      <p:sp>
        <p:nvSpPr>
          <p:cNvPr id="6" name="Rectangle 6"/>
          <p:cNvSpPr>
            <a:spLocks noGrp="1" noChangeArrowheads="1"/>
          </p:cNvSpPr>
          <p:nvPr>
            <p:ph type="sldNum" sz="quarter" idx="12"/>
          </p:nvPr>
        </p:nvSpPr>
        <p:spPr>
          <a:ln/>
        </p:spPr>
        <p:txBody>
          <a:bodyPr/>
          <a:lstStyle>
            <a:lvl1pPr>
              <a:defRPr/>
            </a:lvl1pPr>
          </a:lstStyle>
          <a:p>
            <a:pPr>
              <a:defRPr/>
            </a:pPr>
            <a:fld id="{0A4E93FE-CA97-0743-A826-8984851921D7}" type="slidenum">
              <a:rPr lang="de-DE"/>
              <a:pPr>
                <a:defRPr/>
              </a:pPr>
              <a:t>‹Nr.›</a:t>
            </a:fld>
            <a:endParaRPr lang="de-D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a:t>Mastertitelformat bearbeiten</a:t>
            </a:r>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a:t>Mastertextformat bearbeiten</a:t>
            </a:r>
          </a:p>
        </p:txBody>
      </p:sp>
      <p:sp>
        <p:nvSpPr>
          <p:cNvPr id="4" name="Rectangle 4"/>
          <p:cNvSpPr>
            <a:spLocks noGrp="1" noChangeArrowheads="1"/>
          </p:cNvSpPr>
          <p:nvPr>
            <p:ph type="dt" sz="half" idx="10"/>
          </p:nvPr>
        </p:nvSpPr>
        <p:spPr>
          <a:ln/>
        </p:spPr>
        <p:txBody>
          <a:bodyPr/>
          <a:lstStyle>
            <a:lvl1pPr>
              <a:defRPr/>
            </a:lvl1pPr>
          </a:lstStyle>
          <a:p>
            <a:pPr>
              <a:defRPr/>
            </a:pPr>
            <a:endParaRPr lang="de-DE"/>
          </a:p>
        </p:txBody>
      </p:sp>
      <p:sp>
        <p:nvSpPr>
          <p:cNvPr id="5" name="Rectangle 5"/>
          <p:cNvSpPr>
            <a:spLocks noGrp="1" noChangeArrowheads="1"/>
          </p:cNvSpPr>
          <p:nvPr>
            <p:ph type="ftr" sz="quarter" idx="11"/>
          </p:nvPr>
        </p:nvSpPr>
        <p:spPr>
          <a:ln/>
        </p:spPr>
        <p:txBody>
          <a:bodyPr/>
          <a:lstStyle>
            <a:lvl1pPr>
              <a:defRPr/>
            </a:lvl1pPr>
          </a:lstStyle>
          <a:p>
            <a:pPr>
              <a:defRPr/>
            </a:pPr>
            <a:endParaRPr lang="de-DE"/>
          </a:p>
        </p:txBody>
      </p:sp>
      <p:sp>
        <p:nvSpPr>
          <p:cNvPr id="6" name="Rectangle 6"/>
          <p:cNvSpPr>
            <a:spLocks noGrp="1" noChangeArrowheads="1"/>
          </p:cNvSpPr>
          <p:nvPr>
            <p:ph type="sldNum" sz="quarter" idx="12"/>
          </p:nvPr>
        </p:nvSpPr>
        <p:spPr>
          <a:ln/>
        </p:spPr>
        <p:txBody>
          <a:bodyPr/>
          <a:lstStyle>
            <a:lvl1pPr>
              <a:defRPr/>
            </a:lvl1pPr>
          </a:lstStyle>
          <a:p>
            <a:pPr>
              <a:defRPr/>
            </a:pPr>
            <a:fld id="{5B28BC0C-5049-8041-AB94-4A50AE507175}" type="slidenum">
              <a:rPr lang="de-DE"/>
              <a:pPr>
                <a:defRPr/>
              </a:pPr>
              <a:t>‹Nr.›</a:t>
            </a:fld>
            <a:endParaRPr lang="de-D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Rectangle 4"/>
          <p:cNvSpPr>
            <a:spLocks noGrp="1" noChangeArrowheads="1"/>
          </p:cNvSpPr>
          <p:nvPr>
            <p:ph type="dt" sz="half" idx="10"/>
          </p:nvPr>
        </p:nvSpPr>
        <p:spPr>
          <a:ln/>
        </p:spPr>
        <p:txBody>
          <a:bodyPr/>
          <a:lstStyle>
            <a:lvl1pPr>
              <a:defRPr/>
            </a:lvl1pPr>
          </a:lstStyle>
          <a:p>
            <a:pPr>
              <a:defRPr/>
            </a:pPr>
            <a:endParaRPr lang="de-DE"/>
          </a:p>
        </p:txBody>
      </p:sp>
      <p:sp>
        <p:nvSpPr>
          <p:cNvPr id="6" name="Rectangle 5"/>
          <p:cNvSpPr>
            <a:spLocks noGrp="1" noChangeArrowheads="1"/>
          </p:cNvSpPr>
          <p:nvPr>
            <p:ph type="ftr" sz="quarter" idx="11"/>
          </p:nvPr>
        </p:nvSpPr>
        <p:spPr>
          <a:ln/>
        </p:spPr>
        <p:txBody>
          <a:bodyPr/>
          <a:lstStyle>
            <a:lvl1pPr>
              <a:defRPr/>
            </a:lvl1pPr>
          </a:lstStyle>
          <a:p>
            <a:pPr>
              <a:defRPr/>
            </a:pPr>
            <a:endParaRPr lang="de-DE"/>
          </a:p>
        </p:txBody>
      </p:sp>
      <p:sp>
        <p:nvSpPr>
          <p:cNvPr id="7" name="Rectangle 6"/>
          <p:cNvSpPr>
            <a:spLocks noGrp="1" noChangeArrowheads="1"/>
          </p:cNvSpPr>
          <p:nvPr>
            <p:ph type="sldNum" sz="quarter" idx="12"/>
          </p:nvPr>
        </p:nvSpPr>
        <p:spPr>
          <a:ln/>
        </p:spPr>
        <p:txBody>
          <a:bodyPr/>
          <a:lstStyle>
            <a:lvl1pPr>
              <a:defRPr/>
            </a:lvl1pPr>
          </a:lstStyle>
          <a:p>
            <a:pPr>
              <a:defRPr/>
            </a:pPr>
            <a:fld id="{DA137E9F-062C-354F-982C-9EBBD997BD02}" type="slidenum">
              <a:rPr lang="de-DE"/>
              <a:pPr>
                <a:defRPr/>
              </a:pPr>
              <a:t>‹Nr.›</a:t>
            </a:fld>
            <a:endParaRPr lang="de-D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a:t>Mastertitelformat bearbeiten</a:t>
            </a:r>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Rectangle 4"/>
          <p:cNvSpPr>
            <a:spLocks noGrp="1" noChangeArrowheads="1"/>
          </p:cNvSpPr>
          <p:nvPr>
            <p:ph type="dt" sz="half" idx="10"/>
          </p:nvPr>
        </p:nvSpPr>
        <p:spPr>
          <a:ln/>
        </p:spPr>
        <p:txBody>
          <a:bodyPr/>
          <a:lstStyle>
            <a:lvl1pPr>
              <a:defRPr/>
            </a:lvl1pPr>
          </a:lstStyle>
          <a:p>
            <a:pPr>
              <a:defRPr/>
            </a:pPr>
            <a:endParaRPr lang="de-DE"/>
          </a:p>
        </p:txBody>
      </p:sp>
      <p:sp>
        <p:nvSpPr>
          <p:cNvPr id="8" name="Rectangle 5"/>
          <p:cNvSpPr>
            <a:spLocks noGrp="1" noChangeArrowheads="1"/>
          </p:cNvSpPr>
          <p:nvPr>
            <p:ph type="ftr" sz="quarter" idx="11"/>
          </p:nvPr>
        </p:nvSpPr>
        <p:spPr>
          <a:ln/>
        </p:spPr>
        <p:txBody>
          <a:bodyPr/>
          <a:lstStyle>
            <a:lvl1pPr>
              <a:defRPr/>
            </a:lvl1pPr>
          </a:lstStyle>
          <a:p>
            <a:pPr>
              <a:defRPr/>
            </a:pPr>
            <a:endParaRPr lang="de-DE"/>
          </a:p>
        </p:txBody>
      </p:sp>
      <p:sp>
        <p:nvSpPr>
          <p:cNvPr id="9" name="Rectangle 6"/>
          <p:cNvSpPr>
            <a:spLocks noGrp="1" noChangeArrowheads="1"/>
          </p:cNvSpPr>
          <p:nvPr>
            <p:ph type="sldNum" sz="quarter" idx="12"/>
          </p:nvPr>
        </p:nvSpPr>
        <p:spPr>
          <a:ln/>
        </p:spPr>
        <p:txBody>
          <a:bodyPr/>
          <a:lstStyle>
            <a:lvl1pPr>
              <a:defRPr/>
            </a:lvl1pPr>
          </a:lstStyle>
          <a:p>
            <a:pPr>
              <a:defRPr/>
            </a:pPr>
            <a:fld id="{3204311B-BF8B-A94B-81C9-6C9A519A548D}" type="slidenum">
              <a:rPr lang="de-DE"/>
              <a:pPr>
                <a:defRPr/>
              </a:pPr>
              <a:t>‹Nr.›</a:t>
            </a:fld>
            <a:endParaRPr lang="de-D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p>
        </p:txBody>
      </p:sp>
      <p:sp>
        <p:nvSpPr>
          <p:cNvPr id="3" name="Rectangle 4"/>
          <p:cNvSpPr>
            <a:spLocks noGrp="1" noChangeArrowheads="1"/>
          </p:cNvSpPr>
          <p:nvPr>
            <p:ph type="dt" sz="half" idx="10"/>
          </p:nvPr>
        </p:nvSpPr>
        <p:spPr>
          <a:ln/>
        </p:spPr>
        <p:txBody>
          <a:bodyPr/>
          <a:lstStyle>
            <a:lvl1pPr>
              <a:defRPr/>
            </a:lvl1pPr>
          </a:lstStyle>
          <a:p>
            <a:pPr>
              <a:defRPr/>
            </a:pPr>
            <a:endParaRPr lang="de-DE"/>
          </a:p>
        </p:txBody>
      </p:sp>
      <p:sp>
        <p:nvSpPr>
          <p:cNvPr id="4" name="Rectangle 5"/>
          <p:cNvSpPr>
            <a:spLocks noGrp="1" noChangeArrowheads="1"/>
          </p:cNvSpPr>
          <p:nvPr>
            <p:ph type="ftr" sz="quarter" idx="11"/>
          </p:nvPr>
        </p:nvSpPr>
        <p:spPr>
          <a:ln/>
        </p:spPr>
        <p:txBody>
          <a:bodyPr/>
          <a:lstStyle>
            <a:lvl1pPr>
              <a:defRPr/>
            </a:lvl1pPr>
          </a:lstStyle>
          <a:p>
            <a:pPr>
              <a:defRPr/>
            </a:pPr>
            <a:endParaRPr lang="de-DE"/>
          </a:p>
        </p:txBody>
      </p:sp>
      <p:sp>
        <p:nvSpPr>
          <p:cNvPr id="5" name="Rectangle 6"/>
          <p:cNvSpPr>
            <a:spLocks noGrp="1" noChangeArrowheads="1"/>
          </p:cNvSpPr>
          <p:nvPr>
            <p:ph type="sldNum" sz="quarter" idx="12"/>
          </p:nvPr>
        </p:nvSpPr>
        <p:spPr>
          <a:ln/>
        </p:spPr>
        <p:txBody>
          <a:bodyPr/>
          <a:lstStyle>
            <a:lvl1pPr>
              <a:defRPr/>
            </a:lvl1pPr>
          </a:lstStyle>
          <a:p>
            <a:pPr>
              <a:defRPr/>
            </a:pPr>
            <a:fld id="{F560B8DF-0D90-2A49-8FBD-6E386C462F7F}" type="slidenum">
              <a:rPr lang="de-DE"/>
              <a:pPr>
                <a:defRPr/>
              </a:pPr>
              <a:t>‹Nr.›</a:t>
            </a:fld>
            <a:endParaRPr lang="de-D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de-DE"/>
          </a:p>
        </p:txBody>
      </p:sp>
      <p:sp>
        <p:nvSpPr>
          <p:cNvPr id="3" name="Rectangle 5"/>
          <p:cNvSpPr>
            <a:spLocks noGrp="1" noChangeArrowheads="1"/>
          </p:cNvSpPr>
          <p:nvPr>
            <p:ph type="ftr" sz="quarter" idx="11"/>
          </p:nvPr>
        </p:nvSpPr>
        <p:spPr>
          <a:ln/>
        </p:spPr>
        <p:txBody>
          <a:bodyPr/>
          <a:lstStyle>
            <a:lvl1pPr>
              <a:defRPr/>
            </a:lvl1pPr>
          </a:lstStyle>
          <a:p>
            <a:pPr>
              <a:defRPr/>
            </a:pPr>
            <a:endParaRPr lang="de-DE"/>
          </a:p>
        </p:txBody>
      </p:sp>
      <p:sp>
        <p:nvSpPr>
          <p:cNvPr id="4" name="Rectangle 6"/>
          <p:cNvSpPr>
            <a:spLocks noGrp="1" noChangeArrowheads="1"/>
          </p:cNvSpPr>
          <p:nvPr>
            <p:ph type="sldNum" sz="quarter" idx="12"/>
          </p:nvPr>
        </p:nvSpPr>
        <p:spPr>
          <a:ln/>
        </p:spPr>
        <p:txBody>
          <a:bodyPr/>
          <a:lstStyle>
            <a:lvl1pPr>
              <a:defRPr/>
            </a:lvl1pPr>
          </a:lstStyle>
          <a:p>
            <a:pPr>
              <a:defRPr/>
            </a:pPr>
            <a:fld id="{61CE4860-8101-784B-9F81-2B424109112D}" type="slidenum">
              <a:rPr lang="de-DE"/>
              <a:pPr>
                <a:defRPr/>
              </a:pPr>
              <a:t>‹Nr.›</a:t>
            </a:fld>
            <a:endParaRPr lang="de-D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Beschriftung">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a:t>Mastertitelformat bearbeiten</a:t>
            </a:r>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Rectangle 4"/>
          <p:cNvSpPr>
            <a:spLocks noGrp="1" noChangeArrowheads="1"/>
          </p:cNvSpPr>
          <p:nvPr>
            <p:ph type="dt" sz="half" idx="10"/>
          </p:nvPr>
        </p:nvSpPr>
        <p:spPr>
          <a:ln/>
        </p:spPr>
        <p:txBody>
          <a:bodyPr/>
          <a:lstStyle>
            <a:lvl1pPr>
              <a:defRPr/>
            </a:lvl1pPr>
          </a:lstStyle>
          <a:p>
            <a:pPr>
              <a:defRPr/>
            </a:pPr>
            <a:endParaRPr lang="de-DE"/>
          </a:p>
        </p:txBody>
      </p:sp>
      <p:sp>
        <p:nvSpPr>
          <p:cNvPr id="6" name="Rectangle 5"/>
          <p:cNvSpPr>
            <a:spLocks noGrp="1" noChangeArrowheads="1"/>
          </p:cNvSpPr>
          <p:nvPr>
            <p:ph type="ftr" sz="quarter" idx="11"/>
          </p:nvPr>
        </p:nvSpPr>
        <p:spPr>
          <a:ln/>
        </p:spPr>
        <p:txBody>
          <a:bodyPr/>
          <a:lstStyle>
            <a:lvl1pPr>
              <a:defRPr/>
            </a:lvl1pPr>
          </a:lstStyle>
          <a:p>
            <a:pPr>
              <a:defRPr/>
            </a:pPr>
            <a:endParaRPr lang="de-DE"/>
          </a:p>
        </p:txBody>
      </p:sp>
      <p:sp>
        <p:nvSpPr>
          <p:cNvPr id="7" name="Rectangle 6"/>
          <p:cNvSpPr>
            <a:spLocks noGrp="1" noChangeArrowheads="1"/>
          </p:cNvSpPr>
          <p:nvPr>
            <p:ph type="sldNum" sz="quarter" idx="12"/>
          </p:nvPr>
        </p:nvSpPr>
        <p:spPr>
          <a:ln/>
        </p:spPr>
        <p:txBody>
          <a:bodyPr/>
          <a:lstStyle>
            <a:lvl1pPr>
              <a:defRPr/>
            </a:lvl1pPr>
          </a:lstStyle>
          <a:p>
            <a:pPr>
              <a:defRPr/>
            </a:pPr>
            <a:fld id="{8823447B-5715-AC46-86CB-B9FA848983A6}" type="slidenum">
              <a:rPr lang="de-DE"/>
              <a:pPr>
                <a:defRPr/>
              </a:pPr>
              <a:t>‹Nr.›</a:t>
            </a:fld>
            <a:endParaRPr lang="de-D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Beschriftung">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a:t>Mastertitelformat bearbeiten</a:t>
            </a:r>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smtClean="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Rectangle 4"/>
          <p:cNvSpPr>
            <a:spLocks noGrp="1" noChangeArrowheads="1"/>
          </p:cNvSpPr>
          <p:nvPr>
            <p:ph type="dt" sz="half" idx="10"/>
          </p:nvPr>
        </p:nvSpPr>
        <p:spPr>
          <a:ln/>
        </p:spPr>
        <p:txBody>
          <a:bodyPr/>
          <a:lstStyle>
            <a:lvl1pPr>
              <a:defRPr/>
            </a:lvl1pPr>
          </a:lstStyle>
          <a:p>
            <a:pPr>
              <a:defRPr/>
            </a:pPr>
            <a:endParaRPr lang="de-DE"/>
          </a:p>
        </p:txBody>
      </p:sp>
      <p:sp>
        <p:nvSpPr>
          <p:cNvPr id="6" name="Rectangle 5"/>
          <p:cNvSpPr>
            <a:spLocks noGrp="1" noChangeArrowheads="1"/>
          </p:cNvSpPr>
          <p:nvPr>
            <p:ph type="ftr" sz="quarter" idx="11"/>
          </p:nvPr>
        </p:nvSpPr>
        <p:spPr>
          <a:ln/>
        </p:spPr>
        <p:txBody>
          <a:bodyPr/>
          <a:lstStyle>
            <a:lvl1pPr>
              <a:defRPr/>
            </a:lvl1pPr>
          </a:lstStyle>
          <a:p>
            <a:pPr>
              <a:defRPr/>
            </a:pPr>
            <a:endParaRPr lang="de-DE"/>
          </a:p>
        </p:txBody>
      </p:sp>
      <p:sp>
        <p:nvSpPr>
          <p:cNvPr id="7" name="Rectangle 6"/>
          <p:cNvSpPr>
            <a:spLocks noGrp="1" noChangeArrowheads="1"/>
          </p:cNvSpPr>
          <p:nvPr>
            <p:ph type="sldNum" sz="quarter" idx="12"/>
          </p:nvPr>
        </p:nvSpPr>
        <p:spPr>
          <a:ln/>
        </p:spPr>
        <p:txBody>
          <a:bodyPr/>
          <a:lstStyle>
            <a:lvl1pPr>
              <a:defRPr/>
            </a:lvl1pPr>
          </a:lstStyle>
          <a:p>
            <a:pPr>
              <a:defRPr/>
            </a:pPr>
            <a:fld id="{684ED805-DC3D-3148-85E4-1970FF66E782}" type="slidenum">
              <a:rPr lang="de-DE"/>
              <a:pPr>
                <a:defRPr/>
              </a:pPr>
              <a:t>‹Nr.›</a:t>
            </a:fld>
            <a:endParaRPr lang="de-D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p>
        </p:txBody>
      </p:sp>
      <p:sp>
        <p:nvSpPr>
          <p:cNvPr id="3" name="Vertikaler Textplatzhalter 2"/>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4"/>
          <p:cNvSpPr>
            <a:spLocks noGrp="1" noChangeArrowheads="1"/>
          </p:cNvSpPr>
          <p:nvPr>
            <p:ph type="dt" sz="half" idx="10"/>
          </p:nvPr>
        </p:nvSpPr>
        <p:spPr>
          <a:ln/>
        </p:spPr>
        <p:txBody>
          <a:bodyPr/>
          <a:lstStyle>
            <a:lvl1pPr>
              <a:defRPr/>
            </a:lvl1pPr>
          </a:lstStyle>
          <a:p>
            <a:pPr>
              <a:defRPr/>
            </a:pPr>
            <a:endParaRPr lang="de-DE"/>
          </a:p>
        </p:txBody>
      </p:sp>
      <p:sp>
        <p:nvSpPr>
          <p:cNvPr id="5" name="Rectangle 5"/>
          <p:cNvSpPr>
            <a:spLocks noGrp="1" noChangeArrowheads="1"/>
          </p:cNvSpPr>
          <p:nvPr>
            <p:ph type="ftr" sz="quarter" idx="11"/>
          </p:nvPr>
        </p:nvSpPr>
        <p:spPr>
          <a:ln/>
        </p:spPr>
        <p:txBody>
          <a:bodyPr/>
          <a:lstStyle>
            <a:lvl1pPr>
              <a:defRPr/>
            </a:lvl1pPr>
          </a:lstStyle>
          <a:p>
            <a:pPr>
              <a:defRPr/>
            </a:pPr>
            <a:endParaRPr lang="de-DE"/>
          </a:p>
        </p:txBody>
      </p:sp>
      <p:sp>
        <p:nvSpPr>
          <p:cNvPr id="6" name="Rectangle 6"/>
          <p:cNvSpPr>
            <a:spLocks noGrp="1" noChangeArrowheads="1"/>
          </p:cNvSpPr>
          <p:nvPr>
            <p:ph type="sldNum" sz="quarter" idx="12"/>
          </p:nvPr>
        </p:nvSpPr>
        <p:spPr>
          <a:ln/>
        </p:spPr>
        <p:txBody>
          <a:bodyPr/>
          <a:lstStyle>
            <a:lvl1pPr>
              <a:defRPr/>
            </a:lvl1pPr>
          </a:lstStyle>
          <a:p>
            <a:pPr>
              <a:defRPr/>
            </a:pPr>
            <a:fld id="{9E30EE7A-C90F-664E-84D5-CED72C071ED5}" type="slidenum">
              <a:rPr lang="de-DE"/>
              <a:pPr>
                <a:defRPr/>
              </a:pPr>
              <a:t>‹Nr.›</a:t>
            </a:fld>
            <a:endParaRPr lang="de-D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a:t>Mastertitelformat bearbeiten</a:t>
            </a:r>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4"/>
          <p:cNvSpPr>
            <a:spLocks noGrp="1" noChangeArrowheads="1"/>
          </p:cNvSpPr>
          <p:nvPr>
            <p:ph type="dt" sz="half" idx="10"/>
          </p:nvPr>
        </p:nvSpPr>
        <p:spPr>
          <a:ln/>
        </p:spPr>
        <p:txBody>
          <a:bodyPr/>
          <a:lstStyle>
            <a:lvl1pPr>
              <a:defRPr/>
            </a:lvl1pPr>
          </a:lstStyle>
          <a:p>
            <a:pPr>
              <a:defRPr/>
            </a:pPr>
            <a:endParaRPr lang="de-DE"/>
          </a:p>
        </p:txBody>
      </p:sp>
      <p:sp>
        <p:nvSpPr>
          <p:cNvPr id="5" name="Rectangle 5"/>
          <p:cNvSpPr>
            <a:spLocks noGrp="1" noChangeArrowheads="1"/>
          </p:cNvSpPr>
          <p:nvPr>
            <p:ph type="ftr" sz="quarter" idx="11"/>
          </p:nvPr>
        </p:nvSpPr>
        <p:spPr>
          <a:ln/>
        </p:spPr>
        <p:txBody>
          <a:bodyPr/>
          <a:lstStyle>
            <a:lvl1pPr>
              <a:defRPr/>
            </a:lvl1pPr>
          </a:lstStyle>
          <a:p>
            <a:pPr>
              <a:defRPr/>
            </a:pPr>
            <a:endParaRPr lang="de-DE"/>
          </a:p>
        </p:txBody>
      </p:sp>
      <p:sp>
        <p:nvSpPr>
          <p:cNvPr id="6" name="Rectangle 6"/>
          <p:cNvSpPr>
            <a:spLocks noGrp="1" noChangeArrowheads="1"/>
          </p:cNvSpPr>
          <p:nvPr>
            <p:ph type="sldNum" sz="quarter" idx="12"/>
          </p:nvPr>
        </p:nvSpPr>
        <p:spPr>
          <a:ln/>
        </p:spPr>
        <p:txBody>
          <a:bodyPr/>
          <a:lstStyle>
            <a:lvl1pPr>
              <a:defRPr/>
            </a:lvl1pPr>
          </a:lstStyle>
          <a:p>
            <a:pPr>
              <a:defRPr/>
            </a:pPr>
            <a:fld id="{65BB7A19-BB86-6D47-9DC1-7F43BF82C789}" type="slidenum">
              <a:rPr lang="de-DE"/>
              <a:pPr>
                <a:defRPr/>
              </a:pPr>
              <a:t>‹Nr.›</a:t>
            </a:fld>
            <a:endParaRPr lang="de-D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e-DE"/>
              <a:t>Titelmasterformat durch Klicken bearbeiten</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mn-ea"/>
                <a:cs typeface="+mn-cs"/>
              </a:defRPr>
            </a:lvl1pPr>
          </a:lstStyle>
          <a:p>
            <a:pPr>
              <a:defRPr/>
            </a:pPr>
            <a:endParaRPr lang="de-DE"/>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mn-ea"/>
                <a:cs typeface="+mn-cs"/>
              </a:defRPr>
            </a:lvl1pPr>
          </a:lstStyle>
          <a:p>
            <a:pPr>
              <a:defRPr/>
            </a:pPr>
            <a:endParaRPr lang="de-DE"/>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charset="0"/>
                <a:ea typeface="ＭＳ Ｐゴシック" charset="-128"/>
                <a:cs typeface="ＭＳ Ｐゴシック" charset="-128"/>
              </a:defRPr>
            </a:lvl1pPr>
          </a:lstStyle>
          <a:p>
            <a:pPr>
              <a:defRPr/>
            </a:pPr>
            <a:fld id="{54DF2CF7-C985-4448-B04E-010142418DA4}" type="slidenum">
              <a:rPr lang="de-DE"/>
              <a:pPr>
                <a:defRPr/>
              </a:pPr>
              <a:t>‹Nr.›</a:t>
            </a:fld>
            <a:endParaRPr lang="de-DE"/>
          </a:p>
        </p:txBody>
      </p:sp>
      <p:sp>
        <p:nvSpPr>
          <p:cNvPr id="7" name="Textfeld 6"/>
          <p:cNvSpPr txBox="1"/>
          <p:nvPr userDrawn="1"/>
        </p:nvSpPr>
        <p:spPr>
          <a:xfrm>
            <a:off x="7427913" y="6637338"/>
            <a:ext cx="1804987" cy="246062"/>
          </a:xfrm>
          <a:prstGeom prst="rect">
            <a:avLst/>
          </a:prstGeom>
          <a:noFill/>
        </p:spPr>
        <p:txBody>
          <a:bodyPr wrap="none">
            <a:spAutoFit/>
          </a:bodyPr>
          <a:lstStyle/>
          <a:p>
            <a:pPr fontAlgn="auto">
              <a:spcBef>
                <a:spcPts val="0"/>
              </a:spcBef>
              <a:spcAft>
                <a:spcPts val="0"/>
              </a:spcAft>
              <a:defRPr/>
            </a:pPr>
            <a:r>
              <a:rPr lang="de-DE" sz="1000" b="1">
                <a:solidFill>
                  <a:schemeClr val="bg1">
                    <a:lumMod val="65000"/>
                  </a:schemeClr>
                </a:solidFill>
                <a:latin typeface="Arial"/>
                <a:ea typeface="+mn-ea"/>
                <a:cs typeface="Arial"/>
              </a:rPr>
              <a:t>www.informatikzentrale.de</a:t>
            </a: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a:solidFill>
            <a:schemeClr val="tx2"/>
          </a:solidFill>
          <a:latin typeface="+mj-lt"/>
          <a:ea typeface="ＭＳ Ｐゴシック" charset="-128"/>
          <a:cs typeface="ＭＳ Ｐゴシック" charset="-128"/>
        </a:defRPr>
      </a:lvl1pPr>
      <a:lvl2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2pPr>
      <a:lvl3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3pPr>
      <a:lvl4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4pPr>
      <a:lvl5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128"/>
          <a:cs typeface="ＭＳ Ｐゴシック" charset="-128"/>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128"/>
        </a:defRPr>
      </a:lvl5pPr>
      <a:lvl6pPr marL="2514600" indent="-228600" algn="l" rtl="0" fontAlgn="base">
        <a:spcBef>
          <a:spcPct val="20000"/>
        </a:spcBef>
        <a:spcAft>
          <a:spcPct val="0"/>
        </a:spcAft>
        <a:buChar char="»"/>
        <a:defRPr sz="2000">
          <a:solidFill>
            <a:schemeClr val="tx1"/>
          </a:solidFill>
          <a:latin typeface="+mn-lt"/>
          <a:ea typeface="ＭＳ Ｐゴシック" charset="-128"/>
        </a:defRPr>
      </a:lvl6pPr>
      <a:lvl7pPr marL="2971800" indent="-228600" algn="l" rtl="0" fontAlgn="base">
        <a:spcBef>
          <a:spcPct val="20000"/>
        </a:spcBef>
        <a:spcAft>
          <a:spcPct val="0"/>
        </a:spcAft>
        <a:buChar char="»"/>
        <a:defRPr sz="2000">
          <a:solidFill>
            <a:schemeClr val="tx1"/>
          </a:solidFill>
          <a:latin typeface="+mn-lt"/>
          <a:ea typeface="ＭＳ Ｐゴシック" charset="-128"/>
        </a:defRPr>
      </a:lvl7pPr>
      <a:lvl8pPr marL="3429000" indent="-228600" algn="l" rtl="0" fontAlgn="base">
        <a:spcBef>
          <a:spcPct val="20000"/>
        </a:spcBef>
        <a:spcAft>
          <a:spcPct val="0"/>
        </a:spcAft>
        <a:buChar char="»"/>
        <a:defRPr sz="2000">
          <a:solidFill>
            <a:schemeClr val="tx1"/>
          </a:solidFill>
          <a:latin typeface="+mn-lt"/>
          <a:ea typeface="ＭＳ Ｐゴシック" charset="-128"/>
        </a:defRPr>
      </a:lvl8pPr>
      <a:lvl9pPr marL="3886200" indent="-228600" algn="l" rtl="0" fontAlgn="base">
        <a:spcBef>
          <a:spcPct val="20000"/>
        </a:spcBef>
        <a:spcAft>
          <a:spcPct val="0"/>
        </a:spcAft>
        <a:buChar char="»"/>
        <a:defRPr sz="2000">
          <a:solidFill>
            <a:schemeClr val="tx1"/>
          </a:solidFill>
          <a:latin typeface="+mn-lt"/>
          <a:ea typeface="ＭＳ Ｐゴシック" charset="-128"/>
        </a:defRPr>
      </a:lvl9pPr>
    </p:bodyStyle>
    <p:otherStyle>
      <a:defPPr>
        <a:defRPr lang="de-D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4"/>
          <p:cNvSpPr txBox="1">
            <a:spLocks noChangeArrowheads="1"/>
          </p:cNvSpPr>
          <p:nvPr/>
        </p:nvSpPr>
        <p:spPr bwMode="auto">
          <a:xfrm>
            <a:off x="76200" y="2081213"/>
            <a:ext cx="9067800" cy="1446212"/>
          </a:xfrm>
          <a:prstGeom prst="rect">
            <a:avLst/>
          </a:prstGeom>
          <a:noFill/>
          <a:ln w="9525">
            <a:noFill/>
            <a:miter lim="800000"/>
            <a:headEnd/>
            <a:tailEnd/>
          </a:ln>
        </p:spPr>
        <p:txBody>
          <a:bodyPr>
            <a:prstTxWarp prst="textNoShape">
              <a:avLst/>
            </a:prstTxWarp>
            <a:spAutoFit/>
          </a:bodyPr>
          <a:lstStyle/>
          <a:p>
            <a:pPr algn="ctr"/>
            <a:r>
              <a:rPr lang="de-DE" sz="4400" b="1"/>
              <a:t>ERD</a:t>
            </a:r>
            <a:br>
              <a:rPr lang="de-DE" sz="4400" b="1"/>
            </a:br>
            <a:r>
              <a:rPr lang="de-DE" sz="4400" b="1"/>
              <a:t>in Relationenmodell überführen</a:t>
            </a:r>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el 1"/>
          <p:cNvSpPr>
            <a:spLocks noGrp="1"/>
          </p:cNvSpPr>
          <p:nvPr>
            <p:ph type="title"/>
          </p:nvPr>
        </p:nvSpPr>
        <p:spPr>
          <a:xfrm>
            <a:off x="457200" y="274638"/>
            <a:ext cx="8229600" cy="2002234"/>
          </a:xfrm>
        </p:spPr>
        <p:txBody>
          <a:bodyPr/>
          <a:lstStyle/>
          <a:p>
            <a:r>
              <a:rPr lang="de-DE">
                <a:ea typeface="ＭＳ Ｐゴシック" pitchFamily="-1" charset="-128"/>
                <a:cs typeface="ＭＳ Ｐゴシック" pitchFamily="-1" charset="-128"/>
              </a:rPr>
              <a:t>1) Entitäten + Attribute</a:t>
            </a:r>
            <a:br>
              <a:rPr lang="de-DE">
                <a:ea typeface="ＭＳ Ｐゴシック" pitchFamily="-1" charset="-128"/>
                <a:cs typeface="ＭＳ Ｐゴシック" pitchFamily="-1" charset="-128"/>
              </a:rPr>
            </a:br>
            <a:r>
              <a:rPr lang="de-DE">
                <a:ea typeface="ＭＳ Ｐゴシック" pitchFamily="-1" charset="-128"/>
                <a:cs typeface="ＭＳ Ｐゴシック" pitchFamily="-1" charset="-128"/>
              </a:rPr>
              <a:t/>
            </a:r>
            <a:br>
              <a:rPr lang="de-DE">
                <a:ea typeface="ＭＳ Ｐゴシック" pitchFamily="-1" charset="-128"/>
                <a:cs typeface="ＭＳ Ｐゴシック" pitchFamily="-1" charset="-128"/>
              </a:rPr>
            </a:br>
            <a:r>
              <a:rPr lang="de-DE" strike="sngStrike">
                <a:ea typeface="ＭＳ Ｐゴシック" pitchFamily="-1" charset="-128"/>
                <a:cs typeface="ＭＳ Ｐゴシック" pitchFamily="-1" charset="-128"/>
              </a:rPr>
              <a:t>Beziehungen</a:t>
            </a:r>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d 2" descr="Diagramm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2132856"/>
            <a:ext cx="8502405" cy="252028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89" name="Group 29"/>
          <p:cNvGraphicFramePr>
            <a:graphicFrameLocks noGrp="1"/>
          </p:cNvGraphicFramePr>
          <p:nvPr>
            <p:extLst>
              <p:ext uri="{D42A27DB-BD31-4B8C-83A1-F6EECF244321}">
                <p14:modId xmlns:p14="http://schemas.microsoft.com/office/powerpoint/2010/main" val="3722786489"/>
              </p:ext>
            </p:extLst>
          </p:nvPr>
        </p:nvGraphicFramePr>
        <p:xfrm>
          <a:off x="395536" y="3573016"/>
          <a:ext cx="8001000" cy="1114425"/>
        </p:xfrm>
        <a:graphic>
          <a:graphicData uri="http://schemas.openxmlformats.org/drawingml/2006/table">
            <a:tbl>
              <a:tblPr>
                <a:tableStyleId>{3C2FFA5D-87B4-456A-9821-1D502468CF0F}</a:tableStyleId>
              </a:tblPr>
              <a:tblGrid>
                <a:gridCol w="2667000"/>
                <a:gridCol w="2667000"/>
                <a:gridCol w="2667000"/>
              </a:tblGrid>
              <a:tr h="3714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sz="1800" b="1" u="none" strike="noStrike" cap="none" normalizeH="0" baseline="0">
                          <a:ln>
                            <a:noFill/>
                          </a:ln>
                          <a:effectLst/>
                        </a:rPr>
                        <a:t>Attribut1</a:t>
                      </a:r>
                      <a:endParaRPr kumimoji="0" lang="de-DE" sz="1800" b="1" i="0" u="none" strike="noStrike" cap="none" normalizeH="0" baseline="0">
                        <a:ln>
                          <a:noFill/>
                        </a:ln>
                        <a:solidFill>
                          <a:srgbClr val="FFFFFF"/>
                        </a:solidFill>
                        <a:effectLst/>
                        <a:latin typeface="Arial" charset="0"/>
                        <a:ea typeface="ＭＳ Ｐゴシック" charset="-128"/>
                        <a:cs typeface="ＭＳ Ｐゴシック" charset="-128"/>
                      </a:endParaRPr>
                    </a:p>
                  </a:txBody>
                  <a:tcPr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sz="1800" b="1" u="none" strike="noStrike" cap="none" normalizeH="0" baseline="0">
                          <a:ln>
                            <a:noFill/>
                          </a:ln>
                          <a:effectLst/>
                        </a:rPr>
                        <a:t>Attribut2</a:t>
                      </a:r>
                      <a:endParaRPr kumimoji="0" lang="de-DE" sz="1800" b="1" i="0" u="none" strike="noStrike" cap="none" normalizeH="0" baseline="0">
                        <a:ln>
                          <a:noFill/>
                        </a:ln>
                        <a:solidFill>
                          <a:srgbClr val="FFFFFF"/>
                        </a:solidFill>
                        <a:effectLst/>
                        <a:latin typeface="Arial" charset="0"/>
                        <a:ea typeface="ＭＳ Ｐゴシック" charset="-128"/>
                        <a:cs typeface="ＭＳ Ｐゴシック" charset="-128"/>
                      </a:endParaRPr>
                    </a:p>
                  </a:txBody>
                  <a:tcPr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sz="1800" b="1" u="none" strike="noStrike" cap="none" normalizeH="0" baseline="0">
                          <a:ln>
                            <a:noFill/>
                          </a:ln>
                          <a:effectLst/>
                        </a:rPr>
                        <a:t>…</a:t>
                      </a:r>
                      <a:endParaRPr kumimoji="0" lang="de-DE" sz="1800" b="1" i="0" u="none" strike="noStrike" cap="none" normalizeH="0" baseline="0">
                        <a:ln>
                          <a:noFill/>
                        </a:ln>
                        <a:solidFill>
                          <a:srgbClr val="FFFFFF"/>
                        </a:solidFill>
                        <a:effectLst/>
                        <a:latin typeface="Arial" charset="0"/>
                        <a:ea typeface="ＭＳ Ｐゴシック" charset="-128"/>
                        <a:cs typeface="ＭＳ Ｐゴシック" charset="-128"/>
                      </a:endParaRPr>
                    </a:p>
                  </a:txBody>
                  <a:tcPr horzOverflow="overflow"/>
                </a:tc>
              </a:tr>
              <a:tr h="371475">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sz="1800" b="0" i="0" u="none" strike="noStrike" cap="none" normalizeH="0" baseline="0">
                        <a:ln>
                          <a:noFill/>
                        </a:ln>
                        <a:solidFill>
                          <a:srgbClr val="000000"/>
                        </a:solidFill>
                        <a:effectLst/>
                        <a:latin typeface="Arial" charset="0"/>
                        <a:ea typeface="ＭＳ Ｐゴシック" charset="-128"/>
                        <a:cs typeface="ＭＳ Ｐゴシック" charset="-128"/>
                      </a:endParaRPr>
                    </a:p>
                  </a:txBody>
                  <a:tcPr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sz="1800" b="0" i="0" u="none" strike="noStrike" cap="none" normalizeH="0" baseline="0">
                        <a:ln>
                          <a:noFill/>
                        </a:ln>
                        <a:solidFill>
                          <a:srgbClr val="000000"/>
                        </a:solidFill>
                        <a:effectLst/>
                        <a:latin typeface="Arial" charset="0"/>
                        <a:ea typeface="ＭＳ Ｐゴシック" charset="-128"/>
                        <a:cs typeface="ＭＳ Ｐゴシック" charset="-128"/>
                      </a:endParaRPr>
                    </a:p>
                  </a:txBody>
                  <a:tcPr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sz="1800" b="0" i="0" u="none" strike="noStrike" cap="none" normalizeH="0" baseline="0">
                        <a:ln>
                          <a:noFill/>
                        </a:ln>
                        <a:solidFill>
                          <a:srgbClr val="000000"/>
                        </a:solidFill>
                        <a:effectLst/>
                        <a:latin typeface="Arial" charset="0"/>
                        <a:ea typeface="ＭＳ Ｐゴシック" charset="-128"/>
                        <a:cs typeface="ＭＳ Ｐゴシック" charset="-128"/>
                      </a:endParaRPr>
                    </a:p>
                  </a:txBody>
                  <a:tcPr horzOverflow="overflow"/>
                </a:tc>
              </a:tr>
              <a:tr h="371475">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sz="1800" b="0" i="0" u="none" strike="noStrike" cap="none" normalizeH="0" baseline="0">
                        <a:ln>
                          <a:noFill/>
                        </a:ln>
                        <a:solidFill>
                          <a:srgbClr val="000000"/>
                        </a:solidFill>
                        <a:effectLst/>
                        <a:latin typeface="Arial" charset="0"/>
                        <a:ea typeface="ＭＳ Ｐゴシック" charset="-128"/>
                        <a:cs typeface="ＭＳ Ｐゴシック" charset="-128"/>
                      </a:endParaRPr>
                    </a:p>
                  </a:txBody>
                  <a:tcPr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sz="1800" b="0" i="0" u="none" strike="noStrike" cap="none" normalizeH="0" baseline="0">
                        <a:ln>
                          <a:noFill/>
                        </a:ln>
                        <a:solidFill>
                          <a:srgbClr val="000000"/>
                        </a:solidFill>
                        <a:effectLst/>
                        <a:latin typeface="Arial" charset="0"/>
                        <a:ea typeface="ＭＳ Ｐゴシック" charset="-128"/>
                        <a:cs typeface="ＭＳ Ｐゴシック" charset="-128"/>
                      </a:endParaRPr>
                    </a:p>
                  </a:txBody>
                  <a:tcPr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de-DE" sz="1800" b="0" i="0" u="none" strike="noStrike" cap="none" normalizeH="0" baseline="0">
                        <a:ln>
                          <a:noFill/>
                        </a:ln>
                        <a:solidFill>
                          <a:srgbClr val="000000"/>
                        </a:solidFill>
                        <a:effectLst/>
                        <a:latin typeface="Arial" charset="0"/>
                        <a:ea typeface="ＭＳ Ｐゴシック" charset="-128"/>
                        <a:cs typeface="ＭＳ Ｐゴシック" charset="-128"/>
                      </a:endParaRPr>
                    </a:p>
                  </a:txBody>
                  <a:tcPr horzOverflow="overflow"/>
                </a:tc>
              </a:tr>
            </a:tbl>
          </a:graphicData>
        </a:graphic>
      </p:graphicFrame>
      <p:sp>
        <p:nvSpPr>
          <p:cNvPr id="17425" name="Textfeld 3"/>
          <p:cNvSpPr txBox="1">
            <a:spLocks noChangeArrowheads="1"/>
          </p:cNvSpPr>
          <p:nvPr/>
        </p:nvSpPr>
        <p:spPr bwMode="auto">
          <a:xfrm>
            <a:off x="547936" y="3192016"/>
            <a:ext cx="3330434" cy="369332"/>
          </a:xfrm>
          <a:prstGeom prst="rect">
            <a:avLst/>
          </a:prstGeom>
          <a:noFill/>
          <a:ln w="9525">
            <a:noFill/>
            <a:miter lim="800000"/>
            <a:headEnd/>
            <a:tailEnd/>
          </a:ln>
        </p:spPr>
        <p:txBody>
          <a:bodyPr wrap="none">
            <a:prstTxWarp prst="textNoShape">
              <a:avLst/>
            </a:prstTxWarp>
            <a:spAutoFit/>
          </a:bodyPr>
          <a:lstStyle/>
          <a:p>
            <a:r>
              <a:rPr lang="de-DE"/>
              <a:t>Name der Tabelle = Entitätstyp</a:t>
            </a:r>
          </a:p>
        </p:txBody>
      </p:sp>
      <p:sp>
        <p:nvSpPr>
          <p:cNvPr id="17426" name="Textfeld 5"/>
          <p:cNvSpPr txBox="1">
            <a:spLocks noChangeArrowheads="1"/>
          </p:cNvSpPr>
          <p:nvPr/>
        </p:nvSpPr>
        <p:spPr bwMode="auto">
          <a:xfrm>
            <a:off x="1828800" y="5638800"/>
            <a:ext cx="6172200" cy="369888"/>
          </a:xfrm>
          <a:prstGeom prst="rect">
            <a:avLst/>
          </a:prstGeom>
          <a:noFill/>
          <a:ln w="9525">
            <a:noFill/>
            <a:miter lim="800000"/>
            <a:headEnd/>
            <a:tailEnd/>
          </a:ln>
        </p:spPr>
        <p:txBody>
          <a:bodyPr>
            <a:prstTxWarp prst="textNoShape">
              <a:avLst/>
            </a:prstTxWarp>
            <a:spAutoFit/>
          </a:bodyPr>
          <a:lstStyle/>
          <a:p>
            <a:r>
              <a:rPr lang="de-DE" i="1"/>
              <a:t>Beziehungen vorerst vernachlässigen!</a:t>
            </a:r>
          </a:p>
        </p:txBody>
      </p:sp>
      <p:pic>
        <p:nvPicPr>
          <p:cNvPr id="5" name="Bild 4" descr="Diagramm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404664"/>
            <a:ext cx="8502405" cy="252028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13" name="Group 29"/>
          <p:cNvGraphicFramePr>
            <a:graphicFrameLocks noGrp="1"/>
          </p:cNvGraphicFramePr>
          <p:nvPr>
            <p:extLst>
              <p:ext uri="{D42A27DB-BD31-4B8C-83A1-F6EECF244321}">
                <p14:modId xmlns:p14="http://schemas.microsoft.com/office/powerpoint/2010/main" val="2084533543"/>
              </p:ext>
            </p:extLst>
          </p:nvPr>
        </p:nvGraphicFramePr>
        <p:xfrm>
          <a:off x="381000" y="3200400"/>
          <a:ext cx="8001000" cy="1114425"/>
        </p:xfrm>
        <a:graphic>
          <a:graphicData uri="http://schemas.openxmlformats.org/drawingml/2006/table">
            <a:tbl>
              <a:tblPr>
                <a:tableStyleId>{3C2FFA5D-87B4-456A-9821-1D502468CF0F}</a:tableStyleId>
              </a:tblPr>
              <a:tblGrid>
                <a:gridCol w="4000500"/>
                <a:gridCol w="4000500"/>
              </a:tblGrid>
              <a:tr h="3714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sz="1800" b="1" u="sng" strike="noStrike" kern="1200" cap="none" normalizeH="0" baseline="0">
                          <a:ln>
                            <a:noFill/>
                          </a:ln>
                          <a:effectLst/>
                        </a:rPr>
                        <a:t>KundeNr</a:t>
                      </a:r>
                      <a:endParaRPr kumimoji="0" lang="de-DE" sz="1800" b="1" i="0" u="sng" strike="noStrike" kern="1200" cap="none" normalizeH="0" baseline="0">
                        <a:ln>
                          <a:noFill/>
                        </a:ln>
                        <a:solidFill>
                          <a:srgbClr val="000000"/>
                        </a:solidFill>
                        <a:effectLst/>
                        <a:latin typeface="Arial" charset="0"/>
                        <a:ea typeface="ＭＳ Ｐゴシック" charset="-128"/>
                        <a:cs typeface="ＭＳ Ｐゴシック" charset="-128"/>
                      </a:endParaRPr>
                    </a:p>
                  </a:txBody>
                  <a:tcPr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sz="1800" b="1" u="none" strike="noStrike" cap="none" normalizeH="0" baseline="0">
                          <a:ln>
                            <a:noFill/>
                          </a:ln>
                          <a:effectLst/>
                        </a:rPr>
                        <a:t>Name</a:t>
                      </a:r>
                      <a:endParaRPr kumimoji="0" lang="de-DE" sz="1800" b="1" i="0" u="none" strike="noStrike" cap="none" normalizeH="0" baseline="0">
                        <a:ln>
                          <a:noFill/>
                        </a:ln>
                        <a:solidFill>
                          <a:srgbClr val="FFFFFF"/>
                        </a:solidFill>
                        <a:effectLst/>
                        <a:latin typeface="Arial" charset="0"/>
                        <a:ea typeface="ＭＳ Ｐゴシック" charset="-128"/>
                        <a:cs typeface="ＭＳ Ｐゴシック" charset="-128"/>
                      </a:endParaRPr>
                    </a:p>
                  </a:txBody>
                  <a:tcPr horzOverflow="overflow"/>
                </a:tc>
              </a:tr>
              <a:tr h="3714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sz="1800" b="0" i="0" u="none" strike="noStrike" cap="none" normalizeH="0" baseline="0">
                          <a:ln>
                            <a:noFill/>
                          </a:ln>
                          <a:solidFill>
                            <a:srgbClr val="000000"/>
                          </a:solidFill>
                          <a:effectLst/>
                          <a:latin typeface="Arial" charset="0"/>
                          <a:ea typeface="ＭＳ Ｐゴシック" charset="-128"/>
                          <a:cs typeface="ＭＳ Ｐゴシック" charset="-128"/>
                        </a:rPr>
                        <a:t>1</a:t>
                      </a:r>
                    </a:p>
                  </a:txBody>
                  <a:tcPr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sz="1800" b="0" i="0" u="none" strike="noStrike" cap="none" normalizeH="0" baseline="0">
                          <a:ln>
                            <a:noFill/>
                          </a:ln>
                          <a:solidFill>
                            <a:srgbClr val="000000"/>
                          </a:solidFill>
                          <a:effectLst/>
                          <a:latin typeface="Arial" charset="0"/>
                          <a:ea typeface="ＭＳ Ｐゴシック" charset="-128"/>
                          <a:cs typeface="ＭＳ Ｐゴシック" charset="-128"/>
                        </a:rPr>
                        <a:t>Schmitt</a:t>
                      </a:r>
                    </a:p>
                  </a:txBody>
                  <a:tcPr horzOverflow="overflow"/>
                </a:tc>
              </a:tr>
              <a:tr h="3714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sz="1800" b="0" i="0" u="none" strike="noStrike" cap="none" normalizeH="0" baseline="0">
                          <a:ln>
                            <a:noFill/>
                          </a:ln>
                          <a:solidFill>
                            <a:srgbClr val="000000"/>
                          </a:solidFill>
                          <a:effectLst/>
                          <a:latin typeface="Arial" charset="0"/>
                          <a:ea typeface="ＭＳ Ｐゴシック" charset="-128"/>
                          <a:cs typeface="ＭＳ Ｐゴシック" charset="-128"/>
                        </a:rPr>
                        <a:t>2</a:t>
                      </a:r>
                    </a:p>
                  </a:txBody>
                  <a:tcPr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de-DE" sz="1800" b="0" i="0" u="none" strike="noStrike" cap="none" normalizeH="0" baseline="0">
                          <a:ln>
                            <a:noFill/>
                          </a:ln>
                          <a:solidFill>
                            <a:srgbClr val="000000"/>
                          </a:solidFill>
                          <a:effectLst/>
                          <a:latin typeface="Arial" charset="0"/>
                          <a:ea typeface="ＭＳ Ｐゴシック" charset="-128"/>
                          <a:cs typeface="ＭＳ Ｐゴシック" charset="-128"/>
                        </a:rPr>
                        <a:t>Maier</a:t>
                      </a:r>
                    </a:p>
                  </a:txBody>
                  <a:tcPr horzOverflow="overflow"/>
                </a:tc>
              </a:tr>
            </a:tbl>
          </a:graphicData>
        </a:graphic>
      </p:graphicFrame>
      <p:sp>
        <p:nvSpPr>
          <p:cNvPr id="18449" name="Textfeld 3"/>
          <p:cNvSpPr txBox="1">
            <a:spLocks noChangeArrowheads="1"/>
          </p:cNvSpPr>
          <p:nvPr/>
        </p:nvSpPr>
        <p:spPr bwMode="auto">
          <a:xfrm>
            <a:off x="533400" y="2819400"/>
            <a:ext cx="3084047" cy="369332"/>
          </a:xfrm>
          <a:prstGeom prst="rect">
            <a:avLst/>
          </a:prstGeom>
          <a:noFill/>
          <a:ln w="9525">
            <a:noFill/>
            <a:miter lim="800000"/>
            <a:headEnd/>
            <a:tailEnd/>
          </a:ln>
        </p:spPr>
        <p:txBody>
          <a:bodyPr wrap="none">
            <a:prstTxWarp prst="textNoShape">
              <a:avLst/>
            </a:prstTxWarp>
            <a:spAutoFit/>
          </a:bodyPr>
          <a:lstStyle/>
          <a:p>
            <a:r>
              <a:rPr lang="de-DE"/>
              <a:t>Name der Tabelle = "</a:t>
            </a:r>
            <a:r>
              <a:rPr lang="de-DE">
                <a:solidFill>
                  <a:srgbClr val="0000FF"/>
                </a:solidFill>
              </a:rPr>
              <a:t>Kunde</a:t>
            </a:r>
            <a:r>
              <a:rPr lang="de-DE"/>
              <a:t>"</a:t>
            </a:r>
          </a:p>
        </p:txBody>
      </p:sp>
      <p:pic>
        <p:nvPicPr>
          <p:cNvPr id="6" name="Bild 5" descr="Diagramm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260648"/>
            <a:ext cx="8502405" cy="2520280"/>
          </a:xfrm>
          <a:prstGeom prst="rect">
            <a:avLst/>
          </a:prstGeom>
        </p:spPr>
      </p:pic>
      <p:sp>
        <p:nvSpPr>
          <p:cNvPr id="2" name="Textfeld 1"/>
          <p:cNvSpPr txBox="1"/>
          <p:nvPr/>
        </p:nvSpPr>
        <p:spPr>
          <a:xfrm>
            <a:off x="1691680" y="4941168"/>
            <a:ext cx="4156557" cy="523220"/>
          </a:xfrm>
          <a:prstGeom prst="rect">
            <a:avLst/>
          </a:prstGeom>
          <a:noFill/>
        </p:spPr>
        <p:txBody>
          <a:bodyPr wrap="none" rtlCol="0">
            <a:spAutoFit/>
          </a:bodyPr>
          <a:lstStyle/>
          <a:p>
            <a:r>
              <a:rPr lang="de-DE" sz="2800">
                <a:solidFill>
                  <a:srgbClr val="0000FF"/>
                </a:solidFill>
              </a:rPr>
              <a:t>kunden</a:t>
            </a:r>
            <a:r>
              <a:rPr lang="de-DE" sz="2800"/>
              <a:t>(</a:t>
            </a:r>
            <a:r>
              <a:rPr lang="de-DE" sz="2800" u="sng"/>
              <a:t>KundeNr</a:t>
            </a:r>
            <a:r>
              <a:rPr lang="de-DE" sz="2800"/>
              <a:t>, Name)</a:t>
            </a:r>
          </a:p>
        </p:txBody>
      </p:sp>
      <p:sp>
        <p:nvSpPr>
          <p:cNvPr id="3" name="Textfeld 2"/>
          <p:cNvSpPr txBox="1"/>
          <p:nvPr/>
        </p:nvSpPr>
        <p:spPr>
          <a:xfrm>
            <a:off x="2411760" y="6309320"/>
            <a:ext cx="6201299" cy="369332"/>
          </a:xfrm>
          <a:prstGeom prst="rect">
            <a:avLst/>
          </a:prstGeom>
          <a:noFill/>
        </p:spPr>
        <p:txBody>
          <a:bodyPr wrap="none" rtlCol="0">
            <a:spAutoFit/>
          </a:bodyPr>
          <a:lstStyle/>
          <a:p>
            <a:r>
              <a:rPr lang="de-DE"/>
              <a:t>(Tabellennamen im Plural, im ER-Diagramm aber Singular)</a:t>
            </a:r>
          </a:p>
        </p:txBody>
      </p:sp>
      <p:cxnSp>
        <p:nvCxnSpPr>
          <p:cNvPr id="5" name="Gerade Verbindung mit Pfeil 4"/>
          <p:cNvCxnSpPr/>
          <p:nvPr/>
        </p:nvCxnSpPr>
        <p:spPr>
          <a:xfrm flipH="1" flipV="1">
            <a:off x="2411760" y="5373216"/>
            <a:ext cx="360040" cy="1008112"/>
          </a:xfrm>
          <a:prstGeom prst="straightConnector1">
            <a:avLst/>
          </a:prstGeom>
          <a:ln>
            <a:solidFill>
              <a:schemeClr val="accent2">
                <a:lumMod val="60000"/>
                <a:lumOff val="40000"/>
              </a:schemeClr>
            </a:solidFill>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Rechteck 1"/>
          <p:cNvSpPr/>
          <p:nvPr/>
        </p:nvSpPr>
        <p:spPr>
          <a:xfrm>
            <a:off x="107504" y="1844824"/>
            <a:ext cx="8856984" cy="3108544"/>
          </a:xfrm>
          <a:prstGeom prst="rect">
            <a:avLst/>
          </a:prstGeom>
        </p:spPr>
        <p:txBody>
          <a:bodyPr wrap="square">
            <a:spAutoFit/>
          </a:bodyPr>
          <a:lstStyle/>
          <a:p>
            <a:r>
              <a:rPr lang="de-DE" sz="2800" i="1">
                <a:solidFill>
                  <a:srgbClr val="FF0000"/>
                </a:solidFill>
              </a:rPr>
              <a:t>Übung DVD-Verleih</a:t>
            </a:r>
          </a:p>
          <a:p>
            <a:endParaRPr lang="de-DE" sz="2800" b="1" i="1">
              <a:solidFill>
                <a:srgbClr val="FF0000"/>
              </a:solidFill>
            </a:endParaRPr>
          </a:p>
          <a:p>
            <a:endParaRPr lang="de-DE" sz="2800" b="1" i="1">
              <a:solidFill>
                <a:srgbClr val="FF0000"/>
              </a:solidFill>
            </a:endParaRPr>
          </a:p>
          <a:p>
            <a:r>
              <a:rPr lang="de-DE" sz="2800" b="1" i="1">
                <a:solidFill>
                  <a:srgbClr val="FF0000"/>
                </a:solidFill>
              </a:rPr>
              <a:t>"Ein DVD-Verleih mit mehreren Filialen verleiht DVDs."</a:t>
            </a:r>
          </a:p>
          <a:p>
            <a:endParaRPr lang="de-DE" sz="2800" b="1" i="1">
              <a:solidFill>
                <a:srgbClr val="FF0000"/>
              </a:solidFill>
            </a:endParaRPr>
          </a:p>
          <a:p>
            <a:r>
              <a:rPr lang="de-DE" sz="2800" i="1">
                <a:solidFill>
                  <a:srgbClr val="FF0000"/>
                </a:solidFill>
              </a:rPr>
              <a:t>In Relationenschreibweise abbilden!</a:t>
            </a:r>
          </a:p>
        </p:txBody>
      </p:sp>
    </p:spTree>
    <p:extLst>
      <p:ext uri="{BB962C8B-B14F-4D97-AF65-F5344CB8AC3E}">
        <p14:creationId xmlns:p14="http://schemas.microsoft.com/office/powerpoint/2010/main" val="4161377529"/>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el 1"/>
          <p:cNvSpPr>
            <a:spLocks noGrp="1"/>
          </p:cNvSpPr>
          <p:nvPr>
            <p:ph type="title"/>
          </p:nvPr>
        </p:nvSpPr>
        <p:spPr/>
        <p:txBody>
          <a:bodyPr/>
          <a:lstStyle/>
          <a:p>
            <a:r>
              <a:rPr lang="de-DE">
                <a:ea typeface="ＭＳ Ｐゴシック" pitchFamily="-1" charset="-128"/>
                <a:cs typeface="ＭＳ Ｐゴシック" pitchFamily="-1" charset="-128"/>
              </a:rPr>
              <a:t>2) Beziehungen zwischen Entitäten (1:n)</a:t>
            </a:r>
          </a:p>
        </p:txBody>
      </p:sp>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Bild 5" descr="kroesus-loesung.png"/>
          <p:cNvPicPr>
            <a:picLocks noChangeAspect="1"/>
          </p:cNvPicPr>
          <p:nvPr/>
        </p:nvPicPr>
        <p:blipFill>
          <a:blip r:embed="rId2"/>
          <a:srcRect/>
          <a:stretch>
            <a:fillRect/>
          </a:stretch>
        </p:blipFill>
        <p:spPr bwMode="auto">
          <a:xfrm>
            <a:off x="0" y="1066800"/>
            <a:ext cx="9144000" cy="2003425"/>
          </a:xfrm>
          <a:prstGeom prst="rect">
            <a:avLst/>
          </a:prstGeom>
          <a:noFill/>
          <a:ln w="9525">
            <a:noFill/>
            <a:miter lim="800000"/>
            <a:headEnd/>
            <a:tailEnd/>
          </a:ln>
        </p:spPr>
      </p:pic>
      <p:sp>
        <p:nvSpPr>
          <p:cNvPr id="7" name="Textfeld 6"/>
          <p:cNvSpPr txBox="1"/>
          <p:nvPr/>
        </p:nvSpPr>
        <p:spPr>
          <a:xfrm flipH="1">
            <a:off x="762000" y="381000"/>
            <a:ext cx="7162800" cy="461963"/>
          </a:xfrm>
          <a:prstGeom prst="rect">
            <a:avLst/>
          </a:prstGeom>
        </p:spPr>
        <p:style>
          <a:lnRef idx="1">
            <a:schemeClr val="accent4"/>
          </a:lnRef>
          <a:fillRef idx="2">
            <a:schemeClr val="accent4"/>
          </a:fillRef>
          <a:effectRef idx="1">
            <a:schemeClr val="accent4"/>
          </a:effectRef>
          <a:fontRef idx="minor">
            <a:schemeClr val="dk1"/>
          </a:fontRef>
        </p:style>
        <p:txBody>
          <a:bodyPr>
            <a:spAutoFit/>
          </a:bodyPr>
          <a:lstStyle/>
          <a:p>
            <a:pPr>
              <a:defRPr/>
            </a:pPr>
            <a:r>
              <a:rPr lang="de-DE" sz="2400" b="1"/>
              <a:t>Autopark von Herrn Krösus (Übung ERM-5)</a:t>
            </a:r>
          </a:p>
        </p:txBody>
      </p:sp>
      <p:sp>
        <p:nvSpPr>
          <p:cNvPr id="2" name="Textfeld 1"/>
          <p:cNvSpPr txBox="1"/>
          <p:nvPr/>
        </p:nvSpPr>
        <p:spPr>
          <a:xfrm flipH="1">
            <a:off x="251520" y="4725144"/>
            <a:ext cx="8424936" cy="1754327"/>
          </a:xfrm>
          <a:prstGeom prst="rect">
            <a:avLst/>
          </a:prstGeom>
          <a:noFill/>
        </p:spPr>
        <p:txBody>
          <a:bodyPr wrap="square" rtlCol="0">
            <a:spAutoFit/>
          </a:bodyPr>
          <a:lstStyle/>
          <a:p>
            <a:r>
              <a:rPr lang="de-DE"/>
              <a:t>Herr Krösus beauftragt Ihre Firma, ein Programm zur Verwaltung seines Autoparks zu konzipieren. "Ich habe ungefähr 200 Autos in New York, Tokio und Paris", sagt er am Telefon. "Ich kaufe oft neue und fahre auch oft welche zu Schrott. Ich möchte immer genau wissen, in welcher Stadt ich welches Auto zur Verfügung habe. Interessant sind dabei für mich die Marke, die Farbe und die Leistungsstärke in PS."</a:t>
            </a:r>
          </a:p>
        </p:txBody>
      </p:sp>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Bild 5" descr="kroesus-loesung.png"/>
          <p:cNvPicPr>
            <a:picLocks noChangeAspect="1"/>
          </p:cNvPicPr>
          <p:nvPr/>
        </p:nvPicPr>
        <p:blipFill>
          <a:blip r:embed="rId2"/>
          <a:srcRect/>
          <a:stretch>
            <a:fillRect/>
          </a:stretch>
        </p:blipFill>
        <p:spPr bwMode="auto">
          <a:xfrm>
            <a:off x="0" y="1066800"/>
            <a:ext cx="9144000" cy="2003425"/>
          </a:xfrm>
          <a:prstGeom prst="rect">
            <a:avLst/>
          </a:prstGeom>
          <a:noFill/>
          <a:ln w="9525">
            <a:noFill/>
            <a:miter lim="800000"/>
            <a:headEnd/>
            <a:tailEnd/>
          </a:ln>
        </p:spPr>
      </p:pic>
      <p:sp>
        <p:nvSpPr>
          <p:cNvPr id="7" name="Textfeld 6"/>
          <p:cNvSpPr txBox="1"/>
          <p:nvPr/>
        </p:nvSpPr>
        <p:spPr>
          <a:xfrm flipH="1">
            <a:off x="762000" y="381000"/>
            <a:ext cx="7162800" cy="461963"/>
          </a:xfrm>
          <a:prstGeom prst="rect">
            <a:avLst/>
          </a:prstGeom>
        </p:spPr>
        <p:style>
          <a:lnRef idx="1">
            <a:schemeClr val="accent4"/>
          </a:lnRef>
          <a:fillRef idx="2">
            <a:schemeClr val="accent4"/>
          </a:fillRef>
          <a:effectRef idx="1">
            <a:schemeClr val="accent4"/>
          </a:effectRef>
          <a:fontRef idx="minor">
            <a:schemeClr val="dk1"/>
          </a:fontRef>
        </p:style>
        <p:txBody>
          <a:bodyPr>
            <a:spAutoFit/>
          </a:bodyPr>
          <a:lstStyle/>
          <a:p>
            <a:pPr>
              <a:defRPr/>
            </a:pPr>
            <a:r>
              <a:rPr lang="de-DE" sz="2400" b="1"/>
              <a:t>Autopark von Herrn Krösus (Übung ERM-5)</a:t>
            </a:r>
          </a:p>
        </p:txBody>
      </p:sp>
      <p:sp>
        <p:nvSpPr>
          <p:cNvPr id="11" name="Textfeld 10"/>
          <p:cNvSpPr txBox="1"/>
          <p:nvPr/>
        </p:nvSpPr>
        <p:spPr>
          <a:xfrm>
            <a:off x="755576" y="3717032"/>
            <a:ext cx="6024205" cy="1077218"/>
          </a:xfrm>
          <a:prstGeom prst="rect">
            <a:avLst/>
          </a:prstGeom>
          <a:noFill/>
        </p:spPr>
        <p:txBody>
          <a:bodyPr wrap="none" rtlCol="0">
            <a:spAutoFit/>
          </a:bodyPr>
          <a:lstStyle/>
          <a:p>
            <a:r>
              <a:rPr lang="de-DE" sz="3200"/>
              <a:t>staedte(</a:t>
            </a:r>
            <a:r>
              <a:rPr lang="de-DE" sz="3200" u="sng"/>
              <a:t>Stadt_ID</a:t>
            </a:r>
            <a:r>
              <a:rPr lang="de-DE" sz="3200"/>
              <a:t>, Name)</a:t>
            </a:r>
          </a:p>
          <a:p>
            <a:r>
              <a:rPr lang="de-DE" sz="3200"/>
              <a:t>autos(</a:t>
            </a:r>
            <a:r>
              <a:rPr lang="de-DE" sz="3200" u="sng"/>
              <a:t>Auto_ID</a:t>
            </a:r>
            <a:r>
              <a:rPr lang="de-DE" sz="3200"/>
              <a:t>, Farbe, Leistung)</a:t>
            </a:r>
          </a:p>
        </p:txBody>
      </p:sp>
    </p:spTree>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EA94"/>
        </a:solidFill>
        <a:effectLst/>
      </p:bgPr>
    </p:bg>
    <p:spTree>
      <p:nvGrpSpPr>
        <p:cNvPr id="1" name=""/>
        <p:cNvGrpSpPr/>
        <p:nvPr/>
      </p:nvGrpSpPr>
      <p:grpSpPr>
        <a:xfrm>
          <a:off x="0" y="0"/>
          <a:ext cx="0" cy="0"/>
          <a:chOff x="0" y="0"/>
          <a:chExt cx="0" cy="0"/>
        </a:xfrm>
      </p:grpSpPr>
      <p:pic>
        <p:nvPicPr>
          <p:cNvPr id="22530" name="Bild 5" descr="kroesus-loesung.png"/>
          <p:cNvPicPr>
            <a:picLocks noChangeAspect="1"/>
          </p:cNvPicPr>
          <p:nvPr/>
        </p:nvPicPr>
        <p:blipFill>
          <a:blip r:embed="rId2"/>
          <a:srcRect/>
          <a:stretch>
            <a:fillRect/>
          </a:stretch>
        </p:blipFill>
        <p:spPr bwMode="auto">
          <a:xfrm>
            <a:off x="0" y="1066800"/>
            <a:ext cx="9144000" cy="2003425"/>
          </a:xfrm>
          <a:prstGeom prst="rect">
            <a:avLst/>
          </a:prstGeom>
          <a:noFill/>
          <a:ln w="9525">
            <a:noFill/>
            <a:miter lim="800000"/>
            <a:headEnd/>
            <a:tailEnd/>
          </a:ln>
        </p:spPr>
      </p:pic>
      <p:sp>
        <p:nvSpPr>
          <p:cNvPr id="7" name="Textfeld 6"/>
          <p:cNvSpPr txBox="1"/>
          <p:nvPr/>
        </p:nvSpPr>
        <p:spPr>
          <a:xfrm flipH="1">
            <a:off x="762000" y="381000"/>
            <a:ext cx="7162800" cy="461963"/>
          </a:xfrm>
          <a:prstGeom prst="rect">
            <a:avLst/>
          </a:prstGeom>
        </p:spPr>
        <p:style>
          <a:lnRef idx="1">
            <a:schemeClr val="accent4"/>
          </a:lnRef>
          <a:fillRef idx="2">
            <a:schemeClr val="accent4"/>
          </a:fillRef>
          <a:effectRef idx="1">
            <a:schemeClr val="accent4"/>
          </a:effectRef>
          <a:fontRef idx="minor">
            <a:schemeClr val="dk1"/>
          </a:fontRef>
        </p:style>
        <p:txBody>
          <a:bodyPr>
            <a:spAutoFit/>
          </a:bodyPr>
          <a:lstStyle/>
          <a:p>
            <a:pPr>
              <a:defRPr/>
            </a:pPr>
            <a:r>
              <a:rPr lang="de-DE" sz="2400" b="1"/>
              <a:t>Autopark von Herrn Krösus (Übung ERM-5)</a:t>
            </a:r>
          </a:p>
        </p:txBody>
      </p:sp>
      <p:sp>
        <p:nvSpPr>
          <p:cNvPr id="5" name="Textfeld 4"/>
          <p:cNvSpPr txBox="1"/>
          <p:nvPr/>
        </p:nvSpPr>
        <p:spPr>
          <a:xfrm>
            <a:off x="4139952" y="5085184"/>
            <a:ext cx="4896543" cy="15696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defRPr/>
            </a:pPr>
            <a:r>
              <a:rPr lang="de-DE" sz="2400" b="1">
                <a:solidFill>
                  <a:srgbClr val="FF0000"/>
                </a:solidFill>
              </a:rPr>
              <a:t>Wie stellen wir im Relationenmodell</a:t>
            </a:r>
          </a:p>
          <a:p>
            <a:pPr>
              <a:defRPr/>
            </a:pPr>
            <a:r>
              <a:rPr lang="de-DE" sz="2400" b="1">
                <a:solidFill>
                  <a:srgbClr val="FF0000"/>
                </a:solidFill>
              </a:rPr>
              <a:t>Beziehung zwischen Stadt und Auto dar?</a:t>
            </a:r>
          </a:p>
        </p:txBody>
      </p:sp>
      <p:sp>
        <p:nvSpPr>
          <p:cNvPr id="10" name="Textfeld 9"/>
          <p:cNvSpPr txBox="1"/>
          <p:nvPr/>
        </p:nvSpPr>
        <p:spPr>
          <a:xfrm>
            <a:off x="755576" y="3717032"/>
            <a:ext cx="6024205" cy="1077218"/>
          </a:xfrm>
          <a:prstGeom prst="rect">
            <a:avLst/>
          </a:prstGeom>
          <a:noFill/>
        </p:spPr>
        <p:txBody>
          <a:bodyPr wrap="none" rtlCol="0">
            <a:spAutoFit/>
          </a:bodyPr>
          <a:lstStyle/>
          <a:p>
            <a:r>
              <a:rPr lang="de-DE" sz="3200"/>
              <a:t>staedte(</a:t>
            </a:r>
            <a:r>
              <a:rPr lang="de-DE" sz="3200" u="sng"/>
              <a:t>Stadt_ID</a:t>
            </a:r>
            <a:r>
              <a:rPr lang="de-DE" sz="3200"/>
              <a:t>, Name)</a:t>
            </a:r>
          </a:p>
          <a:p>
            <a:r>
              <a:rPr lang="de-DE" sz="3200"/>
              <a:t>autos(</a:t>
            </a:r>
            <a:r>
              <a:rPr lang="de-DE" sz="3200" u="sng"/>
              <a:t>Auto_ID</a:t>
            </a:r>
            <a:r>
              <a:rPr lang="de-DE" sz="3200"/>
              <a:t>, Farbe, Leistung)</a:t>
            </a:r>
          </a:p>
        </p:txBody>
      </p:sp>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Bild 5" descr="kroesus-loesung.png"/>
          <p:cNvPicPr>
            <a:picLocks noChangeAspect="1"/>
          </p:cNvPicPr>
          <p:nvPr/>
        </p:nvPicPr>
        <p:blipFill>
          <a:blip r:embed="rId2"/>
          <a:srcRect/>
          <a:stretch>
            <a:fillRect/>
          </a:stretch>
        </p:blipFill>
        <p:spPr bwMode="auto">
          <a:xfrm>
            <a:off x="0" y="1066800"/>
            <a:ext cx="9144000" cy="2003425"/>
          </a:xfrm>
          <a:prstGeom prst="rect">
            <a:avLst/>
          </a:prstGeom>
          <a:noFill/>
          <a:ln w="9525">
            <a:noFill/>
            <a:miter lim="800000"/>
            <a:headEnd/>
            <a:tailEnd/>
          </a:ln>
        </p:spPr>
      </p:pic>
      <p:sp>
        <p:nvSpPr>
          <p:cNvPr id="7" name="Textfeld 6"/>
          <p:cNvSpPr txBox="1"/>
          <p:nvPr/>
        </p:nvSpPr>
        <p:spPr>
          <a:xfrm flipH="1">
            <a:off x="762000" y="381000"/>
            <a:ext cx="7162800" cy="461963"/>
          </a:xfrm>
          <a:prstGeom prst="rect">
            <a:avLst/>
          </a:prstGeom>
        </p:spPr>
        <p:style>
          <a:lnRef idx="1">
            <a:schemeClr val="accent4"/>
          </a:lnRef>
          <a:fillRef idx="2">
            <a:schemeClr val="accent4"/>
          </a:fillRef>
          <a:effectRef idx="1">
            <a:schemeClr val="accent4"/>
          </a:effectRef>
          <a:fontRef idx="minor">
            <a:schemeClr val="dk1"/>
          </a:fontRef>
        </p:style>
        <p:txBody>
          <a:bodyPr>
            <a:spAutoFit/>
          </a:bodyPr>
          <a:lstStyle/>
          <a:p>
            <a:pPr>
              <a:defRPr/>
            </a:pPr>
            <a:r>
              <a:rPr lang="de-DE" sz="2400" b="1"/>
              <a:t>Autopark von Herrn Krösus (Übung ERM-5)</a:t>
            </a:r>
          </a:p>
        </p:txBody>
      </p:sp>
      <p:sp>
        <p:nvSpPr>
          <p:cNvPr id="23587" name="Textfeld 10"/>
          <p:cNvSpPr txBox="1">
            <a:spLocks noChangeArrowheads="1"/>
          </p:cNvSpPr>
          <p:nvPr/>
        </p:nvSpPr>
        <p:spPr bwMode="auto">
          <a:xfrm>
            <a:off x="6909057" y="6021288"/>
            <a:ext cx="2222984" cy="400110"/>
          </a:xfrm>
          <a:prstGeom prst="rect">
            <a:avLst/>
          </a:prstGeom>
          <a:noFill/>
          <a:ln w="9525">
            <a:noFill/>
            <a:miter lim="800000"/>
            <a:headEnd/>
            <a:tailEnd/>
          </a:ln>
        </p:spPr>
        <p:txBody>
          <a:bodyPr wrap="none">
            <a:prstTxWarp prst="textNoShape">
              <a:avLst/>
            </a:prstTxWarp>
            <a:spAutoFit/>
          </a:bodyPr>
          <a:lstStyle/>
          <a:p>
            <a:r>
              <a:rPr lang="de-DE" sz="2000" b="1"/>
              <a:t>Fremdschlüssel!</a:t>
            </a:r>
          </a:p>
        </p:txBody>
      </p:sp>
      <p:cxnSp>
        <p:nvCxnSpPr>
          <p:cNvPr id="13" name="Gerade Verbindung mit Pfeil 12"/>
          <p:cNvCxnSpPr/>
          <p:nvPr/>
        </p:nvCxnSpPr>
        <p:spPr>
          <a:xfrm flipH="1" flipV="1">
            <a:off x="7524328" y="4869160"/>
            <a:ext cx="496221" cy="1296144"/>
          </a:xfrm>
          <a:prstGeom prst="straightConnector1">
            <a:avLst/>
          </a:prstGeom>
          <a:ln w="571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9" name="Textfeld 8"/>
          <p:cNvSpPr txBox="1"/>
          <p:nvPr/>
        </p:nvSpPr>
        <p:spPr>
          <a:xfrm>
            <a:off x="755576" y="3717032"/>
            <a:ext cx="8002912" cy="1077218"/>
          </a:xfrm>
          <a:prstGeom prst="rect">
            <a:avLst/>
          </a:prstGeom>
          <a:noFill/>
        </p:spPr>
        <p:txBody>
          <a:bodyPr wrap="none" rtlCol="0">
            <a:spAutoFit/>
          </a:bodyPr>
          <a:lstStyle/>
          <a:p>
            <a:r>
              <a:rPr lang="de-DE" sz="3200"/>
              <a:t>staedte(</a:t>
            </a:r>
            <a:r>
              <a:rPr lang="de-DE" sz="3200" u="sng"/>
              <a:t>Stadt_ID</a:t>
            </a:r>
            <a:r>
              <a:rPr lang="de-DE" sz="3200"/>
              <a:t>, Name)</a:t>
            </a:r>
          </a:p>
          <a:p>
            <a:r>
              <a:rPr lang="de-DE" sz="3200"/>
              <a:t>autos(</a:t>
            </a:r>
            <a:r>
              <a:rPr lang="de-DE" sz="3200" u="sng"/>
              <a:t>Auto_ID</a:t>
            </a:r>
            <a:r>
              <a:rPr lang="de-DE" sz="3200"/>
              <a:t>, Farbe, Leistung, ↑Stadt_ID)</a:t>
            </a:r>
          </a:p>
        </p:txBody>
      </p:sp>
      <p:sp>
        <p:nvSpPr>
          <p:cNvPr id="4" name="Rechteck 3"/>
          <p:cNvSpPr/>
          <p:nvPr/>
        </p:nvSpPr>
        <p:spPr>
          <a:xfrm>
            <a:off x="6444208" y="4221088"/>
            <a:ext cx="2088232" cy="576064"/>
          </a:xfrm>
          <a:prstGeom prst="rect">
            <a:avLst/>
          </a:prstGeom>
          <a:noFill/>
          <a:ln w="76200"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ln w="76200" cmpd="sng">
                <a:solidFill>
                  <a:srgbClr val="FF0000"/>
                </a:solidFill>
              </a:ln>
              <a:noFill/>
            </a:endParaRPr>
          </a:p>
        </p:txBody>
      </p:sp>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Bild 5" descr="kroesus-loesung.png"/>
          <p:cNvPicPr>
            <a:picLocks noChangeAspect="1"/>
          </p:cNvPicPr>
          <p:nvPr/>
        </p:nvPicPr>
        <p:blipFill>
          <a:blip r:embed="rId2"/>
          <a:srcRect/>
          <a:stretch>
            <a:fillRect/>
          </a:stretch>
        </p:blipFill>
        <p:spPr bwMode="auto">
          <a:xfrm>
            <a:off x="0" y="1066800"/>
            <a:ext cx="9144000" cy="2003425"/>
          </a:xfrm>
          <a:prstGeom prst="rect">
            <a:avLst/>
          </a:prstGeom>
          <a:noFill/>
          <a:ln w="9525">
            <a:noFill/>
            <a:miter lim="800000"/>
            <a:headEnd/>
            <a:tailEnd/>
          </a:ln>
        </p:spPr>
      </p:pic>
      <p:sp>
        <p:nvSpPr>
          <p:cNvPr id="7" name="Textfeld 6"/>
          <p:cNvSpPr txBox="1"/>
          <p:nvPr/>
        </p:nvSpPr>
        <p:spPr>
          <a:xfrm flipH="1">
            <a:off x="762000" y="381000"/>
            <a:ext cx="7162800" cy="461963"/>
          </a:xfrm>
          <a:prstGeom prst="rect">
            <a:avLst/>
          </a:prstGeom>
        </p:spPr>
        <p:style>
          <a:lnRef idx="1">
            <a:schemeClr val="accent4"/>
          </a:lnRef>
          <a:fillRef idx="2">
            <a:schemeClr val="accent4"/>
          </a:fillRef>
          <a:effectRef idx="1">
            <a:schemeClr val="accent4"/>
          </a:effectRef>
          <a:fontRef idx="minor">
            <a:schemeClr val="dk1"/>
          </a:fontRef>
        </p:style>
        <p:txBody>
          <a:bodyPr>
            <a:spAutoFit/>
          </a:bodyPr>
          <a:lstStyle/>
          <a:p>
            <a:pPr>
              <a:defRPr/>
            </a:pPr>
            <a:r>
              <a:rPr lang="de-DE" sz="2400" b="1"/>
              <a:t>Autopark von Herrn Krösus (Übung ERM-5)</a:t>
            </a:r>
          </a:p>
        </p:txBody>
      </p:sp>
      <p:sp>
        <p:nvSpPr>
          <p:cNvPr id="23587" name="Textfeld 10"/>
          <p:cNvSpPr txBox="1">
            <a:spLocks noChangeArrowheads="1"/>
          </p:cNvSpPr>
          <p:nvPr/>
        </p:nvSpPr>
        <p:spPr bwMode="auto">
          <a:xfrm>
            <a:off x="6909057" y="6021288"/>
            <a:ext cx="2222984" cy="400110"/>
          </a:xfrm>
          <a:prstGeom prst="rect">
            <a:avLst/>
          </a:prstGeom>
          <a:noFill/>
          <a:ln w="9525">
            <a:noFill/>
            <a:miter lim="800000"/>
            <a:headEnd/>
            <a:tailEnd/>
          </a:ln>
        </p:spPr>
        <p:txBody>
          <a:bodyPr wrap="none">
            <a:prstTxWarp prst="textNoShape">
              <a:avLst/>
            </a:prstTxWarp>
            <a:spAutoFit/>
          </a:bodyPr>
          <a:lstStyle/>
          <a:p>
            <a:r>
              <a:rPr lang="de-DE" sz="2000" b="1"/>
              <a:t>Fremdschlüssel!</a:t>
            </a:r>
          </a:p>
        </p:txBody>
      </p:sp>
      <p:cxnSp>
        <p:nvCxnSpPr>
          <p:cNvPr id="13" name="Gerade Verbindung mit Pfeil 12"/>
          <p:cNvCxnSpPr>
            <a:stCxn id="23587" idx="0"/>
          </p:cNvCxnSpPr>
          <p:nvPr/>
        </p:nvCxnSpPr>
        <p:spPr>
          <a:xfrm flipH="1" flipV="1">
            <a:off x="6188978" y="3645024"/>
            <a:ext cx="1831571" cy="2376264"/>
          </a:xfrm>
          <a:prstGeom prst="straightConnector1">
            <a:avLst/>
          </a:prstGeom>
          <a:ln w="571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graphicFrame>
        <p:nvGraphicFramePr>
          <p:cNvPr id="8" name="Tabelle 7"/>
          <p:cNvGraphicFramePr>
            <a:graphicFrameLocks noGrp="1"/>
          </p:cNvGraphicFramePr>
          <p:nvPr>
            <p:extLst>
              <p:ext uri="{D42A27DB-BD31-4B8C-83A1-F6EECF244321}">
                <p14:modId xmlns:p14="http://schemas.microsoft.com/office/powerpoint/2010/main" val="284231774"/>
              </p:ext>
            </p:extLst>
          </p:nvPr>
        </p:nvGraphicFramePr>
        <p:xfrm>
          <a:off x="251520" y="3284984"/>
          <a:ext cx="7200800" cy="1828800"/>
        </p:xfrm>
        <a:graphic>
          <a:graphicData uri="http://schemas.openxmlformats.org/drawingml/2006/table">
            <a:tbl>
              <a:tblPr/>
              <a:tblGrid>
                <a:gridCol w="1800200"/>
                <a:gridCol w="1800200"/>
                <a:gridCol w="1800200"/>
                <a:gridCol w="1800200"/>
              </a:tblGrid>
              <a:tr h="457200">
                <a:tc>
                  <a:txBody>
                    <a:bodyPr/>
                    <a:lstStyle/>
                    <a:p>
                      <a:pPr algn="l" fontAlgn="b"/>
                      <a:r>
                        <a:rPr lang="de-DE" sz="1800" b="1" i="0" u="sng" strike="noStrike">
                          <a:latin typeface="Arial"/>
                        </a:rPr>
                        <a:t>Auto_ID</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l" fontAlgn="b"/>
                      <a:r>
                        <a:rPr lang="de-DE" sz="1800" b="1" i="0" u="none" strike="noStrike">
                          <a:latin typeface="Arial"/>
                        </a:rPr>
                        <a:t>Farbe</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indent="0" algn="l" defTabSz="457200" rtl="0" eaLnBrk="1" fontAlgn="b" latinLnBrk="0" hangingPunct="1">
                        <a:lnSpc>
                          <a:spcPct val="100000"/>
                        </a:lnSpc>
                        <a:spcBef>
                          <a:spcPts val="0"/>
                        </a:spcBef>
                        <a:spcAft>
                          <a:spcPts val="0"/>
                        </a:spcAft>
                        <a:buClrTx/>
                        <a:buSzTx/>
                        <a:buFontTx/>
                        <a:buNone/>
                        <a:tabLst/>
                        <a:defRPr/>
                      </a:pPr>
                      <a:r>
                        <a:rPr lang="de-DE" sz="1800" b="1" i="0" u="none" strike="noStrike">
                          <a:latin typeface="+mn-lt"/>
                        </a:rPr>
                        <a:t>Leistung</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indent="0" algn="l" defTabSz="457200" rtl="0" eaLnBrk="1" fontAlgn="b" latinLnBrk="0" hangingPunct="1">
                        <a:lnSpc>
                          <a:spcPct val="100000"/>
                        </a:lnSpc>
                        <a:spcBef>
                          <a:spcPts val="0"/>
                        </a:spcBef>
                        <a:spcAft>
                          <a:spcPts val="0"/>
                        </a:spcAft>
                        <a:buClrTx/>
                        <a:buSzTx/>
                        <a:buFontTx/>
                        <a:buNone/>
                        <a:tabLst/>
                        <a:defRPr/>
                      </a:pPr>
                      <a:r>
                        <a:rPr lang="de-DE" sz="1800" b="1" i="0" u="none" strike="noStrike">
                          <a:latin typeface="+mn-lt"/>
                        </a:rPr>
                        <a:t>Stadt_ID</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457200">
                <a:tc>
                  <a:txBody>
                    <a:bodyPr/>
                    <a:lstStyle/>
                    <a:p>
                      <a:r>
                        <a:rPr lang="de-DE" sz="1800"/>
                        <a:t>1</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de-DE" sz="1800"/>
                        <a:t>Grün</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l" fontAlgn="b"/>
                      <a:r>
                        <a:rPr lang="de-DE" sz="1800" b="0" i="0" u="none" strike="noStrike">
                          <a:latin typeface="Arial"/>
                        </a:rPr>
                        <a:t>100</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l" fontAlgn="b"/>
                      <a:r>
                        <a:rPr lang="de-DE" sz="1800" b="0" i="0" u="none" strike="noStrike">
                          <a:latin typeface="Arial"/>
                        </a:rPr>
                        <a:t>2</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457200">
                <a:tc>
                  <a:txBody>
                    <a:bodyPr/>
                    <a:lstStyle/>
                    <a:p>
                      <a:r>
                        <a:rPr lang="de-DE" sz="1800"/>
                        <a:t>2</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de-DE" sz="1800"/>
                        <a:t>Gelb</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l" fontAlgn="b"/>
                      <a:r>
                        <a:rPr lang="de-DE" sz="1800" b="0" i="0" u="none" strike="noStrike">
                          <a:latin typeface="Arial"/>
                        </a:rPr>
                        <a:t>120</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l" fontAlgn="b"/>
                      <a:r>
                        <a:rPr lang="de-DE" sz="1800" b="0" i="0" u="none" strike="noStrike">
                          <a:latin typeface="Arial"/>
                        </a:rPr>
                        <a:t>1</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457200">
                <a:tc>
                  <a:txBody>
                    <a:bodyPr/>
                    <a:lstStyle/>
                    <a:p>
                      <a:r>
                        <a:rPr lang="de-DE" sz="1800"/>
                        <a:t>3</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de-DE" sz="1800"/>
                        <a:t>Gelb</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l" fontAlgn="b"/>
                      <a:r>
                        <a:rPr lang="de-DE" sz="1800" b="0" i="0" u="none" strike="noStrike">
                          <a:latin typeface="Arial"/>
                        </a:rPr>
                        <a:t>79</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l" fontAlgn="b"/>
                      <a:r>
                        <a:rPr lang="de-DE" sz="1800" b="0" i="0" u="none" strike="noStrike">
                          <a:latin typeface="Arial"/>
                        </a:rPr>
                        <a:t>2</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bl>
          </a:graphicData>
        </a:graphic>
      </p:graphicFrame>
      <p:graphicFrame>
        <p:nvGraphicFramePr>
          <p:cNvPr id="11" name="Tabelle 10"/>
          <p:cNvGraphicFramePr>
            <a:graphicFrameLocks noGrp="1"/>
          </p:cNvGraphicFramePr>
          <p:nvPr>
            <p:extLst>
              <p:ext uri="{D42A27DB-BD31-4B8C-83A1-F6EECF244321}">
                <p14:modId xmlns:p14="http://schemas.microsoft.com/office/powerpoint/2010/main" val="472168603"/>
              </p:ext>
            </p:extLst>
          </p:nvPr>
        </p:nvGraphicFramePr>
        <p:xfrm>
          <a:off x="251520" y="5373216"/>
          <a:ext cx="3708400" cy="1371600"/>
        </p:xfrm>
        <a:graphic>
          <a:graphicData uri="http://schemas.openxmlformats.org/drawingml/2006/table">
            <a:tbl>
              <a:tblPr/>
              <a:tblGrid>
                <a:gridCol w="1854200"/>
                <a:gridCol w="1854200"/>
              </a:tblGrid>
              <a:tr h="457200">
                <a:tc>
                  <a:txBody>
                    <a:bodyPr/>
                    <a:lstStyle/>
                    <a:p>
                      <a:pPr algn="l" fontAlgn="b"/>
                      <a:r>
                        <a:rPr lang="de-DE" sz="1800" b="1" i="0" u="sng" strike="noStrike" dirty="0" err="1">
                          <a:latin typeface="Arial"/>
                        </a:rPr>
                        <a:t>Stadt_ID</a:t>
                      </a:r>
                      <a:endParaRPr lang="de-DE" sz="1800" b="1" i="0" u="sng" strike="noStrike" dirty="0">
                        <a:latin typeface="Arial"/>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l" fontAlgn="b"/>
                      <a:r>
                        <a:rPr lang="de-DE" sz="1800" b="1" i="0" u="none" strike="noStrike">
                          <a:latin typeface="Arial"/>
                        </a:rPr>
                        <a:t>Name</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457200">
                <a:tc>
                  <a:txBody>
                    <a:bodyPr/>
                    <a:lstStyle/>
                    <a:p>
                      <a:r>
                        <a:rPr lang="de-DE" sz="1800"/>
                        <a:t>1</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de-DE" sz="1800" dirty="0"/>
                        <a:t>Tokio</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457200">
                <a:tc>
                  <a:txBody>
                    <a:bodyPr/>
                    <a:lstStyle/>
                    <a:p>
                      <a:r>
                        <a:rPr lang="de-DE" sz="1800"/>
                        <a:t>2</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de-DE" sz="1800" dirty="0"/>
                        <a:t>Freiburg</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bl>
          </a:graphicData>
        </a:graphic>
      </p:graphicFrame>
      <p:sp>
        <p:nvSpPr>
          <p:cNvPr id="2" name="Oval 1"/>
          <p:cNvSpPr/>
          <p:nvPr/>
        </p:nvSpPr>
        <p:spPr>
          <a:xfrm>
            <a:off x="5490371" y="3799896"/>
            <a:ext cx="504056" cy="504056"/>
          </a:xfrm>
          <a:prstGeom prst="ellipse">
            <a:avLst/>
          </a:prstGeom>
          <a:noFill/>
          <a:ln w="76200" cmpd="sng">
            <a:solidFill>
              <a:srgbClr val="0000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9" name="Oval 8"/>
          <p:cNvSpPr/>
          <p:nvPr/>
        </p:nvSpPr>
        <p:spPr>
          <a:xfrm>
            <a:off x="5508104" y="4725144"/>
            <a:ext cx="504056" cy="504056"/>
          </a:xfrm>
          <a:prstGeom prst="ellipse">
            <a:avLst/>
          </a:prstGeom>
          <a:noFill/>
          <a:ln w="76200" cmpd="sng">
            <a:solidFill>
              <a:srgbClr val="0000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10" name="Oval 9"/>
          <p:cNvSpPr/>
          <p:nvPr/>
        </p:nvSpPr>
        <p:spPr>
          <a:xfrm>
            <a:off x="5508104" y="4293096"/>
            <a:ext cx="504056" cy="504056"/>
          </a:xfrm>
          <a:prstGeom prst="ellipse">
            <a:avLst/>
          </a:prstGeom>
          <a:noFill/>
          <a:ln w="76200" cmpd="sng">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12" name="Oval 11"/>
          <p:cNvSpPr/>
          <p:nvPr/>
        </p:nvSpPr>
        <p:spPr>
          <a:xfrm>
            <a:off x="107504" y="6337383"/>
            <a:ext cx="504056" cy="504056"/>
          </a:xfrm>
          <a:prstGeom prst="ellipse">
            <a:avLst/>
          </a:prstGeom>
          <a:noFill/>
          <a:ln w="76200" cmpd="sng">
            <a:solidFill>
              <a:srgbClr val="0000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14" name="Oval 13"/>
          <p:cNvSpPr/>
          <p:nvPr/>
        </p:nvSpPr>
        <p:spPr>
          <a:xfrm>
            <a:off x="107504" y="5877272"/>
            <a:ext cx="504056" cy="504056"/>
          </a:xfrm>
          <a:prstGeom prst="ellipse">
            <a:avLst/>
          </a:prstGeom>
          <a:noFill/>
          <a:ln w="76200" cmpd="sng">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793446294"/>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Übung 1:n</a:t>
            </a:r>
            <a:endParaRPr lang="de-DE"/>
          </a:p>
        </p:txBody>
      </p:sp>
      <p:pic>
        <p:nvPicPr>
          <p:cNvPr id="1026" name="Picture 2" descr="M:\_informatikunterricht\unterrichtsmaterial\06datenbanken\ERD_schueler_schlafen_einfach.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484784"/>
            <a:ext cx="8965702" cy="288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731293"/>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Übung 1:n - LÖSUNG</a:t>
            </a:r>
            <a:endParaRPr lang="de-DE"/>
          </a:p>
        </p:txBody>
      </p:sp>
      <p:pic>
        <p:nvPicPr>
          <p:cNvPr id="1026" name="Picture 2" descr="M:\_informatikunterricht\unterrichtsmaterial\06datenbanken\ERD_schueler_schlafen_einfach.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484784"/>
            <a:ext cx="8965702" cy="2880320"/>
          </a:xfrm>
          <a:prstGeom prst="rect">
            <a:avLst/>
          </a:prstGeom>
          <a:noFill/>
          <a:extLst>
            <a:ext uri="{909E8E84-426E-40dd-AFC4-6F175D3DCCD1}">
              <a14:hiddenFill xmlns:a14="http://schemas.microsoft.com/office/drawing/2010/main">
                <a:solidFill>
                  <a:srgbClr val="FFFFFF"/>
                </a:solidFill>
              </a14:hiddenFill>
            </a:ext>
          </a:extLst>
        </p:spPr>
      </p:pic>
      <p:sp>
        <p:nvSpPr>
          <p:cNvPr id="3" name="Textfeld 2"/>
          <p:cNvSpPr txBox="1"/>
          <p:nvPr/>
        </p:nvSpPr>
        <p:spPr>
          <a:xfrm>
            <a:off x="611560" y="4869160"/>
            <a:ext cx="8069486" cy="830997"/>
          </a:xfrm>
          <a:prstGeom prst="rect">
            <a:avLst/>
          </a:prstGeom>
          <a:noFill/>
        </p:spPr>
        <p:txBody>
          <a:bodyPr wrap="none" rtlCol="0">
            <a:spAutoFit/>
          </a:bodyPr>
          <a:lstStyle/>
          <a:p>
            <a:r>
              <a:rPr lang="de-DE" sz="2400"/>
              <a:t>schueler(</a:t>
            </a:r>
            <a:r>
              <a:rPr lang="de-DE" sz="2400" u="sng"/>
              <a:t>id</a:t>
            </a:r>
            <a:r>
              <a:rPr lang="de-DE" sz="2400"/>
              <a:t>, geschlecht, name, </a:t>
            </a:r>
            <a:r>
              <a:rPr lang="de-DE" sz="2400"/>
              <a:t>↑</a:t>
            </a:r>
            <a:r>
              <a:rPr lang="de-DE" sz="2400"/>
              <a:t>RaumNummer)</a:t>
            </a:r>
          </a:p>
          <a:p>
            <a:r>
              <a:rPr lang="de-DE" sz="2400"/>
              <a:t>klassenzimmer(</a:t>
            </a:r>
            <a:r>
              <a:rPr lang="de-DE" sz="2400" u="sng"/>
              <a:t>RaumNummer</a:t>
            </a:r>
            <a:r>
              <a:rPr lang="de-DE" sz="2400"/>
              <a:t>, stockwerk, anzahlPlaetze)</a:t>
            </a:r>
          </a:p>
        </p:txBody>
      </p:sp>
    </p:spTree>
    <p:extLst>
      <p:ext uri="{BB962C8B-B14F-4D97-AF65-F5344CB8AC3E}">
        <p14:creationId xmlns:p14="http://schemas.microsoft.com/office/powerpoint/2010/main" val="4124801399"/>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el 1"/>
          <p:cNvSpPr>
            <a:spLocks noGrp="1"/>
          </p:cNvSpPr>
          <p:nvPr>
            <p:ph type="title"/>
          </p:nvPr>
        </p:nvSpPr>
        <p:spPr/>
        <p:txBody>
          <a:bodyPr/>
          <a:lstStyle/>
          <a:p>
            <a:r>
              <a:rPr lang="de-DE">
                <a:ea typeface="ＭＳ Ｐゴシック" pitchFamily="-1" charset="-128"/>
                <a:cs typeface="ＭＳ Ｐゴシック" pitchFamily="-1" charset="-128"/>
              </a:rPr>
              <a:t>3) Beziehungen zwischen Entitäten (n:m)</a:t>
            </a:r>
          </a:p>
        </p:txBody>
      </p:sp>
      <p:pic>
        <p:nvPicPr>
          <p:cNvPr id="24579" name="Bild 2" descr="nm-beziehung-1.png"/>
          <p:cNvPicPr>
            <a:picLocks noChangeAspect="1"/>
          </p:cNvPicPr>
          <p:nvPr/>
        </p:nvPicPr>
        <p:blipFill>
          <a:blip r:embed="rId2"/>
          <a:srcRect/>
          <a:stretch>
            <a:fillRect/>
          </a:stretch>
        </p:blipFill>
        <p:spPr bwMode="auto">
          <a:xfrm>
            <a:off x="685800" y="2209800"/>
            <a:ext cx="8083550" cy="2359025"/>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4578" name="Titel 1"/>
          <p:cNvSpPr>
            <a:spLocks noGrp="1"/>
          </p:cNvSpPr>
          <p:nvPr>
            <p:ph type="title"/>
          </p:nvPr>
        </p:nvSpPr>
        <p:spPr/>
        <p:txBody>
          <a:bodyPr/>
          <a:lstStyle/>
          <a:p>
            <a:r>
              <a:rPr lang="de-DE">
                <a:ea typeface="ＭＳ Ｐゴシック" pitchFamily="-1" charset="-128"/>
                <a:cs typeface="ＭＳ Ｐゴシック" pitchFamily="-1" charset="-128"/>
              </a:rPr>
              <a:t>3) Beziehungen zwischen Entitäten (n:m)</a:t>
            </a:r>
          </a:p>
        </p:txBody>
      </p:sp>
      <p:pic>
        <p:nvPicPr>
          <p:cNvPr id="24579" name="Bild 2" descr="nm-beziehung-1.png"/>
          <p:cNvPicPr>
            <a:picLocks noChangeAspect="1"/>
          </p:cNvPicPr>
          <p:nvPr/>
        </p:nvPicPr>
        <p:blipFill>
          <a:blip r:embed="rId2"/>
          <a:srcRect/>
          <a:stretch>
            <a:fillRect/>
          </a:stretch>
        </p:blipFill>
        <p:spPr bwMode="auto">
          <a:xfrm>
            <a:off x="685800" y="2209800"/>
            <a:ext cx="8083550" cy="2359025"/>
          </a:xfrm>
          <a:prstGeom prst="rect">
            <a:avLst/>
          </a:prstGeom>
          <a:noFill/>
          <a:ln w="9525">
            <a:noFill/>
            <a:miter lim="800000"/>
            <a:headEnd/>
            <a:tailEnd/>
          </a:ln>
        </p:spPr>
      </p:pic>
      <p:sp>
        <p:nvSpPr>
          <p:cNvPr id="4" name="Textfeld 3"/>
          <p:cNvSpPr txBox="1"/>
          <p:nvPr/>
        </p:nvSpPr>
        <p:spPr>
          <a:xfrm>
            <a:off x="251520" y="5085184"/>
            <a:ext cx="8712968" cy="9541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ctr">
              <a:defRPr/>
            </a:pPr>
            <a:r>
              <a:rPr lang="de-DE" sz="2800" b="1">
                <a:solidFill>
                  <a:srgbClr val="FF0000"/>
                </a:solidFill>
              </a:rPr>
              <a:t>Wie bilden wir n:m-Beziehungen</a:t>
            </a:r>
          </a:p>
          <a:p>
            <a:pPr algn="ctr">
              <a:defRPr/>
            </a:pPr>
            <a:r>
              <a:rPr lang="de-DE" sz="2800" b="1">
                <a:solidFill>
                  <a:srgbClr val="FF0000"/>
                </a:solidFill>
              </a:rPr>
              <a:t>im Relationenmodell (= Tabellenstruktur) ab?</a:t>
            </a:r>
          </a:p>
        </p:txBody>
      </p:sp>
    </p:spTree>
    <p:extLst>
      <p:ext uri="{BB962C8B-B14F-4D97-AF65-F5344CB8AC3E}">
        <p14:creationId xmlns:p14="http://schemas.microsoft.com/office/powerpoint/2010/main" val="2878649136"/>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el 1"/>
          <p:cNvSpPr>
            <a:spLocks noGrp="1"/>
          </p:cNvSpPr>
          <p:nvPr>
            <p:ph type="title"/>
          </p:nvPr>
        </p:nvSpPr>
        <p:spPr/>
        <p:txBody>
          <a:bodyPr/>
          <a:lstStyle/>
          <a:p>
            <a:r>
              <a:rPr lang="de-DE">
                <a:ea typeface="ＭＳ Ｐゴシック" pitchFamily="-1" charset="-128"/>
                <a:cs typeface="ＭＳ Ｐゴシック" pitchFamily="-1" charset="-128"/>
              </a:rPr>
              <a:t>3) Beziehungen zwischen Entitäten (n:m)</a:t>
            </a:r>
          </a:p>
        </p:txBody>
      </p:sp>
      <p:sp>
        <p:nvSpPr>
          <p:cNvPr id="25603" name="Textfeld 5"/>
          <p:cNvSpPr txBox="1">
            <a:spLocks noChangeArrowheads="1"/>
          </p:cNvSpPr>
          <p:nvPr/>
        </p:nvSpPr>
        <p:spPr bwMode="auto">
          <a:xfrm>
            <a:off x="1066800" y="3810000"/>
            <a:ext cx="6800021" cy="646331"/>
          </a:xfrm>
          <a:prstGeom prst="rect">
            <a:avLst/>
          </a:prstGeom>
          <a:noFill/>
          <a:ln w="9525">
            <a:noFill/>
            <a:miter lim="800000"/>
            <a:headEnd/>
            <a:tailEnd/>
          </a:ln>
        </p:spPr>
        <p:txBody>
          <a:bodyPr wrap="none">
            <a:prstTxWarp prst="textNoShape">
              <a:avLst/>
            </a:prstTxWarp>
            <a:spAutoFit/>
          </a:bodyPr>
          <a:lstStyle/>
          <a:p>
            <a:r>
              <a:rPr lang="de-DE" b="1">
                <a:solidFill>
                  <a:srgbClr val="FF0000"/>
                </a:solidFill>
              </a:rPr>
              <a:t>Lösung:</a:t>
            </a:r>
          </a:p>
          <a:p>
            <a:r>
              <a:rPr lang="de-DE" b="1">
                <a:solidFill>
                  <a:srgbClr val="FF0000"/>
                </a:solidFill>
              </a:rPr>
              <a:t>Zusätzliche Tabelle "kursbelegungen" mit Fremdschlüsseln!</a:t>
            </a:r>
          </a:p>
        </p:txBody>
      </p:sp>
      <p:pic>
        <p:nvPicPr>
          <p:cNvPr id="25604" name="Bild 6" descr="nm-beziehung-1.png"/>
          <p:cNvPicPr>
            <a:picLocks noChangeAspect="1"/>
          </p:cNvPicPr>
          <p:nvPr/>
        </p:nvPicPr>
        <p:blipFill>
          <a:blip r:embed="rId2"/>
          <a:srcRect/>
          <a:stretch>
            <a:fillRect/>
          </a:stretch>
        </p:blipFill>
        <p:spPr bwMode="auto">
          <a:xfrm>
            <a:off x="609600" y="1524000"/>
            <a:ext cx="8083550" cy="2359025"/>
          </a:xfrm>
          <a:prstGeom prst="rect">
            <a:avLst/>
          </a:prstGeom>
          <a:noFill/>
          <a:ln w="9525">
            <a:noFill/>
            <a:miter lim="800000"/>
            <a:headEnd/>
            <a:tailEnd/>
          </a:ln>
        </p:spPr>
      </p:pic>
      <p:sp>
        <p:nvSpPr>
          <p:cNvPr id="6" name="Textfeld 5"/>
          <p:cNvSpPr txBox="1">
            <a:spLocks noChangeArrowheads="1"/>
          </p:cNvSpPr>
          <p:nvPr/>
        </p:nvSpPr>
        <p:spPr bwMode="auto">
          <a:xfrm>
            <a:off x="971600" y="6381328"/>
            <a:ext cx="7055938" cy="338554"/>
          </a:xfrm>
          <a:prstGeom prst="rect">
            <a:avLst/>
          </a:prstGeom>
          <a:noFill/>
          <a:ln w="9525">
            <a:noFill/>
            <a:miter lim="800000"/>
            <a:headEnd/>
            <a:tailEnd/>
          </a:ln>
        </p:spPr>
        <p:txBody>
          <a:bodyPr wrap="none">
            <a:prstTxWarp prst="textNoShape">
              <a:avLst/>
            </a:prstTxWarp>
            <a:spAutoFit/>
          </a:bodyPr>
          <a:lstStyle/>
          <a:p>
            <a:r>
              <a:rPr lang="de-DE" sz="1600" b="1" i="1">
                <a:solidFill>
                  <a:srgbClr val="FF0000"/>
                </a:solidFill>
              </a:rPr>
              <a:t>Achtung: In dieser Tabelle fehlt etwas. Das sollten Sie SOFORT sehen!</a:t>
            </a:r>
          </a:p>
        </p:txBody>
      </p:sp>
      <p:sp>
        <p:nvSpPr>
          <p:cNvPr id="2" name="Textfeld 1"/>
          <p:cNvSpPr txBox="1"/>
          <p:nvPr/>
        </p:nvSpPr>
        <p:spPr>
          <a:xfrm>
            <a:off x="899592" y="5085184"/>
            <a:ext cx="6451781" cy="523220"/>
          </a:xfrm>
          <a:prstGeom prst="rect">
            <a:avLst/>
          </a:prstGeom>
          <a:noFill/>
        </p:spPr>
        <p:txBody>
          <a:bodyPr wrap="none" rtlCol="0">
            <a:spAutoFit/>
          </a:bodyPr>
          <a:lstStyle/>
          <a:p>
            <a:r>
              <a:rPr lang="de-DE" sz="2800"/>
              <a:t>kursbelegungen(Schueler_ID, Kurs_ID)</a:t>
            </a:r>
          </a:p>
        </p:txBody>
      </p:sp>
    </p:spTree>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el 1"/>
          <p:cNvSpPr>
            <a:spLocks noGrp="1"/>
          </p:cNvSpPr>
          <p:nvPr>
            <p:ph type="title"/>
          </p:nvPr>
        </p:nvSpPr>
        <p:spPr/>
        <p:txBody>
          <a:bodyPr/>
          <a:lstStyle/>
          <a:p>
            <a:r>
              <a:rPr lang="de-DE">
                <a:ea typeface="ＭＳ Ｐゴシック" pitchFamily="-1" charset="-128"/>
                <a:cs typeface="ＭＳ Ｐゴシック" pitchFamily="-1" charset="-128"/>
              </a:rPr>
              <a:t>3) Beziehungen zwischen Entitäten (n:m)</a:t>
            </a:r>
          </a:p>
        </p:txBody>
      </p:sp>
      <p:sp>
        <p:nvSpPr>
          <p:cNvPr id="25603" name="Textfeld 5"/>
          <p:cNvSpPr txBox="1">
            <a:spLocks noChangeArrowheads="1"/>
          </p:cNvSpPr>
          <p:nvPr/>
        </p:nvSpPr>
        <p:spPr bwMode="auto">
          <a:xfrm>
            <a:off x="1066800" y="3810000"/>
            <a:ext cx="6800021" cy="646331"/>
          </a:xfrm>
          <a:prstGeom prst="rect">
            <a:avLst/>
          </a:prstGeom>
          <a:noFill/>
          <a:ln w="9525">
            <a:noFill/>
            <a:miter lim="800000"/>
            <a:headEnd/>
            <a:tailEnd/>
          </a:ln>
        </p:spPr>
        <p:txBody>
          <a:bodyPr wrap="none">
            <a:prstTxWarp prst="textNoShape">
              <a:avLst/>
            </a:prstTxWarp>
            <a:spAutoFit/>
          </a:bodyPr>
          <a:lstStyle/>
          <a:p>
            <a:r>
              <a:rPr lang="de-DE" b="1">
                <a:solidFill>
                  <a:srgbClr val="FF0000"/>
                </a:solidFill>
              </a:rPr>
              <a:t>Lösung:</a:t>
            </a:r>
          </a:p>
          <a:p>
            <a:r>
              <a:rPr lang="de-DE" b="1">
                <a:solidFill>
                  <a:srgbClr val="FF0000"/>
                </a:solidFill>
              </a:rPr>
              <a:t>Zusätzliche Tabelle "kursbelegungen" mit Fremdschlüsseln!</a:t>
            </a:r>
          </a:p>
        </p:txBody>
      </p:sp>
      <p:pic>
        <p:nvPicPr>
          <p:cNvPr id="25604" name="Bild 6" descr="nm-beziehung-1.png"/>
          <p:cNvPicPr>
            <a:picLocks noChangeAspect="1"/>
          </p:cNvPicPr>
          <p:nvPr/>
        </p:nvPicPr>
        <p:blipFill>
          <a:blip r:embed="rId2"/>
          <a:srcRect/>
          <a:stretch>
            <a:fillRect/>
          </a:stretch>
        </p:blipFill>
        <p:spPr bwMode="auto">
          <a:xfrm>
            <a:off x="609600" y="1524000"/>
            <a:ext cx="8083550" cy="2359025"/>
          </a:xfrm>
          <a:prstGeom prst="rect">
            <a:avLst/>
          </a:prstGeom>
          <a:noFill/>
          <a:ln w="9525">
            <a:noFill/>
            <a:miter lim="800000"/>
            <a:headEnd/>
            <a:tailEnd/>
          </a:ln>
        </p:spPr>
      </p:pic>
      <p:sp>
        <p:nvSpPr>
          <p:cNvPr id="6" name="Textfeld 5"/>
          <p:cNvSpPr txBox="1">
            <a:spLocks noChangeArrowheads="1"/>
          </p:cNvSpPr>
          <p:nvPr/>
        </p:nvSpPr>
        <p:spPr bwMode="auto">
          <a:xfrm>
            <a:off x="971600" y="6381328"/>
            <a:ext cx="7055938" cy="338554"/>
          </a:xfrm>
          <a:prstGeom prst="rect">
            <a:avLst/>
          </a:prstGeom>
          <a:noFill/>
          <a:ln w="9525">
            <a:noFill/>
            <a:miter lim="800000"/>
            <a:headEnd/>
            <a:tailEnd/>
          </a:ln>
        </p:spPr>
        <p:txBody>
          <a:bodyPr wrap="none">
            <a:prstTxWarp prst="textNoShape">
              <a:avLst/>
            </a:prstTxWarp>
            <a:spAutoFit/>
          </a:bodyPr>
          <a:lstStyle/>
          <a:p>
            <a:r>
              <a:rPr lang="de-DE" sz="1600" b="1" i="1">
                <a:solidFill>
                  <a:srgbClr val="FF0000"/>
                </a:solidFill>
              </a:rPr>
              <a:t>Achtung: In dieser Tabelle fehlt etwas. Das sollten Sie SOFORT sehen!</a:t>
            </a:r>
          </a:p>
        </p:txBody>
      </p:sp>
      <p:sp>
        <p:nvSpPr>
          <p:cNvPr id="2" name="Textfeld 1"/>
          <p:cNvSpPr txBox="1"/>
          <p:nvPr/>
        </p:nvSpPr>
        <p:spPr>
          <a:xfrm>
            <a:off x="899592" y="5085184"/>
            <a:ext cx="6785206" cy="523220"/>
          </a:xfrm>
          <a:prstGeom prst="rect">
            <a:avLst/>
          </a:prstGeom>
          <a:noFill/>
        </p:spPr>
        <p:txBody>
          <a:bodyPr wrap="none" rtlCol="0">
            <a:spAutoFit/>
          </a:bodyPr>
          <a:lstStyle/>
          <a:p>
            <a:r>
              <a:rPr lang="de-DE" sz="2800"/>
              <a:t>kursbelegungen(</a:t>
            </a:r>
            <a:r>
              <a:rPr lang="de-DE" sz="2800"/>
              <a:t>↑</a:t>
            </a:r>
            <a:r>
              <a:rPr lang="de-DE" sz="2800" u="sng"/>
              <a:t>Schueler_ID</a:t>
            </a:r>
            <a:r>
              <a:rPr lang="de-DE" sz="2800"/>
              <a:t>, </a:t>
            </a:r>
            <a:r>
              <a:rPr lang="de-DE" sz="2800"/>
              <a:t>↑</a:t>
            </a:r>
            <a:r>
              <a:rPr lang="de-DE" sz="2800" u="sng"/>
              <a:t>Kurs_ID</a:t>
            </a:r>
            <a:r>
              <a:rPr lang="de-DE" sz="2800"/>
              <a:t>)</a:t>
            </a:r>
          </a:p>
        </p:txBody>
      </p:sp>
    </p:spTree>
    <p:extLst>
      <p:ext uri="{BB962C8B-B14F-4D97-AF65-F5344CB8AC3E}">
        <p14:creationId xmlns:p14="http://schemas.microsoft.com/office/powerpoint/2010/main" val="2672222242"/>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Übung n:m</a:t>
            </a:r>
            <a:endParaRPr lang="de-DE"/>
          </a:p>
        </p:txBody>
      </p:sp>
      <p:pic>
        <p:nvPicPr>
          <p:cNvPr id="2050" name="Picture 2" descr="M:\_informatikunterricht\unterrichtsmaterial\06datenbanken\ERD_arbeiter-taetigkeiten-nm.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85" y="1268760"/>
            <a:ext cx="9006711" cy="24754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0544316"/>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Übung n:m - LÖSUNG</a:t>
            </a:r>
            <a:endParaRPr lang="de-DE"/>
          </a:p>
        </p:txBody>
      </p:sp>
      <p:pic>
        <p:nvPicPr>
          <p:cNvPr id="2050" name="Picture 2" descr="M:\_informatikunterricht\unterrichtsmaterial\06datenbanken\ERD_arbeiter-taetigkeiten-nm.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85" y="1268760"/>
            <a:ext cx="9006711" cy="2475417"/>
          </a:xfrm>
          <a:prstGeom prst="rect">
            <a:avLst/>
          </a:prstGeom>
          <a:noFill/>
          <a:extLst>
            <a:ext uri="{909E8E84-426E-40dd-AFC4-6F175D3DCCD1}">
              <a14:hiddenFill xmlns:a14="http://schemas.microsoft.com/office/drawing/2010/main">
                <a:solidFill>
                  <a:srgbClr val="FFFFFF"/>
                </a:solidFill>
              </a14:hiddenFill>
            </a:ext>
          </a:extLst>
        </p:spPr>
      </p:pic>
      <p:sp>
        <p:nvSpPr>
          <p:cNvPr id="4" name="Textfeld 3"/>
          <p:cNvSpPr txBox="1"/>
          <p:nvPr/>
        </p:nvSpPr>
        <p:spPr>
          <a:xfrm>
            <a:off x="539552" y="4437112"/>
            <a:ext cx="7988360" cy="1384995"/>
          </a:xfrm>
          <a:prstGeom prst="rect">
            <a:avLst/>
          </a:prstGeom>
          <a:noFill/>
        </p:spPr>
        <p:txBody>
          <a:bodyPr wrap="none" rtlCol="0">
            <a:spAutoFit/>
          </a:bodyPr>
          <a:lstStyle/>
          <a:p>
            <a:r>
              <a:rPr lang="de-DE" sz="2800"/>
              <a:t>arbeiter(</a:t>
            </a:r>
            <a:r>
              <a:rPr lang="de-DE" sz="2800" u="sng"/>
              <a:t>id</a:t>
            </a:r>
            <a:r>
              <a:rPr lang="de-DE" sz="2800"/>
              <a:t>, name)</a:t>
            </a:r>
          </a:p>
          <a:p>
            <a:r>
              <a:rPr lang="de-DE" sz="2800"/>
              <a:t>taetigkeiten(</a:t>
            </a:r>
            <a:r>
              <a:rPr lang="de-DE" sz="2800" u="sng"/>
              <a:t>id</a:t>
            </a:r>
            <a:r>
              <a:rPr lang="de-DE" sz="2800"/>
              <a:t>, name)</a:t>
            </a:r>
          </a:p>
          <a:p>
            <a:r>
              <a:rPr lang="de-DE" sz="2800"/>
              <a:t>arbeiter-hat-taetigkeit(</a:t>
            </a:r>
            <a:r>
              <a:rPr lang="de-DE" sz="2800"/>
              <a:t>↑</a:t>
            </a:r>
            <a:r>
              <a:rPr lang="de-DE" sz="2800" u="sng"/>
              <a:t>arbeiter_id</a:t>
            </a:r>
            <a:r>
              <a:rPr lang="de-DE" sz="2800"/>
              <a:t>, </a:t>
            </a:r>
            <a:r>
              <a:rPr lang="de-DE" sz="2800"/>
              <a:t>↑</a:t>
            </a:r>
            <a:r>
              <a:rPr lang="de-DE" sz="2800" u="sng"/>
              <a:t>taetigkeit_id</a:t>
            </a:r>
            <a:r>
              <a:rPr lang="de-DE" sz="2800"/>
              <a:t>)</a:t>
            </a:r>
          </a:p>
        </p:txBody>
      </p:sp>
    </p:spTree>
    <p:extLst>
      <p:ext uri="{BB962C8B-B14F-4D97-AF65-F5344CB8AC3E}">
        <p14:creationId xmlns:p14="http://schemas.microsoft.com/office/powerpoint/2010/main" val="2115318993"/>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EA94"/>
        </a:solidFill>
        <a:effectLst/>
      </p:bgPr>
    </p:bg>
    <p:spTree>
      <p:nvGrpSpPr>
        <p:cNvPr id="1" name=""/>
        <p:cNvGrpSpPr/>
        <p:nvPr/>
      </p:nvGrpSpPr>
      <p:grpSpPr>
        <a:xfrm>
          <a:off x="0" y="0"/>
          <a:ext cx="0" cy="0"/>
          <a:chOff x="0" y="0"/>
          <a:chExt cx="0" cy="0"/>
        </a:xfrm>
      </p:grpSpPr>
      <p:sp>
        <p:nvSpPr>
          <p:cNvPr id="26626" name="Titel 1"/>
          <p:cNvSpPr>
            <a:spLocks noGrp="1"/>
          </p:cNvSpPr>
          <p:nvPr>
            <p:ph type="title"/>
          </p:nvPr>
        </p:nvSpPr>
        <p:spPr/>
        <p:txBody>
          <a:bodyPr/>
          <a:lstStyle/>
          <a:p>
            <a:r>
              <a:rPr lang="de-DE">
                <a:ea typeface="ＭＳ Ｐゴシック" pitchFamily="-1" charset="-128"/>
                <a:cs typeface="ＭＳ Ｐゴシック" pitchFamily="-1" charset="-128"/>
              </a:rPr>
              <a:t>2. Übung n:m</a:t>
            </a:r>
          </a:p>
        </p:txBody>
      </p:sp>
      <p:pic>
        <p:nvPicPr>
          <p:cNvPr id="6" name="Bild 6" descr="nm-beziehung-1.png"/>
          <p:cNvPicPr>
            <a:picLocks noChangeAspect="1"/>
          </p:cNvPicPr>
          <p:nvPr/>
        </p:nvPicPr>
        <p:blipFill>
          <a:blip r:embed="rId2"/>
          <a:srcRect/>
          <a:stretch>
            <a:fillRect/>
          </a:stretch>
        </p:blipFill>
        <p:spPr bwMode="auto">
          <a:xfrm>
            <a:off x="1187624" y="1916832"/>
            <a:ext cx="7529112" cy="2197224"/>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el 1"/>
          <p:cNvSpPr>
            <a:spLocks noGrp="1"/>
          </p:cNvSpPr>
          <p:nvPr>
            <p:ph type="title"/>
          </p:nvPr>
        </p:nvSpPr>
        <p:spPr/>
        <p:txBody>
          <a:bodyPr/>
          <a:lstStyle/>
          <a:p>
            <a:r>
              <a:rPr lang="de-DE">
                <a:ea typeface="ＭＳ Ｐゴシック" pitchFamily="-1" charset="-128"/>
                <a:cs typeface="ＭＳ Ｐゴシック" pitchFamily="-1" charset="-128"/>
              </a:rPr>
              <a:t>2. Übung n:m - LÖSUNG</a:t>
            </a:r>
          </a:p>
        </p:txBody>
      </p:sp>
      <p:pic>
        <p:nvPicPr>
          <p:cNvPr id="6" name="Bild 6" descr="nm-beziehung-1.png"/>
          <p:cNvPicPr>
            <a:picLocks noChangeAspect="1"/>
          </p:cNvPicPr>
          <p:nvPr/>
        </p:nvPicPr>
        <p:blipFill>
          <a:blip r:embed="rId2"/>
          <a:srcRect/>
          <a:stretch>
            <a:fillRect/>
          </a:stretch>
        </p:blipFill>
        <p:spPr bwMode="auto">
          <a:xfrm>
            <a:off x="1187624" y="1916832"/>
            <a:ext cx="7529112" cy="2197224"/>
          </a:xfrm>
          <a:prstGeom prst="rect">
            <a:avLst/>
          </a:prstGeom>
          <a:noFill/>
          <a:ln w="9525">
            <a:noFill/>
            <a:miter lim="800000"/>
            <a:headEnd/>
            <a:tailEnd/>
          </a:ln>
        </p:spPr>
      </p:pic>
      <p:sp>
        <p:nvSpPr>
          <p:cNvPr id="4" name="Textfeld 3"/>
          <p:cNvSpPr txBox="1"/>
          <p:nvPr/>
        </p:nvSpPr>
        <p:spPr>
          <a:xfrm flipH="1">
            <a:off x="1115615" y="4293096"/>
            <a:ext cx="7632848" cy="1200328"/>
          </a:xfrm>
          <a:prstGeom prst="rect">
            <a:avLst/>
          </a:prstGeom>
          <a:noFill/>
        </p:spPr>
        <p:txBody>
          <a:bodyPr wrap="square" rtlCol="0">
            <a:spAutoFit/>
          </a:bodyPr>
          <a:lstStyle/>
          <a:p>
            <a:r>
              <a:rPr lang="de-DE" sz="2400"/>
              <a:t>s</a:t>
            </a:r>
            <a:r>
              <a:rPr lang="de-DE" sz="2400"/>
              <a:t>chueler (</a:t>
            </a:r>
            <a:r>
              <a:rPr lang="de-DE" sz="2400" u="sng"/>
              <a:t>Schueler_ID</a:t>
            </a:r>
            <a:r>
              <a:rPr lang="de-DE" sz="2400"/>
              <a:t>, Name)</a:t>
            </a:r>
          </a:p>
          <a:p>
            <a:r>
              <a:rPr lang="de-DE" sz="2400"/>
              <a:t>k</a:t>
            </a:r>
            <a:r>
              <a:rPr lang="de-DE" sz="2400"/>
              <a:t>urse (</a:t>
            </a:r>
            <a:r>
              <a:rPr lang="de-DE" sz="2400" u="sng"/>
              <a:t>Kurs_ID</a:t>
            </a:r>
            <a:r>
              <a:rPr lang="de-DE" sz="2400"/>
              <a:t>, Name)</a:t>
            </a:r>
          </a:p>
          <a:p>
            <a:r>
              <a:rPr lang="de-DE" sz="2400"/>
              <a:t>schueler_belegt_kurs (</a:t>
            </a:r>
            <a:r>
              <a:rPr lang="de-DE" sz="2400">
                <a:latin typeface="Wingdings"/>
                <a:ea typeface="Wingdings"/>
                <a:cs typeface="Wingdings"/>
              </a:rPr>
              <a:t></a:t>
            </a:r>
            <a:r>
              <a:rPr lang="de-DE" sz="2400" u="sng"/>
              <a:t>Schueler_ID</a:t>
            </a:r>
            <a:r>
              <a:rPr lang="de-DE" sz="2400"/>
              <a:t>, </a:t>
            </a:r>
            <a:r>
              <a:rPr lang="de-DE" sz="2400">
                <a:latin typeface="Wingdings"/>
                <a:ea typeface="Wingdings"/>
                <a:cs typeface="Wingdings"/>
              </a:rPr>
              <a:t></a:t>
            </a:r>
            <a:r>
              <a:rPr lang="de-DE" sz="2400" u="sng"/>
              <a:t>Kurs_ID</a:t>
            </a:r>
            <a:r>
              <a:rPr lang="de-DE" sz="2400"/>
              <a:t>)</a:t>
            </a:r>
          </a:p>
        </p:txBody>
      </p:sp>
    </p:spTree>
    <p:extLst>
      <p:ext uri="{BB962C8B-B14F-4D97-AF65-F5344CB8AC3E}">
        <p14:creationId xmlns:p14="http://schemas.microsoft.com/office/powerpoint/2010/main" val="1983026187"/>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5">
            <a:lumMod val="90000"/>
          </a:schemeClr>
        </a:solidFill>
        <a:effectLst/>
      </p:bgPr>
    </p:bg>
    <p:spTree>
      <p:nvGrpSpPr>
        <p:cNvPr id="1" name=""/>
        <p:cNvGrpSpPr/>
        <p:nvPr/>
      </p:nvGrpSpPr>
      <p:grpSpPr>
        <a:xfrm>
          <a:off x="0" y="0"/>
          <a:ext cx="0" cy="0"/>
          <a:chOff x="0" y="0"/>
          <a:chExt cx="0" cy="0"/>
        </a:xfrm>
      </p:grpSpPr>
      <p:sp>
        <p:nvSpPr>
          <p:cNvPr id="26626" name="Titel 1"/>
          <p:cNvSpPr>
            <a:spLocks noGrp="1"/>
          </p:cNvSpPr>
          <p:nvPr>
            <p:ph type="title"/>
          </p:nvPr>
        </p:nvSpPr>
        <p:spPr/>
        <p:txBody>
          <a:bodyPr/>
          <a:lstStyle/>
          <a:p>
            <a:r>
              <a:rPr lang="de-DE">
                <a:ea typeface="ＭＳ Ｐゴシック" pitchFamily="-1" charset="-128"/>
                <a:cs typeface="ＭＳ Ｐゴシック" pitchFamily="-1" charset="-128"/>
              </a:rPr>
              <a:t>Übung: Relationenmodell</a:t>
            </a:r>
            <a:br>
              <a:rPr lang="de-DE">
                <a:ea typeface="ＭＳ Ｐゴシック" pitchFamily="-1" charset="-128"/>
                <a:cs typeface="ＭＳ Ｐゴシック" pitchFamily="-1" charset="-128"/>
              </a:rPr>
            </a:br>
            <a:r>
              <a:rPr lang="de-DE">
                <a:ea typeface="ＭＳ Ｐゴシック" pitchFamily="-1" charset="-128"/>
                <a:cs typeface="ＭＳ Ｐゴシック" pitchFamily="-1" charset="-128"/>
              </a:rPr>
              <a:t>1:n</a:t>
            </a:r>
          </a:p>
        </p:txBody>
      </p:sp>
      <p:pic>
        <p:nvPicPr>
          <p:cNvPr id="2" name="Bild 1" descr="ERD_schueler_schlafen_einfach.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2060848"/>
            <a:ext cx="8064500" cy="2590800"/>
          </a:xfrm>
          <a:prstGeom prst="rect">
            <a:avLst/>
          </a:prstGeom>
        </p:spPr>
      </p:pic>
    </p:spTree>
    <p:extLst>
      <p:ext uri="{BB962C8B-B14F-4D97-AF65-F5344CB8AC3E}">
        <p14:creationId xmlns:p14="http://schemas.microsoft.com/office/powerpoint/2010/main" val="2067052223"/>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5">
            <a:lumMod val="90000"/>
          </a:schemeClr>
        </a:solidFill>
        <a:effectLst/>
      </p:bgPr>
    </p:bg>
    <p:spTree>
      <p:nvGrpSpPr>
        <p:cNvPr id="1" name=""/>
        <p:cNvGrpSpPr/>
        <p:nvPr/>
      </p:nvGrpSpPr>
      <p:grpSpPr>
        <a:xfrm>
          <a:off x="0" y="0"/>
          <a:ext cx="0" cy="0"/>
          <a:chOff x="0" y="0"/>
          <a:chExt cx="0" cy="0"/>
        </a:xfrm>
      </p:grpSpPr>
      <p:sp>
        <p:nvSpPr>
          <p:cNvPr id="26626" name="Titel 1"/>
          <p:cNvSpPr>
            <a:spLocks noGrp="1"/>
          </p:cNvSpPr>
          <p:nvPr>
            <p:ph type="title"/>
          </p:nvPr>
        </p:nvSpPr>
        <p:spPr/>
        <p:txBody>
          <a:bodyPr/>
          <a:lstStyle/>
          <a:p>
            <a:r>
              <a:rPr lang="de-DE">
                <a:ea typeface="ＭＳ Ｐゴシック" pitchFamily="-1" charset="-128"/>
                <a:cs typeface="ＭＳ Ｐゴシック" pitchFamily="-1" charset="-128"/>
              </a:rPr>
              <a:t>Übung 1: Relationenmodell</a:t>
            </a:r>
            <a:br>
              <a:rPr lang="de-DE">
                <a:ea typeface="ＭＳ Ｐゴシック" pitchFamily="-1" charset="-128"/>
                <a:cs typeface="ＭＳ Ｐゴシック" pitchFamily="-1" charset="-128"/>
              </a:rPr>
            </a:br>
            <a:r>
              <a:rPr lang="de-DE">
                <a:ea typeface="ＭＳ Ｐゴシック" pitchFamily="-1" charset="-128"/>
                <a:cs typeface="ＭＳ Ｐゴシック" pitchFamily="-1" charset="-128"/>
              </a:rPr>
              <a:t>1:n ---- Lösung</a:t>
            </a:r>
          </a:p>
        </p:txBody>
      </p:sp>
      <p:sp>
        <p:nvSpPr>
          <p:cNvPr id="4" name="Textfeld 3"/>
          <p:cNvSpPr txBox="1"/>
          <p:nvPr/>
        </p:nvSpPr>
        <p:spPr>
          <a:xfrm flipH="1">
            <a:off x="467544" y="5157192"/>
            <a:ext cx="8280919" cy="646331"/>
          </a:xfrm>
          <a:prstGeom prst="rect">
            <a:avLst/>
          </a:prstGeom>
          <a:noFill/>
        </p:spPr>
        <p:txBody>
          <a:bodyPr wrap="square" rtlCol="0">
            <a:spAutoFit/>
          </a:bodyPr>
          <a:lstStyle/>
          <a:p>
            <a:r>
              <a:rPr lang="de-DE"/>
              <a:t>Schueler (</a:t>
            </a:r>
            <a:r>
              <a:rPr lang="de-DE" u="sng"/>
              <a:t>id</a:t>
            </a:r>
            <a:r>
              <a:rPr lang="de-DE"/>
              <a:t>, name, geschlecht, </a:t>
            </a:r>
            <a:r>
              <a:rPr lang="de-DE">
                <a:latin typeface="Wingdings"/>
                <a:ea typeface="Wingdings"/>
                <a:cs typeface="Wingdings"/>
              </a:rPr>
              <a:t></a:t>
            </a:r>
            <a:r>
              <a:rPr lang="de-DE"/>
              <a:t>RaumNummer)</a:t>
            </a:r>
          </a:p>
          <a:p>
            <a:r>
              <a:rPr lang="de-DE"/>
              <a:t>Klassenzimmer (</a:t>
            </a:r>
            <a:r>
              <a:rPr lang="de-DE" u="sng"/>
              <a:t>RaumNummer</a:t>
            </a:r>
            <a:r>
              <a:rPr lang="de-DE"/>
              <a:t>, anzahlPlaetze, stockwerk)</a:t>
            </a:r>
          </a:p>
        </p:txBody>
      </p:sp>
      <p:pic>
        <p:nvPicPr>
          <p:cNvPr id="2" name="Bild 1" descr="ERD_schueler_schlafen_einfach.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2276872"/>
            <a:ext cx="8064500" cy="2590800"/>
          </a:xfrm>
          <a:prstGeom prst="rect">
            <a:avLst/>
          </a:prstGeom>
        </p:spPr>
      </p:pic>
    </p:spTree>
    <p:extLst>
      <p:ext uri="{BB962C8B-B14F-4D97-AF65-F5344CB8AC3E}">
        <p14:creationId xmlns:p14="http://schemas.microsoft.com/office/powerpoint/2010/main" val="1534645450"/>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5">
            <a:lumMod val="90000"/>
          </a:schemeClr>
        </a:solidFill>
        <a:effectLst/>
      </p:bgPr>
    </p:bg>
    <p:spTree>
      <p:nvGrpSpPr>
        <p:cNvPr id="1" name=""/>
        <p:cNvGrpSpPr/>
        <p:nvPr/>
      </p:nvGrpSpPr>
      <p:grpSpPr>
        <a:xfrm>
          <a:off x="0" y="0"/>
          <a:ext cx="0" cy="0"/>
          <a:chOff x="0" y="0"/>
          <a:chExt cx="0" cy="0"/>
        </a:xfrm>
      </p:grpSpPr>
      <p:sp>
        <p:nvSpPr>
          <p:cNvPr id="26626" name="Titel 1"/>
          <p:cNvSpPr>
            <a:spLocks noGrp="1"/>
          </p:cNvSpPr>
          <p:nvPr>
            <p:ph type="title"/>
          </p:nvPr>
        </p:nvSpPr>
        <p:spPr/>
        <p:txBody>
          <a:bodyPr/>
          <a:lstStyle/>
          <a:p>
            <a:r>
              <a:rPr lang="de-DE">
                <a:ea typeface="ＭＳ Ｐゴシック" pitchFamily="-1" charset="-128"/>
                <a:cs typeface="ＭＳ Ｐゴシック" pitchFamily="-1" charset="-128"/>
              </a:rPr>
              <a:t>Übung 2: Relationenmodell</a:t>
            </a:r>
            <a:br>
              <a:rPr lang="de-DE">
                <a:ea typeface="ＭＳ Ｐゴシック" pitchFamily="-1" charset="-128"/>
                <a:cs typeface="ＭＳ Ｐゴシック" pitchFamily="-1" charset="-128"/>
              </a:rPr>
            </a:br>
            <a:r>
              <a:rPr lang="de-DE">
                <a:ea typeface="ＭＳ Ｐゴシック" pitchFamily="-1" charset="-128"/>
                <a:cs typeface="ＭＳ Ｐゴシック" pitchFamily="-1" charset="-128"/>
              </a:rPr>
              <a:t>n:m</a:t>
            </a:r>
          </a:p>
        </p:txBody>
      </p:sp>
      <p:pic>
        <p:nvPicPr>
          <p:cNvPr id="3" name="Bild 2" descr="ERD_arbeiter-taetigkeiten-n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2276872"/>
            <a:ext cx="7859950" cy="2160240"/>
          </a:xfrm>
          <a:prstGeom prst="rect">
            <a:avLst/>
          </a:prstGeom>
        </p:spPr>
      </p:pic>
    </p:spTree>
    <p:extLst>
      <p:ext uri="{BB962C8B-B14F-4D97-AF65-F5344CB8AC3E}">
        <p14:creationId xmlns:p14="http://schemas.microsoft.com/office/powerpoint/2010/main" val="785880378"/>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5">
            <a:lumMod val="90000"/>
          </a:schemeClr>
        </a:solidFill>
        <a:effectLst/>
      </p:bgPr>
    </p:bg>
    <p:spTree>
      <p:nvGrpSpPr>
        <p:cNvPr id="1" name=""/>
        <p:cNvGrpSpPr/>
        <p:nvPr/>
      </p:nvGrpSpPr>
      <p:grpSpPr>
        <a:xfrm>
          <a:off x="0" y="0"/>
          <a:ext cx="0" cy="0"/>
          <a:chOff x="0" y="0"/>
          <a:chExt cx="0" cy="0"/>
        </a:xfrm>
      </p:grpSpPr>
      <p:sp>
        <p:nvSpPr>
          <p:cNvPr id="4" name="Textfeld 3"/>
          <p:cNvSpPr txBox="1"/>
          <p:nvPr/>
        </p:nvSpPr>
        <p:spPr>
          <a:xfrm flipH="1">
            <a:off x="467544" y="5157192"/>
            <a:ext cx="8280919" cy="1200329"/>
          </a:xfrm>
          <a:prstGeom prst="rect">
            <a:avLst/>
          </a:prstGeom>
          <a:noFill/>
        </p:spPr>
        <p:txBody>
          <a:bodyPr wrap="square" rtlCol="0">
            <a:spAutoFit/>
          </a:bodyPr>
          <a:lstStyle/>
          <a:p>
            <a:r>
              <a:rPr lang="de-DE"/>
              <a:t>Arbeiter(</a:t>
            </a:r>
            <a:r>
              <a:rPr lang="de-DE" u="sng"/>
              <a:t>id</a:t>
            </a:r>
            <a:r>
              <a:rPr lang="de-DE"/>
              <a:t>, name)</a:t>
            </a:r>
          </a:p>
          <a:p>
            <a:r>
              <a:rPr lang="de-DE"/>
              <a:t>Tätigkeit (</a:t>
            </a:r>
            <a:r>
              <a:rPr lang="de-DE" u="sng"/>
              <a:t>id</a:t>
            </a:r>
            <a:r>
              <a:rPr lang="de-DE"/>
              <a:t>, name)</a:t>
            </a:r>
          </a:p>
          <a:p>
            <a:r>
              <a:rPr lang="de-DE"/>
              <a:t>arbeiter_ausuebt_taetigkeit (</a:t>
            </a:r>
            <a:r>
              <a:rPr lang="de-DE">
                <a:latin typeface="Wingdings"/>
                <a:ea typeface="Wingdings"/>
                <a:cs typeface="Wingdings"/>
              </a:rPr>
              <a:t></a:t>
            </a:r>
            <a:r>
              <a:rPr lang="de-DE" u="sng"/>
              <a:t>arbeiter_id</a:t>
            </a:r>
            <a:r>
              <a:rPr lang="de-DE"/>
              <a:t>, </a:t>
            </a:r>
            <a:r>
              <a:rPr lang="de-DE">
                <a:latin typeface="Wingdings"/>
                <a:ea typeface="Wingdings"/>
                <a:cs typeface="Wingdings"/>
              </a:rPr>
              <a:t></a:t>
            </a:r>
            <a:r>
              <a:rPr lang="de-DE" u="sng"/>
              <a:t>taetigkeit_id</a:t>
            </a:r>
            <a:r>
              <a:rPr lang="de-DE"/>
              <a:t>)</a:t>
            </a:r>
          </a:p>
          <a:p>
            <a:endParaRPr lang="de-DE"/>
          </a:p>
        </p:txBody>
      </p:sp>
      <p:sp>
        <p:nvSpPr>
          <p:cNvPr id="8" name="Titel 1"/>
          <p:cNvSpPr>
            <a:spLocks noGrp="1"/>
          </p:cNvSpPr>
          <p:nvPr>
            <p:ph type="title"/>
          </p:nvPr>
        </p:nvSpPr>
        <p:spPr>
          <a:xfrm>
            <a:off x="457200" y="274638"/>
            <a:ext cx="8229600" cy="1143000"/>
          </a:xfrm>
        </p:spPr>
        <p:txBody>
          <a:bodyPr/>
          <a:lstStyle/>
          <a:p>
            <a:r>
              <a:rPr lang="de-DE">
                <a:ea typeface="ＭＳ Ｐゴシック" pitchFamily="-1" charset="-128"/>
                <a:cs typeface="ＭＳ Ｐゴシック" pitchFamily="-1" charset="-128"/>
              </a:rPr>
              <a:t>Übung 2: Relationenmodell</a:t>
            </a:r>
            <a:br>
              <a:rPr lang="de-DE">
                <a:ea typeface="ＭＳ Ｐゴシック" pitchFamily="-1" charset="-128"/>
                <a:cs typeface="ＭＳ Ｐゴシック" pitchFamily="-1" charset="-128"/>
              </a:rPr>
            </a:br>
            <a:r>
              <a:rPr lang="de-DE">
                <a:ea typeface="ＭＳ Ｐゴシック" pitchFamily="-1" charset="-128"/>
                <a:cs typeface="ＭＳ Ｐゴシック" pitchFamily="-1" charset="-128"/>
              </a:rPr>
              <a:t>n:m ---- Lösung</a:t>
            </a:r>
          </a:p>
        </p:txBody>
      </p:sp>
      <p:pic>
        <p:nvPicPr>
          <p:cNvPr id="9" name="Bild 8" descr="ERD_arbeiter-taetigkeiten-n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2276872"/>
            <a:ext cx="7859950" cy="2160240"/>
          </a:xfrm>
          <a:prstGeom prst="rect">
            <a:avLst/>
          </a:prstGeom>
        </p:spPr>
      </p:pic>
    </p:spTree>
    <p:extLst>
      <p:ext uri="{BB962C8B-B14F-4D97-AF65-F5344CB8AC3E}">
        <p14:creationId xmlns:p14="http://schemas.microsoft.com/office/powerpoint/2010/main" val="706083856"/>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5">
            <a:lumMod val="90000"/>
          </a:schemeClr>
        </a:solidFill>
        <a:effectLst/>
      </p:bgPr>
    </p:bg>
    <p:spTree>
      <p:nvGrpSpPr>
        <p:cNvPr id="1" name=""/>
        <p:cNvGrpSpPr/>
        <p:nvPr/>
      </p:nvGrpSpPr>
      <p:grpSpPr>
        <a:xfrm>
          <a:off x="0" y="0"/>
          <a:ext cx="0" cy="0"/>
          <a:chOff x="0" y="0"/>
          <a:chExt cx="0" cy="0"/>
        </a:xfrm>
      </p:grpSpPr>
      <p:sp>
        <p:nvSpPr>
          <p:cNvPr id="26626" name="Titel 1"/>
          <p:cNvSpPr>
            <a:spLocks noGrp="1"/>
          </p:cNvSpPr>
          <p:nvPr>
            <p:ph type="title"/>
          </p:nvPr>
        </p:nvSpPr>
        <p:spPr/>
        <p:txBody>
          <a:bodyPr/>
          <a:lstStyle/>
          <a:p>
            <a:r>
              <a:rPr lang="de-DE">
                <a:ea typeface="ＭＳ Ｐゴシック" pitchFamily="-1" charset="-128"/>
                <a:cs typeface="ＭＳ Ｐゴシック" pitchFamily="-1" charset="-128"/>
              </a:rPr>
              <a:t>Übung 3: Relationenmodell</a:t>
            </a:r>
            <a:br>
              <a:rPr lang="de-DE">
                <a:ea typeface="ＭＳ Ｐゴシック" pitchFamily="-1" charset="-128"/>
                <a:cs typeface="ＭＳ Ｐゴシック" pitchFamily="-1" charset="-128"/>
              </a:rPr>
            </a:br>
            <a:r>
              <a:rPr lang="de-DE">
                <a:ea typeface="ＭＳ Ｐゴシック" pitchFamily="-1" charset="-128"/>
                <a:cs typeface="ＭＳ Ｐゴシック" pitchFamily="-1" charset="-128"/>
              </a:rPr>
              <a:t>mehrere Tabellen</a:t>
            </a:r>
          </a:p>
        </p:txBody>
      </p:sp>
      <p:pic>
        <p:nvPicPr>
          <p:cNvPr id="2" name="Bild 1" descr="ERD_doenerladen.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5616" y="1663700"/>
            <a:ext cx="6375400" cy="5194300"/>
          </a:xfrm>
          <a:prstGeom prst="rect">
            <a:avLst/>
          </a:prstGeom>
        </p:spPr>
      </p:pic>
    </p:spTree>
    <p:extLst>
      <p:ext uri="{BB962C8B-B14F-4D97-AF65-F5344CB8AC3E}">
        <p14:creationId xmlns:p14="http://schemas.microsoft.com/office/powerpoint/2010/main" val="118235930"/>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Standarddesign">
  <a:themeElements>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andard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rd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rd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rd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rd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rd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rd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rd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rd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0</TotalTime>
  <Words>548</Words>
  <Application>Microsoft Macintosh PowerPoint</Application>
  <PresentationFormat>Bildschirmpräsentation (4:3)</PresentationFormat>
  <Paragraphs>99</Paragraphs>
  <Slides>27</Slides>
  <Notes>0</Notes>
  <HiddenSlides>0</HiddenSlides>
  <MMClips>0</MMClips>
  <ScaleCrop>false</ScaleCrop>
  <HeadingPairs>
    <vt:vector size="4" baseType="variant">
      <vt:variant>
        <vt:lpstr>Design</vt:lpstr>
      </vt:variant>
      <vt:variant>
        <vt:i4>1</vt:i4>
      </vt:variant>
      <vt:variant>
        <vt:lpstr>Folientitel</vt:lpstr>
      </vt:variant>
      <vt:variant>
        <vt:i4>27</vt:i4>
      </vt:variant>
    </vt:vector>
  </HeadingPairs>
  <TitlesOfParts>
    <vt:vector size="28" baseType="lpstr">
      <vt:lpstr>Standarddesign</vt:lpstr>
      <vt:lpstr>PowerPoint-Präsentation</vt:lpstr>
      <vt:lpstr>1) Entitäten + Attribute  Beziehungen</vt:lpstr>
      <vt:lpstr>PowerPoint-Präsentation</vt:lpstr>
      <vt:lpstr>PowerPoint-Präsentation</vt:lpstr>
      <vt:lpstr>PowerPoint-Präsentation</vt:lpstr>
      <vt:lpstr>PowerPoint-Präsentation</vt:lpstr>
      <vt:lpstr>2) Beziehungen zwischen Entitäten (1:n)</vt:lpstr>
      <vt:lpstr>PowerPoint-Präsentation</vt:lpstr>
      <vt:lpstr>PowerPoint-Präsentation</vt:lpstr>
      <vt:lpstr>PowerPoint-Präsentation</vt:lpstr>
      <vt:lpstr>PowerPoint-Präsentation</vt:lpstr>
      <vt:lpstr>PowerPoint-Präsentation</vt:lpstr>
      <vt:lpstr>Übung 1:n</vt:lpstr>
      <vt:lpstr>Übung 1:n - LÖSUNG</vt:lpstr>
      <vt:lpstr>3) Beziehungen zwischen Entitäten (n:m)</vt:lpstr>
      <vt:lpstr>3) Beziehungen zwischen Entitäten (n:m)</vt:lpstr>
      <vt:lpstr>3) Beziehungen zwischen Entitäten (n:m)</vt:lpstr>
      <vt:lpstr>3) Beziehungen zwischen Entitäten (n:m)</vt:lpstr>
      <vt:lpstr>Übung n:m</vt:lpstr>
      <vt:lpstr>Übung n:m - LÖSUNG</vt:lpstr>
      <vt:lpstr>2. Übung n:m</vt:lpstr>
      <vt:lpstr>2. Übung n:m - LÖSUNG</vt:lpstr>
      <vt:lpstr>Übung: Relationenmodell 1:n</vt:lpstr>
      <vt:lpstr>Übung 1: Relationenmodell 1:n ---- Lösung</vt:lpstr>
      <vt:lpstr>Übung 2: Relationenmodell n:m</vt:lpstr>
      <vt:lpstr>Übung 2: Relationenmodell n:m ---- Lösung</vt:lpstr>
      <vt:lpstr>Übung 3: Relationenmodell mehrere Tabellen</vt:lpstr>
    </vt:vector>
  </TitlesOfParts>
  <Company>KSE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ME</dc:creator>
  <cp:lastModifiedBy>B. M.</cp:lastModifiedBy>
  <cp:revision>74</cp:revision>
  <cp:lastPrinted>2016-09-28T09:50:53Z</cp:lastPrinted>
  <dcterms:created xsi:type="dcterms:W3CDTF">2012-11-07T22:46:28Z</dcterms:created>
  <dcterms:modified xsi:type="dcterms:W3CDTF">2016-09-28T09:50:55Z</dcterms:modified>
</cp:coreProperties>
</file>