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60" r:id="rId3"/>
    <p:sldId id="279" r:id="rId4"/>
    <p:sldId id="280" r:id="rId5"/>
    <p:sldId id="281" r:id="rId6"/>
    <p:sldId id="278" r:id="rId7"/>
    <p:sldId id="282" r:id="rId8"/>
    <p:sldId id="283" r:id="rId9"/>
    <p:sldId id="277" r:id="rId10"/>
    <p:sldId id="262" r:id="rId11"/>
    <p:sldId id="288" r:id="rId12"/>
    <p:sldId id="289" r:id="rId13"/>
    <p:sldId id="257" r:id="rId14"/>
    <p:sldId id="264" r:id="rId15"/>
    <p:sldId id="266" r:id="rId16"/>
    <p:sldId id="265" r:id="rId17"/>
    <p:sldId id="263" r:id="rId18"/>
    <p:sldId id="276" r:id="rId19"/>
    <p:sldId id="274" r:id="rId20"/>
    <p:sldId id="284" r:id="rId21"/>
    <p:sldId id="273" r:id="rId22"/>
    <p:sldId id="258" r:id="rId23"/>
    <p:sldId id="285" r:id="rId24"/>
    <p:sldId id="267" r:id="rId25"/>
    <p:sldId id="272" r:id="rId26"/>
    <p:sldId id="269" r:id="rId27"/>
    <p:sldId id="271" r:id="rId28"/>
    <p:sldId id="287" r:id="rId29"/>
    <p:sldId id="270" r:id="rId30"/>
    <p:sldId id="275" r:id="rId31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+mn-ea"/>
        <a:cs typeface="+mn-cs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+mn-ea"/>
        <a:cs typeface="+mn-cs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+mn-ea"/>
        <a:cs typeface="+mn-cs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+mn-ea"/>
        <a:cs typeface="+mn-cs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FD1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74"/>
  </p:normalViewPr>
  <p:slideViewPr>
    <p:cSldViewPr>
      <p:cViewPr varScale="1">
        <p:scale>
          <a:sx n="73" d="100"/>
          <a:sy n="73" d="100"/>
        </p:scale>
        <p:origin x="75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A88F60-1B92-824A-9A42-C4E202A9BF5A}" type="datetimeFigureOut">
              <a:rPr lang="de-DE" smtClean="0"/>
              <a:t>12.10.2018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B8FDB6-348A-224D-A586-DD6755D26EA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94299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DB6-348A-224D-A586-DD6755D26EA1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32863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DB6-348A-224D-A586-DD6755D26EA1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744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DB6-348A-224D-A586-DD6755D26EA1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373672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DB6-348A-224D-A586-DD6755D26EA1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75609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DB6-348A-224D-A586-DD6755D26EA1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954331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DB6-348A-224D-A586-DD6755D26EA1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51344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DB6-348A-224D-A586-DD6755D26EA1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71631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8B7979-5F74-FF44-8BEA-6617859467F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5B34D-792E-8C40-8498-B6C5008249C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3DD391-9154-EC4C-91C5-E4FCDE7FA9D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B561F7-7EBB-A347-959F-EBFC8F0E0AD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89BA0-6DF0-954A-8E29-1E073454711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A04492-BB89-5748-918C-23A092103D8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AEE072-6691-514A-B016-1BB4206FC2C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78FA9C-C4EA-2545-93B4-02D4DBFBFC6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0DDA4-4201-7F44-9D2B-81B80C03B3A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50F82F-AC01-B145-AF84-0E70077B9F0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277988-DABD-D841-A32C-249871C16AC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BBBAB1B6-5429-584E-B5E6-F135C15CF27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7" name="Textfeld 6"/>
          <p:cNvSpPr txBox="1"/>
          <p:nvPr userDrawn="1"/>
        </p:nvSpPr>
        <p:spPr>
          <a:xfrm>
            <a:off x="7427913" y="6637338"/>
            <a:ext cx="1804987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>
                <a:solidFill>
                  <a:schemeClr val="bg1">
                    <a:lumMod val="65000"/>
                  </a:schemeClr>
                </a:solidFill>
                <a:latin typeface="Arial"/>
                <a:cs typeface="Arial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tiff"/><Relationship Id="rId5" Type="http://schemas.openxmlformats.org/officeDocument/2006/relationships/image" Target="../media/image3.tiff"/><Relationship Id="rId4" Type="http://schemas.openxmlformats.org/officeDocument/2006/relationships/image" Target="../media/image2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tiff"/><Relationship Id="rId5" Type="http://schemas.openxmlformats.org/officeDocument/2006/relationships/image" Target="../media/image3.tiff"/><Relationship Id="rId4" Type="http://schemas.openxmlformats.org/officeDocument/2006/relationships/image" Target="../media/image2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tiff"/><Relationship Id="rId5" Type="http://schemas.openxmlformats.org/officeDocument/2006/relationships/image" Target="../media/image3.tiff"/><Relationship Id="rId4" Type="http://schemas.openxmlformats.org/officeDocument/2006/relationships/image" Target="../media/image1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tiff"/><Relationship Id="rId5" Type="http://schemas.openxmlformats.org/officeDocument/2006/relationships/image" Target="../media/image3.tiff"/><Relationship Id="rId4" Type="http://schemas.openxmlformats.org/officeDocument/2006/relationships/image" Target="../media/image1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683568" y="2081213"/>
            <a:ext cx="806489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4400" b="1" dirty="0" smtClean="0"/>
              <a:t>ERM/ERD</a:t>
            </a:r>
          </a:p>
          <a:p>
            <a:pPr algn="ctr"/>
            <a:r>
              <a:rPr lang="de-DE" sz="3200" dirty="0" smtClean="0"/>
              <a:t>„</a:t>
            </a:r>
            <a:r>
              <a:rPr lang="de-DE" sz="3200" dirty="0" err="1" smtClean="0"/>
              <a:t>Entity</a:t>
            </a:r>
            <a:r>
              <a:rPr lang="de-DE" sz="3200" dirty="0" smtClean="0"/>
              <a:t> </a:t>
            </a:r>
            <a:r>
              <a:rPr lang="de-DE" sz="3200" dirty="0" err="1" smtClean="0"/>
              <a:t>Relationship</a:t>
            </a:r>
            <a:r>
              <a:rPr lang="de-DE" sz="3200" dirty="0" smtClean="0"/>
              <a:t> Model“</a:t>
            </a:r>
          </a:p>
          <a:p>
            <a:pPr algn="ctr"/>
            <a:r>
              <a:rPr lang="de-DE" sz="3200" dirty="0" smtClean="0"/>
              <a:t>„</a:t>
            </a:r>
            <a:r>
              <a:rPr lang="de-DE" sz="3200" dirty="0" err="1" smtClean="0"/>
              <a:t>Entity</a:t>
            </a:r>
            <a:r>
              <a:rPr lang="de-DE" sz="3200" dirty="0" smtClean="0"/>
              <a:t> </a:t>
            </a:r>
            <a:r>
              <a:rPr lang="de-DE" sz="3200" dirty="0" err="1" smtClean="0"/>
              <a:t>Relationship</a:t>
            </a:r>
            <a:r>
              <a:rPr lang="de-DE" sz="3200" dirty="0" smtClean="0"/>
              <a:t> </a:t>
            </a:r>
            <a:r>
              <a:rPr lang="de-DE" sz="3200" dirty="0" err="1" smtClean="0"/>
              <a:t>Diagram</a:t>
            </a:r>
            <a:r>
              <a:rPr lang="de-DE" sz="3200" dirty="0" smtClean="0"/>
              <a:t>“</a:t>
            </a:r>
            <a:endParaRPr lang="de-DE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feld 4"/>
          <p:cNvSpPr txBox="1">
            <a:spLocks noChangeArrowheads="1"/>
          </p:cNvSpPr>
          <p:nvPr/>
        </p:nvSpPr>
        <p:spPr bwMode="auto">
          <a:xfrm>
            <a:off x="1166547" y="425114"/>
            <a:ext cx="626132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 dirty="0" smtClean="0">
                <a:solidFill>
                  <a:srgbClr val="FF0000"/>
                </a:solidFill>
              </a:rPr>
              <a:t>Vorbemerkung:</a:t>
            </a:r>
          </a:p>
          <a:p>
            <a:pPr algn="ctr"/>
            <a:r>
              <a:rPr lang="de-DE" sz="2400" b="1" dirty="0" smtClean="0">
                <a:solidFill>
                  <a:srgbClr val="FF0000"/>
                </a:solidFill>
              </a:rPr>
              <a:t>Wichtiger Unterschied</a:t>
            </a:r>
          </a:p>
          <a:p>
            <a:pPr algn="ctr"/>
            <a:r>
              <a:rPr lang="de-DE" sz="2400" b="1" dirty="0" smtClean="0">
                <a:solidFill>
                  <a:srgbClr val="FF0000"/>
                </a:solidFill>
              </a:rPr>
              <a:t>zwischen „Typ“/“Modell“ und „Exemplar“</a:t>
            </a:r>
            <a:endParaRPr lang="de-DE" sz="2400" b="1" dirty="0"/>
          </a:p>
        </p:txBody>
      </p:sp>
      <p:pic>
        <p:nvPicPr>
          <p:cNvPr id="4" name="Bild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9833" y="3789040"/>
            <a:ext cx="2404167" cy="2708920"/>
          </a:xfrm>
          <a:prstGeom prst="rect">
            <a:avLst/>
          </a:prstGeom>
        </p:spPr>
      </p:pic>
      <p:pic>
        <p:nvPicPr>
          <p:cNvPr id="5" name="Bild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67544" y="2564904"/>
            <a:ext cx="2148847" cy="4149080"/>
          </a:xfrm>
          <a:prstGeom prst="rect">
            <a:avLst/>
          </a:prstGeom>
        </p:spPr>
      </p:pic>
      <p:sp>
        <p:nvSpPr>
          <p:cNvPr id="11" name="Textfeld 5"/>
          <p:cNvSpPr txBox="1">
            <a:spLocks noChangeArrowheads="1"/>
          </p:cNvSpPr>
          <p:nvPr/>
        </p:nvSpPr>
        <p:spPr bwMode="auto">
          <a:xfrm>
            <a:off x="476307" y="1895797"/>
            <a:ext cx="5057795" cy="92333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Kundin:</a:t>
            </a:r>
          </a:p>
          <a:p>
            <a:r>
              <a:rPr lang="de-DE" dirty="0" smtClean="0"/>
              <a:t>“Ich möchte mir gerne ein Smartphone zulegen.</a:t>
            </a:r>
          </a:p>
          <a:p>
            <a:r>
              <a:rPr lang="de-DE" dirty="0" smtClean="0"/>
              <a:t>Wie viele Modelle haben Sie?“</a:t>
            </a:r>
            <a:endParaRPr lang="de-DE" dirty="0"/>
          </a:p>
        </p:txBody>
      </p:sp>
      <p:sp>
        <p:nvSpPr>
          <p:cNvPr id="12" name="Textfeld 5"/>
          <p:cNvSpPr txBox="1">
            <a:spLocks noChangeArrowheads="1"/>
          </p:cNvSpPr>
          <p:nvPr/>
        </p:nvSpPr>
        <p:spPr bwMode="auto">
          <a:xfrm>
            <a:off x="4207007" y="3121557"/>
            <a:ext cx="40623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„_____________________________“</a:t>
            </a:r>
            <a:endParaRPr lang="de-DE" dirty="0"/>
          </a:p>
        </p:txBody>
      </p:sp>
      <p:pic>
        <p:nvPicPr>
          <p:cNvPr id="13" name="Bild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4076" y="5013176"/>
            <a:ext cx="534035" cy="1406515"/>
          </a:xfrm>
          <a:prstGeom prst="rect">
            <a:avLst/>
          </a:prstGeom>
        </p:spPr>
      </p:pic>
      <p:pic>
        <p:nvPicPr>
          <p:cNvPr id="14" name="Bild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4694" y="5078618"/>
            <a:ext cx="698525" cy="1405893"/>
          </a:xfrm>
          <a:prstGeom prst="rect">
            <a:avLst/>
          </a:prstGeom>
        </p:spPr>
      </p:pic>
      <p:pic>
        <p:nvPicPr>
          <p:cNvPr id="15" name="Bild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6648" y="5102173"/>
            <a:ext cx="698525" cy="1405893"/>
          </a:xfrm>
          <a:prstGeom prst="rect">
            <a:avLst/>
          </a:prstGeom>
        </p:spPr>
      </p:pic>
      <p:pic>
        <p:nvPicPr>
          <p:cNvPr id="16" name="Bild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1989" y="5085184"/>
            <a:ext cx="698525" cy="1405893"/>
          </a:xfrm>
          <a:prstGeom prst="rect">
            <a:avLst/>
          </a:prstGeom>
        </p:spPr>
      </p:pic>
      <p:pic>
        <p:nvPicPr>
          <p:cNvPr id="17" name="Bild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39990" y="5013175"/>
            <a:ext cx="534035" cy="1406515"/>
          </a:xfrm>
          <a:prstGeom prst="rect">
            <a:avLst/>
          </a:prstGeom>
        </p:spPr>
      </p:pic>
      <p:sp>
        <p:nvSpPr>
          <p:cNvPr id="18" name="Textfeld 5"/>
          <p:cNvSpPr txBox="1">
            <a:spLocks noChangeArrowheads="1"/>
          </p:cNvSpPr>
          <p:nvPr/>
        </p:nvSpPr>
        <p:spPr bwMode="auto">
          <a:xfrm>
            <a:off x="3787027" y="4445498"/>
            <a:ext cx="10951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iPhone 5</a:t>
            </a:r>
            <a:endParaRPr lang="de-DE" dirty="0"/>
          </a:p>
        </p:txBody>
      </p:sp>
      <p:sp>
        <p:nvSpPr>
          <p:cNvPr id="19" name="Textfeld 5"/>
          <p:cNvSpPr txBox="1">
            <a:spLocks noChangeArrowheads="1"/>
          </p:cNvSpPr>
          <p:nvPr/>
        </p:nvSpPr>
        <p:spPr bwMode="auto">
          <a:xfrm>
            <a:off x="5339433" y="4408732"/>
            <a:ext cx="12490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mtClean="0"/>
              <a:t>Samsung</a:t>
            </a:r>
          </a:p>
          <a:p>
            <a:r>
              <a:rPr lang="de-DE" dirty="0" err="1" smtClean="0"/>
              <a:t>Galaxy</a:t>
            </a:r>
            <a:r>
              <a:rPr lang="de-DE" dirty="0" smtClean="0"/>
              <a:t> S7</a:t>
            </a:r>
            <a:endParaRPr lang="de-DE" dirty="0"/>
          </a:p>
        </p:txBody>
      </p:sp>
      <p:sp>
        <p:nvSpPr>
          <p:cNvPr id="8" name="Rechteck 7"/>
          <p:cNvSpPr/>
          <p:nvPr/>
        </p:nvSpPr>
        <p:spPr>
          <a:xfrm>
            <a:off x="3563888" y="2812482"/>
            <a:ext cx="5472608" cy="378487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/>
          <p:cNvSpPr/>
          <p:nvPr/>
        </p:nvSpPr>
        <p:spPr>
          <a:xfrm>
            <a:off x="774991" y="3720623"/>
            <a:ext cx="7806240" cy="707886"/>
          </a:xfrm>
          <a:prstGeom prst="rect">
            <a:avLst/>
          </a:prstGeom>
          <a:solidFill>
            <a:schemeClr val="bg1"/>
          </a:solidFill>
          <a:effectLst>
            <a:outerShdw blurRad="50800" dist="50800" dir="5820000" sx="105000" sy="105000" algn="ctr" rotWithShape="0">
              <a:srgbClr val="000000">
                <a:alpha val="43137"/>
              </a:srgb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e-DE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Was antwortet die Verkäuferin?</a:t>
            </a:r>
            <a:endParaRPr lang="de-DE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feld 4"/>
          <p:cNvSpPr txBox="1">
            <a:spLocks noChangeArrowheads="1"/>
          </p:cNvSpPr>
          <p:nvPr/>
        </p:nvSpPr>
        <p:spPr bwMode="auto">
          <a:xfrm>
            <a:off x="1166547" y="425114"/>
            <a:ext cx="626132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 dirty="0" smtClean="0">
                <a:solidFill>
                  <a:srgbClr val="FF0000"/>
                </a:solidFill>
              </a:rPr>
              <a:t>Vorbemerkung:</a:t>
            </a:r>
          </a:p>
          <a:p>
            <a:pPr algn="ctr"/>
            <a:r>
              <a:rPr lang="de-DE" sz="2400" b="1" dirty="0" smtClean="0">
                <a:solidFill>
                  <a:srgbClr val="FF0000"/>
                </a:solidFill>
              </a:rPr>
              <a:t>Wichtiger Unterschied</a:t>
            </a:r>
          </a:p>
          <a:p>
            <a:pPr algn="ctr"/>
            <a:r>
              <a:rPr lang="de-DE" sz="2400" b="1" dirty="0" smtClean="0">
                <a:solidFill>
                  <a:srgbClr val="FF0000"/>
                </a:solidFill>
              </a:rPr>
              <a:t>zwischen „Typ“/“Modell“ und „Exemplar“</a:t>
            </a:r>
            <a:endParaRPr lang="de-DE" sz="2400" b="1" dirty="0"/>
          </a:p>
        </p:txBody>
      </p:sp>
      <p:pic>
        <p:nvPicPr>
          <p:cNvPr id="4" name="Bild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9833" y="3789040"/>
            <a:ext cx="2404167" cy="2708920"/>
          </a:xfrm>
          <a:prstGeom prst="rect">
            <a:avLst/>
          </a:prstGeom>
        </p:spPr>
      </p:pic>
      <p:pic>
        <p:nvPicPr>
          <p:cNvPr id="5" name="Bild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67544" y="2564904"/>
            <a:ext cx="2148847" cy="4149080"/>
          </a:xfrm>
          <a:prstGeom prst="rect">
            <a:avLst/>
          </a:prstGeom>
        </p:spPr>
      </p:pic>
      <p:sp>
        <p:nvSpPr>
          <p:cNvPr id="12" name="Textfeld 5"/>
          <p:cNvSpPr txBox="1">
            <a:spLocks noChangeArrowheads="1"/>
          </p:cNvSpPr>
          <p:nvPr/>
        </p:nvSpPr>
        <p:spPr bwMode="auto">
          <a:xfrm>
            <a:off x="4000130" y="3132789"/>
            <a:ext cx="4767652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“ZWEI </a:t>
            </a:r>
            <a:r>
              <a:rPr lang="mr-IN" dirty="0" smtClean="0"/>
              <a:t>–</a:t>
            </a:r>
            <a:r>
              <a:rPr lang="de-DE" dirty="0" smtClean="0"/>
              <a:t> Samsung </a:t>
            </a:r>
            <a:r>
              <a:rPr lang="de-DE" dirty="0" err="1" smtClean="0"/>
              <a:t>Galaxy</a:t>
            </a:r>
            <a:r>
              <a:rPr lang="de-DE" dirty="0" smtClean="0"/>
              <a:t> S7 und iPhone 5.“</a:t>
            </a:r>
            <a:endParaRPr lang="de-DE" dirty="0"/>
          </a:p>
        </p:txBody>
      </p:sp>
      <p:pic>
        <p:nvPicPr>
          <p:cNvPr id="13" name="Bild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4076" y="5013176"/>
            <a:ext cx="534035" cy="1406515"/>
          </a:xfrm>
          <a:prstGeom prst="rect">
            <a:avLst/>
          </a:prstGeom>
        </p:spPr>
      </p:pic>
      <p:pic>
        <p:nvPicPr>
          <p:cNvPr id="14" name="Bild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4694" y="5078618"/>
            <a:ext cx="698525" cy="1405893"/>
          </a:xfrm>
          <a:prstGeom prst="rect">
            <a:avLst/>
          </a:prstGeom>
        </p:spPr>
      </p:pic>
      <p:pic>
        <p:nvPicPr>
          <p:cNvPr id="15" name="Bild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6648" y="5102173"/>
            <a:ext cx="698525" cy="1405893"/>
          </a:xfrm>
          <a:prstGeom prst="rect">
            <a:avLst/>
          </a:prstGeom>
        </p:spPr>
      </p:pic>
      <p:pic>
        <p:nvPicPr>
          <p:cNvPr id="16" name="Bild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1989" y="5085184"/>
            <a:ext cx="698525" cy="1405893"/>
          </a:xfrm>
          <a:prstGeom prst="rect">
            <a:avLst/>
          </a:prstGeom>
        </p:spPr>
      </p:pic>
      <p:pic>
        <p:nvPicPr>
          <p:cNvPr id="17" name="Bild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39990" y="5013175"/>
            <a:ext cx="534035" cy="1406515"/>
          </a:xfrm>
          <a:prstGeom prst="rect">
            <a:avLst/>
          </a:prstGeom>
        </p:spPr>
      </p:pic>
      <p:sp>
        <p:nvSpPr>
          <p:cNvPr id="18" name="Textfeld 5"/>
          <p:cNvSpPr txBox="1">
            <a:spLocks noChangeArrowheads="1"/>
          </p:cNvSpPr>
          <p:nvPr/>
        </p:nvSpPr>
        <p:spPr bwMode="auto">
          <a:xfrm>
            <a:off x="3787027" y="4445498"/>
            <a:ext cx="10951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iPhone 5</a:t>
            </a:r>
            <a:endParaRPr lang="de-DE" dirty="0"/>
          </a:p>
        </p:txBody>
      </p:sp>
      <p:sp>
        <p:nvSpPr>
          <p:cNvPr id="19" name="Textfeld 5"/>
          <p:cNvSpPr txBox="1">
            <a:spLocks noChangeArrowheads="1"/>
          </p:cNvSpPr>
          <p:nvPr/>
        </p:nvSpPr>
        <p:spPr bwMode="auto">
          <a:xfrm>
            <a:off x="5339433" y="4408732"/>
            <a:ext cx="12490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mtClean="0"/>
              <a:t>Samsung</a:t>
            </a:r>
          </a:p>
          <a:p>
            <a:r>
              <a:rPr lang="de-DE" dirty="0" err="1" smtClean="0"/>
              <a:t>Galaxy</a:t>
            </a:r>
            <a:r>
              <a:rPr lang="de-DE" dirty="0" smtClean="0"/>
              <a:t> S7</a:t>
            </a:r>
            <a:endParaRPr lang="de-DE" dirty="0"/>
          </a:p>
        </p:txBody>
      </p:sp>
      <p:sp>
        <p:nvSpPr>
          <p:cNvPr id="8" name="Rechteck 7"/>
          <p:cNvSpPr/>
          <p:nvPr/>
        </p:nvSpPr>
        <p:spPr>
          <a:xfrm>
            <a:off x="3563888" y="2812482"/>
            <a:ext cx="5472608" cy="378487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Textfeld 5"/>
          <p:cNvSpPr txBox="1">
            <a:spLocks noChangeArrowheads="1"/>
          </p:cNvSpPr>
          <p:nvPr/>
        </p:nvSpPr>
        <p:spPr bwMode="auto">
          <a:xfrm>
            <a:off x="476307" y="1895797"/>
            <a:ext cx="505779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mtClean="0"/>
              <a:t>Kundin:</a:t>
            </a:r>
          </a:p>
          <a:p>
            <a:r>
              <a:rPr lang="de-DE" smtClean="0"/>
              <a:t>“Ich </a:t>
            </a:r>
            <a:r>
              <a:rPr lang="de-DE" dirty="0" smtClean="0"/>
              <a:t>möchte mir gerne ein </a:t>
            </a:r>
            <a:r>
              <a:rPr lang="de-DE" smtClean="0"/>
              <a:t>Smartphone zulegen.</a:t>
            </a:r>
          </a:p>
          <a:p>
            <a:r>
              <a:rPr lang="de-DE" dirty="0" smtClean="0"/>
              <a:t>Wie viele Modelle haben Sie?“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6061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530" y="4208209"/>
            <a:ext cx="1942997" cy="2510052"/>
          </a:xfrm>
          <a:prstGeom prst="rect">
            <a:avLst/>
          </a:prstGeom>
        </p:spPr>
      </p:pic>
      <p:sp>
        <p:nvSpPr>
          <p:cNvPr id="14339" name="Textfeld 4"/>
          <p:cNvSpPr txBox="1">
            <a:spLocks noChangeArrowheads="1"/>
          </p:cNvSpPr>
          <p:nvPr/>
        </p:nvSpPr>
        <p:spPr bwMode="auto">
          <a:xfrm>
            <a:off x="1166547" y="425114"/>
            <a:ext cx="626132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 dirty="0" smtClean="0">
                <a:solidFill>
                  <a:srgbClr val="FF0000"/>
                </a:solidFill>
              </a:rPr>
              <a:t>Vorbemerkung:</a:t>
            </a:r>
          </a:p>
          <a:p>
            <a:pPr algn="ctr"/>
            <a:r>
              <a:rPr lang="de-DE" sz="2400" b="1" dirty="0" smtClean="0">
                <a:solidFill>
                  <a:srgbClr val="FF0000"/>
                </a:solidFill>
              </a:rPr>
              <a:t>Wichtiger Unterschied</a:t>
            </a:r>
          </a:p>
          <a:p>
            <a:pPr algn="ctr"/>
            <a:r>
              <a:rPr lang="de-DE" sz="2400" b="1" dirty="0" smtClean="0">
                <a:solidFill>
                  <a:srgbClr val="FF0000"/>
                </a:solidFill>
              </a:rPr>
              <a:t>zwischen „Typ“/“Modell“ und „Exemplar“</a:t>
            </a:r>
            <a:endParaRPr lang="de-DE" sz="2400" b="1" dirty="0"/>
          </a:p>
        </p:txBody>
      </p:sp>
      <p:pic>
        <p:nvPicPr>
          <p:cNvPr id="4" name="Bild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9833" y="3789040"/>
            <a:ext cx="2404167" cy="2708920"/>
          </a:xfrm>
          <a:prstGeom prst="rect">
            <a:avLst/>
          </a:prstGeom>
        </p:spPr>
      </p:pic>
      <p:sp>
        <p:nvSpPr>
          <p:cNvPr id="11" name="Textfeld 5"/>
          <p:cNvSpPr txBox="1">
            <a:spLocks noChangeArrowheads="1"/>
          </p:cNvSpPr>
          <p:nvPr/>
        </p:nvSpPr>
        <p:spPr bwMode="auto">
          <a:xfrm>
            <a:off x="476307" y="1895797"/>
            <a:ext cx="4262705" cy="92333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Chefin:</a:t>
            </a:r>
          </a:p>
          <a:p>
            <a:r>
              <a:rPr lang="de-DE" dirty="0" smtClean="0"/>
              <a:t>“Wie viele Smartphones haben wir noch</a:t>
            </a:r>
          </a:p>
          <a:p>
            <a:r>
              <a:rPr lang="de-DE" dirty="0" smtClean="0"/>
              <a:t>im Laden?“</a:t>
            </a:r>
            <a:endParaRPr lang="de-DE" dirty="0"/>
          </a:p>
        </p:txBody>
      </p:sp>
      <p:pic>
        <p:nvPicPr>
          <p:cNvPr id="13" name="Bild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4076" y="5013176"/>
            <a:ext cx="534035" cy="1406515"/>
          </a:xfrm>
          <a:prstGeom prst="rect">
            <a:avLst/>
          </a:prstGeom>
        </p:spPr>
      </p:pic>
      <p:pic>
        <p:nvPicPr>
          <p:cNvPr id="14" name="Bild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4694" y="5078618"/>
            <a:ext cx="698525" cy="1405893"/>
          </a:xfrm>
          <a:prstGeom prst="rect">
            <a:avLst/>
          </a:prstGeom>
        </p:spPr>
      </p:pic>
      <p:pic>
        <p:nvPicPr>
          <p:cNvPr id="15" name="Bild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6648" y="5102173"/>
            <a:ext cx="698525" cy="1405893"/>
          </a:xfrm>
          <a:prstGeom prst="rect">
            <a:avLst/>
          </a:prstGeom>
        </p:spPr>
      </p:pic>
      <p:pic>
        <p:nvPicPr>
          <p:cNvPr id="16" name="Bild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1989" y="5085184"/>
            <a:ext cx="698525" cy="1405893"/>
          </a:xfrm>
          <a:prstGeom prst="rect">
            <a:avLst/>
          </a:prstGeom>
        </p:spPr>
      </p:pic>
      <p:pic>
        <p:nvPicPr>
          <p:cNvPr id="17" name="Bild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39990" y="5013175"/>
            <a:ext cx="534035" cy="1406515"/>
          </a:xfrm>
          <a:prstGeom prst="rect">
            <a:avLst/>
          </a:prstGeom>
        </p:spPr>
      </p:pic>
      <p:sp>
        <p:nvSpPr>
          <p:cNvPr id="18" name="Textfeld 5"/>
          <p:cNvSpPr txBox="1">
            <a:spLocks noChangeArrowheads="1"/>
          </p:cNvSpPr>
          <p:nvPr/>
        </p:nvSpPr>
        <p:spPr bwMode="auto">
          <a:xfrm>
            <a:off x="3787027" y="4445498"/>
            <a:ext cx="10951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iPhone 5</a:t>
            </a:r>
            <a:endParaRPr lang="de-DE" dirty="0"/>
          </a:p>
        </p:txBody>
      </p:sp>
      <p:sp>
        <p:nvSpPr>
          <p:cNvPr id="19" name="Textfeld 5"/>
          <p:cNvSpPr txBox="1">
            <a:spLocks noChangeArrowheads="1"/>
          </p:cNvSpPr>
          <p:nvPr/>
        </p:nvSpPr>
        <p:spPr bwMode="auto">
          <a:xfrm>
            <a:off x="5339433" y="4408732"/>
            <a:ext cx="12490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mtClean="0"/>
              <a:t>Samsung</a:t>
            </a:r>
          </a:p>
          <a:p>
            <a:r>
              <a:rPr lang="de-DE" dirty="0" err="1" smtClean="0"/>
              <a:t>Galaxy</a:t>
            </a:r>
            <a:r>
              <a:rPr lang="de-DE" dirty="0" smtClean="0"/>
              <a:t> S7</a:t>
            </a:r>
            <a:endParaRPr lang="de-DE" dirty="0"/>
          </a:p>
        </p:txBody>
      </p:sp>
      <p:sp>
        <p:nvSpPr>
          <p:cNvPr id="8" name="Rechteck 7"/>
          <p:cNvSpPr/>
          <p:nvPr/>
        </p:nvSpPr>
        <p:spPr>
          <a:xfrm>
            <a:off x="3563888" y="2812482"/>
            <a:ext cx="5472608" cy="378487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/>
          <p:cNvSpPr/>
          <p:nvPr/>
        </p:nvSpPr>
        <p:spPr>
          <a:xfrm>
            <a:off x="774991" y="3720623"/>
            <a:ext cx="7806240" cy="707886"/>
          </a:xfrm>
          <a:prstGeom prst="rect">
            <a:avLst/>
          </a:prstGeom>
          <a:solidFill>
            <a:schemeClr val="bg1"/>
          </a:solidFill>
          <a:effectLst>
            <a:outerShdw blurRad="50800" dist="50800" dir="5820000" sx="105000" sy="105000" algn="ctr" rotWithShape="0">
              <a:srgbClr val="000000">
                <a:alpha val="43137"/>
              </a:srgb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e-DE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Was antwortet die Verkäuferin?</a:t>
            </a:r>
            <a:endParaRPr lang="de-DE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1" name="Textfeld 5"/>
          <p:cNvSpPr txBox="1">
            <a:spLocks noChangeArrowheads="1"/>
          </p:cNvSpPr>
          <p:nvPr/>
        </p:nvSpPr>
        <p:spPr bwMode="auto">
          <a:xfrm>
            <a:off x="4207007" y="3121557"/>
            <a:ext cx="44935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„________________________________“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24954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530" y="4208209"/>
            <a:ext cx="1942997" cy="2510052"/>
          </a:xfrm>
          <a:prstGeom prst="rect">
            <a:avLst/>
          </a:prstGeom>
        </p:spPr>
      </p:pic>
      <p:sp>
        <p:nvSpPr>
          <p:cNvPr id="14339" name="Textfeld 4"/>
          <p:cNvSpPr txBox="1">
            <a:spLocks noChangeArrowheads="1"/>
          </p:cNvSpPr>
          <p:nvPr/>
        </p:nvSpPr>
        <p:spPr bwMode="auto">
          <a:xfrm>
            <a:off x="1166547" y="425114"/>
            <a:ext cx="626132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 dirty="0" smtClean="0">
                <a:solidFill>
                  <a:srgbClr val="FF0000"/>
                </a:solidFill>
              </a:rPr>
              <a:t>Vorbemerkung:</a:t>
            </a:r>
          </a:p>
          <a:p>
            <a:pPr algn="ctr"/>
            <a:r>
              <a:rPr lang="de-DE" sz="2400" b="1" dirty="0" smtClean="0">
                <a:solidFill>
                  <a:srgbClr val="FF0000"/>
                </a:solidFill>
              </a:rPr>
              <a:t>Wichtiger Unterschied</a:t>
            </a:r>
          </a:p>
          <a:p>
            <a:pPr algn="ctr"/>
            <a:r>
              <a:rPr lang="de-DE" sz="2400" b="1" dirty="0" smtClean="0">
                <a:solidFill>
                  <a:srgbClr val="FF0000"/>
                </a:solidFill>
              </a:rPr>
              <a:t>zwischen „Typ“/“Modell“ und „Exemplar“</a:t>
            </a:r>
            <a:endParaRPr lang="de-DE" sz="2400" b="1" dirty="0"/>
          </a:p>
        </p:txBody>
      </p:sp>
      <p:pic>
        <p:nvPicPr>
          <p:cNvPr id="4" name="Bild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9833" y="3789040"/>
            <a:ext cx="2404167" cy="2708920"/>
          </a:xfrm>
          <a:prstGeom prst="rect">
            <a:avLst/>
          </a:prstGeom>
        </p:spPr>
      </p:pic>
      <p:sp>
        <p:nvSpPr>
          <p:cNvPr id="11" name="Textfeld 5"/>
          <p:cNvSpPr txBox="1">
            <a:spLocks noChangeArrowheads="1"/>
          </p:cNvSpPr>
          <p:nvPr/>
        </p:nvSpPr>
        <p:spPr bwMode="auto">
          <a:xfrm>
            <a:off x="482492" y="1917337"/>
            <a:ext cx="426270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Chefin:</a:t>
            </a:r>
          </a:p>
          <a:p>
            <a:r>
              <a:rPr lang="de-DE" dirty="0" smtClean="0"/>
              <a:t>“Wie viele Smartphones haben wir noch</a:t>
            </a:r>
          </a:p>
          <a:p>
            <a:r>
              <a:rPr lang="de-DE" dirty="0" smtClean="0"/>
              <a:t>im Laden?“</a:t>
            </a:r>
            <a:endParaRPr lang="de-DE" dirty="0"/>
          </a:p>
        </p:txBody>
      </p:sp>
      <p:pic>
        <p:nvPicPr>
          <p:cNvPr id="13" name="Bild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4076" y="5013176"/>
            <a:ext cx="534035" cy="1406515"/>
          </a:xfrm>
          <a:prstGeom prst="rect">
            <a:avLst/>
          </a:prstGeom>
        </p:spPr>
      </p:pic>
      <p:pic>
        <p:nvPicPr>
          <p:cNvPr id="14" name="Bild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4694" y="5078618"/>
            <a:ext cx="698525" cy="1405893"/>
          </a:xfrm>
          <a:prstGeom prst="rect">
            <a:avLst/>
          </a:prstGeom>
        </p:spPr>
      </p:pic>
      <p:pic>
        <p:nvPicPr>
          <p:cNvPr id="15" name="Bild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6648" y="5102173"/>
            <a:ext cx="698525" cy="1405893"/>
          </a:xfrm>
          <a:prstGeom prst="rect">
            <a:avLst/>
          </a:prstGeom>
        </p:spPr>
      </p:pic>
      <p:pic>
        <p:nvPicPr>
          <p:cNvPr id="16" name="Bild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1989" y="5085184"/>
            <a:ext cx="698525" cy="1405893"/>
          </a:xfrm>
          <a:prstGeom prst="rect">
            <a:avLst/>
          </a:prstGeom>
        </p:spPr>
      </p:pic>
      <p:pic>
        <p:nvPicPr>
          <p:cNvPr id="17" name="Bild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6272" y="5028257"/>
            <a:ext cx="534035" cy="1406515"/>
          </a:xfrm>
          <a:prstGeom prst="rect">
            <a:avLst/>
          </a:prstGeom>
        </p:spPr>
      </p:pic>
      <p:sp>
        <p:nvSpPr>
          <p:cNvPr id="18" name="Textfeld 5"/>
          <p:cNvSpPr txBox="1">
            <a:spLocks noChangeArrowheads="1"/>
          </p:cNvSpPr>
          <p:nvPr/>
        </p:nvSpPr>
        <p:spPr bwMode="auto">
          <a:xfrm>
            <a:off x="3787027" y="4445498"/>
            <a:ext cx="10951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iPhone 5</a:t>
            </a:r>
            <a:endParaRPr lang="de-DE" dirty="0"/>
          </a:p>
        </p:txBody>
      </p:sp>
      <p:sp>
        <p:nvSpPr>
          <p:cNvPr id="19" name="Textfeld 5"/>
          <p:cNvSpPr txBox="1">
            <a:spLocks noChangeArrowheads="1"/>
          </p:cNvSpPr>
          <p:nvPr/>
        </p:nvSpPr>
        <p:spPr bwMode="auto">
          <a:xfrm>
            <a:off x="5339433" y="4408732"/>
            <a:ext cx="12490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mtClean="0"/>
              <a:t>Samsung</a:t>
            </a:r>
          </a:p>
          <a:p>
            <a:r>
              <a:rPr lang="de-DE" dirty="0" err="1" smtClean="0"/>
              <a:t>Galaxy</a:t>
            </a:r>
            <a:r>
              <a:rPr lang="de-DE" dirty="0" smtClean="0"/>
              <a:t> S7</a:t>
            </a:r>
            <a:endParaRPr lang="de-DE" dirty="0"/>
          </a:p>
        </p:txBody>
      </p:sp>
      <p:sp>
        <p:nvSpPr>
          <p:cNvPr id="8" name="Rechteck 7"/>
          <p:cNvSpPr/>
          <p:nvPr/>
        </p:nvSpPr>
        <p:spPr>
          <a:xfrm>
            <a:off x="3563888" y="2812482"/>
            <a:ext cx="5472608" cy="378487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/>
          <p:cNvSpPr/>
          <p:nvPr/>
        </p:nvSpPr>
        <p:spPr>
          <a:xfrm>
            <a:off x="774991" y="3720623"/>
            <a:ext cx="7806240" cy="707886"/>
          </a:xfrm>
          <a:prstGeom prst="rect">
            <a:avLst/>
          </a:prstGeom>
          <a:solidFill>
            <a:schemeClr val="bg1"/>
          </a:solidFill>
          <a:effectLst>
            <a:outerShdw blurRad="50800" dist="50800" dir="5820000" sx="105000" sy="105000" algn="ctr" rotWithShape="0">
              <a:srgbClr val="000000">
                <a:alpha val="43137"/>
              </a:srgb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e-DE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Was antwortet die Verkäuferin?</a:t>
            </a:r>
            <a:endParaRPr lang="de-DE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0" name="Textfeld 5"/>
          <p:cNvSpPr txBox="1">
            <a:spLocks noChangeArrowheads="1"/>
          </p:cNvSpPr>
          <p:nvPr/>
        </p:nvSpPr>
        <p:spPr bwMode="auto">
          <a:xfrm>
            <a:off x="4739012" y="3116095"/>
            <a:ext cx="3762825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“FÜNF. 2 iPhones und 3 Samsung“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4381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feld 4"/>
          <p:cNvSpPr txBox="1">
            <a:spLocks noChangeArrowheads="1"/>
          </p:cNvSpPr>
          <p:nvPr/>
        </p:nvSpPr>
        <p:spPr bwMode="auto">
          <a:xfrm>
            <a:off x="179512" y="430404"/>
            <a:ext cx="626132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 dirty="0" smtClean="0">
                <a:solidFill>
                  <a:srgbClr val="FF0000"/>
                </a:solidFill>
              </a:rPr>
              <a:t>Vorbemerkung:</a:t>
            </a:r>
          </a:p>
          <a:p>
            <a:pPr algn="ctr"/>
            <a:r>
              <a:rPr lang="de-DE" sz="2400" b="1" dirty="0" smtClean="0">
                <a:solidFill>
                  <a:srgbClr val="FF0000"/>
                </a:solidFill>
              </a:rPr>
              <a:t>Wichtiger Unterschied</a:t>
            </a:r>
          </a:p>
          <a:p>
            <a:pPr algn="ctr"/>
            <a:r>
              <a:rPr lang="de-DE" sz="2400" b="1" dirty="0" smtClean="0">
                <a:solidFill>
                  <a:srgbClr val="FF0000"/>
                </a:solidFill>
              </a:rPr>
              <a:t>zwischen „Typ“/“Modell“ und „Exemplar“</a:t>
            </a:r>
            <a:endParaRPr lang="de-DE" sz="2400" b="1" dirty="0"/>
          </a:p>
        </p:txBody>
      </p:sp>
      <p:pic>
        <p:nvPicPr>
          <p:cNvPr id="11" name="Bild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5879" y="849938"/>
            <a:ext cx="979137" cy="2578803"/>
          </a:xfrm>
          <a:prstGeom prst="rect">
            <a:avLst/>
          </a:prstGeom>
        </p:spPr>
      </p:pic>
      <p:pic>
        <p:nvPicPr>
          <p:cNvPr id="12" name="Bild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2208" y="4123784"/>
            <a:ext cx="1280725" cy="2577663"/>
          </a:xfrm>
          <a:prstGeom prst="rect">
            <a:avLst/>
          </a:prstGeom>
        </p:spPr>
      </p:pic>
      <p:pic>
        <p:nvPicPr>
          <p:cNvPr id="13" name="Bild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4162" y="4147339"/>
            <a:ext cx="1280725" cy="2577663"/>
          </a:xfrm>
          <a:prstGeom prst="rect">
            <a:avLst/>
          </a:prstGeom>
        </p:spPr>
      </p:pic>
      <p:pic>
        <p:nvPicPr>
          <p:cNvPr id="14" name="Bild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6825" y="4147339"/>
            <a:ext cx="1280725" cy="2577663"/>
          </a:xfrm>
          <a:prstGeom prst="rect">
            <a:avLst/>
          </a:prstGeom>
        </p:spPr>
      </p:pic>
      <p:pic>
        <p:nvPicPr>
          <p:cNvPr id="15" name="Bild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7025" y="808051"/>
            <a:ext cx="979137" cy="2578803"/>
          </a:xfrm>
          <a:prstGeom prst="rect">
            <a:avLst/>
          </a:prstGeom>
        </p:spPr>
      </p:pic>
      <p:sp>
        <p:nvSpPr>
          <p:cNvPr id="16" name="Textfeld 5"/>
          <p:cNvSpPr txBox="1">
            <a:spLocks noChangeArrowheads="1"/>
          </p:cNvSpPr>
          <p:nvPr/>
        </p:nvSpPr>
        <p:spPr bwMode="auto">
          <a:xfrm>
            <a:off x="7186947" y="475343"/>
            <a:ext cx="200796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de-DE" b="1" dirty="0" smtClean="0">
                <a:solidFill>
                  <a:srgbClr val="7030A0"/>
                </a:solidFill>
              </a:rPr>
              <a:t>iPhone 5</a:t>
            </a:r>
            <a:endParaRPr lang="de-DE" b="1" dirty="0">
              <a:solidFill>
                <a:srgbClr val="7030A0"/>
              </a:solidFill>
            </a:endParaRPr>
          </a:p>
        </p:txBody>
      </p:sp>
      <p:sp>
        <p:nvSpPr>
          <p:cNvPr id="17" name="Textfeld 5"/>
          <p:cNvSpPr txBox="1">
            <a:spLocks noChangeArrowheads="1"/>
          </p:cNvSpPr>
          <p:nvPr/>
        </p:nvSpPr>
        <p:spPr bwMode="auto">
          <a:xfrm>
            <a:off x="7244971" y="3507862"/>
            <a:ext cx="142004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de-DE" b="1" dirty="0" smtClean="0">
                <a:solidFill>
                  <a:srgbClr val="7030A0"/>
                </a:solidFill>
              </a:rPr>
              <a:t>Samsung</a:t>
            </a:r>
          </a:p>
          <a:p>
            <a:r>
              <a:rPr lang="de-DE" b="1" dirty="0" err="1" smtClean="0">
                <a:solidFill>
                  <a:srgbClr val="7030A0"/>
                </a:solidFill>
              </a:rPr>
              <a:t>Galaxy</a:t>
            </a:r>
            <a:r>
              <a:rPr lang="de-DE" b="1" dirty="0" smtClean="0">
                <a:solidFill>
                  <a:srgbClr val="7030A0"/>
                </a:solidFill>
              </a:rPr>
              <a:t> S7</a:t>
            </a:r>
            <a:endParaRPr lang="de-DE" b="1" dirty="0">
              <a:solidFill>
                <a:srgbClr val="7030A0"/>
              </a:solidFill>
            </a:endParaRPr>
          </a:p>
        </p:txBody>
      </p:sp>
      <p:sp>
        <p:nvSpPr>
          <p:cNvPr id="18" name="Textfeld 5"/>
          <p:cNvSpPr txBox="1">
            <a:spLocks noChangeArrowheads="1"/>
          </p:cNvSpPr>
          <p:nvPr/>
        </p:nvSpPr>
        <p:spPr bwMode="auto">
          <a:xfrm>
            <a:off x="406360" y="1693029"/>
            <a:ext cx="172354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mtClean="0"/>
              <a:t>Sie sehen hier:</a:t>
            </a:r>
          </a:p>
        </p:txBody>
      </p:sp>
      <p:sp>
        <p:nvSpPr>
          <p:cNvPr id="19" name="Textfeld 5"/>
          <p:cNvSpPr txBox="1">
            <a:spLocks noChangeArrowheads="1"/>
          </p:cNvSpPr>
          <p:nvPr/>
        </p:nvSpPr>
        <p:spPr bwMode="auto">
          <a:xfrm>
            <a:off x="386078" y="2124657"/>
            <a:ext cx="4059381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 dirty="0" smtClean="0">
                <a:solidFill>
                  <a:srgbClr val="7030A0"/>
                </a:solidFill>
              </a:rPr>
              <a:t>ZWEI „(Produkt-)Typen“, „Modelle“</a:t>
            </a:r>
          </a:p>
          <a:p>
            <a:r>
              <a:rPr lang="de-DE" dirty="0" smtClean="0">
                <a:solidFill>
                  <a:srgbClr val="7030A0"/>
                </a:solidFill>
              </a:rPr>
              <a:t>Nr. 1: Samsung </a:t>
            </a:r>
            <a:r>
              <a:rPr lang="de-DE" dirty="0" err="1" smtClean="0">
                <a:solidFill>
                  <a:srgbClr val="7030A0"/>
                </a:solidFill>
              </a:rPr>
              <a:t>Galaxy</a:t>
            </a:r>
            <a:r>
              <a:rPr lang="de-DE" dirty="0" smtClean="0">
                <a:solidFill>
                  <a:srgbClr val="7030A0"/>
                </a:solidFill>
              </a:rPr>
              <a:t> S7</a:t>
            </a:r>
          </a:p>
          <a:p>
            <a:r>
              <a:rPr lang="de-DE" dirty="0" smtClean="0">
                <a:solidFill>
                  <a:srgbClr val="7030A0"/>
                </a:solidFill>
              </a:rPr>
              <a:t>Nr. 2: iPhone 5</a:t>
            </a:r>
          </a:p>
          <a:p>
            <a:endParaRPr lang="de-DE" b="1" dirty="0" smtClean="0">
              <a:solidFill>
                <a:srgbClr val="7030A0"/>
              </a:solidFill>
            </a:endParaRPr>
          </a:p>
          <a:p>
            <a:r>
              <a:rPr lang="de-DE" b="1" dirty="0" smtClean="0">
                <a:solidFill>
                  <a:srgbClr val="7030A0"/>
                </a:solidFill>
              </a:rPr>
              <a:t>Gesamt: 2</a:t>
            </a:r>
          </a:p>
        </p:txBody>
      </p:sp>
      <p:sp>
        <p:nvSpPr>
          <p:cNvPr id="20" name="Textfeld 5"/>
          <p:cNvSpPr txBox="1">
            <a:spLocks noChangeArrowheads="1"/>
          </p:cNvSpPr>
          <p:nvPr/>
        </p:nvSpPr>
        <p:spPr bwMode="auto">
          <a:xfrm>
            <a:off x="255126" y="4005064"/>
            <a:ext cx="523758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b="1" dirty="0" smtClean="0"/>
              <a:t>FÜNF “Exemplare“</a:t>
            </a:r>
          </a:p>
          <a:p>
            <a:r>
              <a:rPr lang="de-DE" dirty="0" smtClean="0"/>
              <a:t>Nr. 1: Samsung </a:t>
            </a:r>
            <a:r>
              <a:rPr lang="de-DE" dirty="0" err="1" smtClean="0"/>
              <a:t>Galaxy</a:t>
            </a:r>
            <a:r>
              <a:rPr lang="de-DE" dirty="0" smtClean="0"/>
              <a:t> S7, </a:t>
            </a:r>
            <a:r>
              <a:rPr lang="de-DE" dirty="0" err="1" smtClean="0"/>
              <a:t>Seriennr</a:t>
            </a:r>
            <a:r>
              <a:rPr lang="de-DE" dirty="0" smtClean="0"/>
              <a:t>. FXA327129</a:t>
            </a:r>
          </a:p>
          <a:p>
            <a:r>
              <a:rPr lang="de-DE" dirty="0"/>
              <a:t>Nr. </a:t>
            </a:r>
            <a:r>
              <a:rPr lang="de-DE" dirty="0" smtClean="0"/>
              <a:t>2: </a:t>
            </a:r>
            <a:r>
              <a:rPr lang="de-DE" dirty="0"/>
              <a:t>Samsung </a:t>
            </a:r>
            <a:r>
              <a:rPr lang="de-DE" dirty="0" err="1"/>
              <a:t>Galaxy</a:t>
            </a:r>
            <a:r>
              <a:rPr lang="de-DE" dirty="0"/>
              <a:t> S7, </a:t>
            </a:r>
            <a:r>
              <a:rPr lang="de-DE" dirty="0" err="1"/>
              <a:t>Seriennr</a:t>
            </a:r>
            <a:r>
              <a:rPr lang="de-DE" dirty="0"/>
              <a:t>. </a:t>
            </a:r>
            <a:r>
              <a:rPr lang="de-DE" dirty="0" smtClean="0"/>
              <a:t>FXA336621</a:t>
            </a:r>
            <a:endParaRPr lang="de-DE" dirty="0"/>
          </a:p>
          <a:p>
            <a:r>
              <a:rPr lang="de-DE" dirty="0"/>
              <a:t>Nr. </a:t>
            </a:r>
            <a:r>
              <a:rPr lang="de-DE" dirty="0" smtClean="0"/>
              <a:t>3: </a:t>
            </a:r>
            <a:r>
              <a:rPr lang="de-DE" dirty="0"/>
              <a:t>Samsung </a:t>
            </a:r>
            <a:r>
              <a:rPr lang="de-DE" dirty="0" err="1"/>
              <a:t>Galaxy</a:t>
            </a:r>
            <a:r>
              <a:rPr lang="de-DE" dirty="0"/>
              <a:t> S7, </a:t>
            </a:r>
            <a:r>
              <a:rPr lang="de-DE" dirty="0" err="1"/>
              <a:t>Seriennr</a:t>
            </a:r>
            <a:r>
              <a:rPr lang="de-DE" dirty="0"/>
              <a:t>. </a:t>
            </a:r>
            <a:r>
              <a:rPr lang="de-DE" dirty="0" smtClean="0"/>
              <a:t>FXA923221</a:t>
            </a:r>
            <a:endParaRPr lang="de-DE" dirty="0"/>
          </a:p>
          <a:p>
            <a:r>
              <a:rPr lang="de-DE" dirty="0"/>
              <a:t>Nr. </a:t>
            </a:r>
            <a:r>
              <a:rPr lang="de-DE" dirty="0" smtClean="0"/>
              <a:t>4: </a:t>
            </a:r>
            <a:r>
              <a:rPr lang="de-DE" dirty="0"/>
              <a:t>iPhone </a:t>
            </a:r>
            <a:r>
              <a:rPr lang="de-DE" dirty="0" smtClean="0"/>
              <a:t>5, </a:t>
            </a:r>
            <a:r>
              <a:rPr lang="de-DE" dirty="0" err="1" smtClean="0"/>
              <a:t>Seriennr</a:t>
            </a:r>
            <a:r>
              <a:rPr lang="de-DE" dirty="0" smtClean="0"/>
              <a:t>. KAISN457391281</a:t>
            </a:r>
            <a:endParaRPr lang="de-DE" dirty="0"/>
          </a:p>
          <a:p>
            <a:r>
              <a:rPr lang="de-DE" dirty="0"/>
              <a:t>Nr. </a:t>
            </a:r>
            <a:r>
              <a:rPr lang="de-DE" dirty="0" smtClean="0"/>
              <a:t>5: </a:t>
            </a:r>
            <a:r>
              <a:rPr lang="de-DE" dirty="0"/>
              <a:t>iPhone 5, </a:t>
            </a:r>
            <a:r>
              <a:rPr lang="de-DE" dirty="0" err="1"/>
              <a:t>Seriennr</a:t>
            </a:r>
            <a:r>
              <a:rPr lang="de-DE" dirty="0"/>
              <a:t>. </a:t>
            </a:r>
            <a:r>
              <a:rPr lang="de-DE" dirty="0" smtClean="0"/>
              <a:t>AZBNN32133451281</a:t>
            </a:r>
            <a:endParaRPr lang="de-DE" dirty="0"/>
          </a:p>
          <a:p>
            <a:endParaRPr lang="de-DE" dirty="0" smtClean="0"/>
          </a:p>
          <a:p>
            <a:r>
              <a:rPr lang="de-DE" b="1" dirty="0" smtClean="0"/>
              <a:t>Gesamt: 5</a:t>
            </a:r>
          </a:p>
        </p:txBody>
      </p:sp>
    </p:spTree>
    <p:extLst>
      <p:ext uri="{BB962C8B-B14F-4D97-AF65-F5344CB8AC3E}">
        <p14:creationId xmlns:p14="http://schemas.microsoft.com/office/powerpoint/2010/main" val="135012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feld 4"/>
          <p:cNvSpPr txBox="1">
            <a:spLocks noChangeArrowheads="1"/>
          </p:cNvSpPr>
          <p:nvPr/>
        </p:nvSpPr>
        <p:spPr bwMode="auto">
          <a:xfrm>
            <a:off x="179512" y="430404"/>
            <a:ext cx="626132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 dirty="0" smtClean="0">
                <a:solidFill>
                  <a:srgbClr val="FF0000"/>
                </a:solidFill>
              </a:rPr>
              <a:t>Vorbemerkung:</a:t>
            </a:r>
          </a:p>
          <a:p>
            <a:pPr algn="ctr"/>
            <a:r>
              <a:rPr lang="de-DE" sz="2400" b="1" dirty="0" smtClean="0">
                <a:solidFill>
                  <a:srgbClr val="FF0000"/>
                </a:solidFill>
              </a:rPr>
              <a:t>Wichtiger Unterschied</a:t>
            </a:r>
          </a:p>
          <a:p>
            <a:pPr algn="ctr"/>
            <a:r>
              <a:rPr lang="de-DE" sz="2400" b="1" dirty="0" smtClean="0">
                <a:solidFill>
                  <a:srgbClr val="FF0000"/>
                </a:solidFill>
              </a:rPr>
              <a:t>zwischen „Typ“/“Modell“ und „Exemplar“</a:t>
            </a:r>
            <a:endParaRPr lang="de-DE" sz="2400" b="1" dirty="0"/>
          </a:p>
        </p:txBody>
      </p:sp>
      <p:sp>
        <p:nvSpPr>
          <p:cNvPr id="18" name="Textfeld 5"/>
          <p:cNvSpPr txBox="1">
            <a:spLocks noChangeArrowheads="1"/>
          </p:cNvSpPr>
          <p:nvPr/>
        </p:nvSpPr>
        <p:spPr bwMode="auto">
          <a:xfrm>
            <a:off x="406360" y="1693029"/>
            <a:ext cx="372005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Anwendung 1:</a:t>
            </a:r>
          </a:p>
          <a:p>
            <a:r>
              <a:rPr lang="de-DE" dirty="0" smtClean="0"/>
              <a:t>Speisekarte </a:t>
            </a:r>
            <a:r>
              <a:rPr lang="mr-IN" dirty="0" smtClean="0"/>
              <a:t>–</a:t>
            </a:r>
            <a:r>
              <a:rPr lang="de-DE" dirty="0" smtClean="0"/>
              <a:t> Typ oder Exemplar?</a:t>
            </a:r>
          </a:p>
          <a:p>
            <a:endParaRPr lang="de-DE" dirty="0"/>
          </a:p>
          <a:p>
            <a:r>
              <a:rPr lang="de-DE" dirty="0" smtClean="0"/>
              <a:t>Warum?</a:t>
            </a:r>
          </a:p>
        </p:txBody>
      </p:sp>
      <p:pic>
        <p:nvPicPr>
          <p:cNvPr id="4" name="Bild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3140968"/>
            <a:ext cx="8526000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45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feld 4"/>
          <p:cNvSpPr txBox="1">
            <a:spLocks noChangeArrowheads="1"/>
          </p:cNvSpPr>
          <p:nvPr/>
        </p:nvSpPr>
        <p:spPr bwMode="auto">
          <a:xfrm>
            <a:off x="179512" y="430404"/>
            <a:ext cx="626132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 dirty="0" smtClean="0">
                <a:solidFill>
                  <a:srgbClr val="FF0000"/>
                </a:solidFill>
              </a:rPr>
              <a:t>Vorbemerkung:</a:t>
            </a:r>
          </a:p>
          <a:p>
            <a:pPr algn="ctr"/>
            <a:r>
              <a:rPr lang="de-DE" sz="2400" b="1" dirty="0" smtClean="0">
                <a:solidFill>
                  <a:srgbClr val="FF0000"/>
                </a:solidFill>
              </a:rPr>
              <a:t>Wichtiger Unterschied</a:t>
            </a:r>
          </a:p>
          <a:p>
            <a:pPr algn="ctr"/>
            <a:r>
              <a:rPr lang="de-DE" sz="2400" b="1" dirty="0" smtClean="0">
                <a:solidFill>
                  <a:srgbClr val="FF0000"/>
                </a:solidFill>
              </a:rPr>
              <a:t>zwischen „Typ“/“Modell“ und „Exemplar“</a:t>
            </a:r>
            <a:endParaRPr lang="de-DE" sz="2400" b="1" dirty="0"/>
          </a:p>
        </p:txBody>
      </p:sp>
      <p:sp>
        <p:nvSpPr>
          <p:cNvPr id="18" name="Textfeld 5"/>
          <p:cNvSpPr txBox="1">
            <a:spLocks noChangeArrowheads="1"/>
          </p:cNvSpPr>
          <p:nvPr/>
        </p:nvSpPr>
        <p:spPr bwMode="auto">
          <a:xfrm>
            <a:off x="406360" y="1693029"/>
            <a:ext cx="433561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Anwendung 2:</a:t>
            </a:r>
          </a:p>
          <a:p>
            <a:r>
              <a:rPr lang="de-DE" dirty="0" smtClean="0"/>
              <a:t>Ausleih-Bibliothek </a:t>
            </a:r>
            <a:r>
              <a:rPr lang="mr-IN" dirty="0" smtClean="0"/>
              <a:t>–</a:t>
            </a:r>
            <a:r>
              <a:rPr lang="de-DE" dirty="0" smtClean="0"/>
              <a:t> Typ oder Exemplar?</a:t>
            </a:r>
          </a:p>
          <a:p>
            <a:endParaRPr lang="de-DE" dirty="0"/>
          </a:p>
          <a:p>
            <a:r>
              <a:rPr lang="de-DE" dirty="0" smtClean="0"/>
              <a:t>Warum?</a:t>
            </a:r>
          </a:p>
        </p:txBody>
      </p:sp>
      <p:pic>
        <p:nvPicPr>
          <p:cNvPr id="3" name="Bild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744" y="2393283"/>
            <a:ext cx="7092280" cy="446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22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 t="8621"/>
          <a:stretch>
            <a:fillRect/>
          </a:stretch>
        </p:blipFill>
        <p:spPr bwMode="auto">
          <a:xfrm>
            <a:off x="1376363" y="1828800"/>
            <a:ext cx="6391275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feld 4"/>
          <p:cNvSpPr txBox="1">
            <a:spLocks noChangeArrowheads="1"/>
          </p:cNvSpPr>
          <p:nvPr/>
        </p:nvSpPr>
        <p:spPr bwMode="auto">
          <a:xfrm>
            <a:off x="2667000" y="838200"/>
            <a:ext cx="39465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400" b="1">
                <a:solidFill>
                  <a:srgbClr val="FF0000"/>
                </a:solidFill>
              </a:rPr>
              <a:t>E</a:t>
            </a:r>
            <a:r>
              <a:rPr lang="de-DE" sz="2400" b="1"/>
              <a:t>ntity </a:t>
            </a:r>
            <a:r>
              <a:rPr lang="de-DE" sz="2400" b="1">
                <a:solidFill>
                  <a:srgbClr val="FF0000"/>
                </a:solidFill>
              </a:rPr>
              <a:t>R</a:t>
            </a:r>
            <a:r>
              <a:rPr lang="de-DE" sz="2400" b="1"/>
              <a:t>elationship </a:t>
            </a:r>
            <a:r>
              <a:rPr lang="de-DE" sz="2400" b="1">
                <a:solidFill>
                  <a:srgbClr val="FF0000"/>
                </a:solidFill>
              </a:rPr>
              <a:t>M</a:t>
            </a:r>
            <a:r>
              <a:rPr lang="de-DE" sz="2400" b="1"/>
              <a:t>odel</a:t>
            </a:r>
          </a:p>
        </p:txBody>
      </p:sp>
      <p:sp>
        <p:nvSpPr>
          <p:cNvPr id="14340" name="Textfeld 5"/>
          <p:cNvSpPr txBox="1">
            <a:spLocks noChangeArrowheads="1"/>
          </p:cNvSpPr>
          <p:nvPr/>
        </p:nvSpPr>
        <p:spPr bwMode="auto">
          <a:xfrm>
            <a:off x="2971800" y="1524000"/>
            <a:ext cx="38147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ER-Diagramm: Notation nach Chen</a:t>
            </a:r>
          </a:p>
        </p:txBody>
      </p:sp>
    </p:spTree>
    <p:extLst>
      <p:ext uri="{BB962C8B-B14F-4D97-AF65-F5344CB8AC3E}">
        <p14:creationId xmlns:p14="http://schemas.microsoft.com/office/powerpoint/2010/main" val="22002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Bild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447800"/>
            <a:ext cx="6985000" cy="444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1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467544" y="1340768"/>
            <a:ext cx="802655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/>
              <a:t>Erstellen Sie ein ER-Diagramm mit folgenden Elementen:</a:t>
            </a:r>
          </a:p>
          <a:p>
            <a:endParaRPr lang="de-DE" sz="2400" dirty="0"/>
          </a:p>
          <a:p>
            <a:pPr marL="285750" indent="-285750">
              <a:buFontTx/>
              <a:buChar char="-"/>
            </a:pPr>
            <a:r>
              <a:rPr lang="de-DE" sz="2400" dirty="0" smtClean="0"/>
              <a:t>Entität „Partei“ – Attribute </a:t>
            </a:r>
            <a:r>
              <a:rPr lang="de-DE" sz="2400" dirty="0" err="1" smtClean="0"/>
              <a:t>id</a:t>
            </a:r>
            <a:r>
              <a:rPr lang="de-DE" sz="2400" dirty="0" smtClean="0"/>
              <a:t>, </a:t>
            </a:r>
            <a:r>
              <a:rPr lang="de-DE" sz="2400" dirty="0" err="1" smtClean="0"/>
              <a:t>name</a:t>
            </a:r>
            <a:endParaRPr lang="de-DE" sz="2400" dirty="0" smtClean="0"/>
          </a:p>
          <a:p>
            <a:pPr marL="285750" indent="-285750">
              <a:buFontTx/>
              <a:buChar char="-"/>
            </a:pPr>
            <a:r>
              <a:rPr lang="de-DE" sz="2400" dirty="0" smtClean="0"/>
              <a:t>Entität „Wähler“ – Attribute </a:t>
            </a:r>
            <a:r>
              <a:rPr lang="de-DE" sz="2400" dirty="0" err="1" smtClean="0"/>
              <a:t>nummer</a:t>
            </a:r>
            <a:r>
              <a:rPr lang="de-DE" sz="2400" dirty="0" smtClean="0"/>
              <a:t>, </a:t>
            </a:r>
            <a:r>
              <a:rPr lang="de-DE" sz="2400" dirty="0" err="1" smtClean="0"/>
              <a:t>vorname</a:t>
            </a:r>
            <a:r>
              <a:rPr lang="de-DE" sz="2400" dirty="0" smtClean="0"/>
              <a:t>, </a:t>
            </a:r>
            <a:r>
              <a:rPr lang="de-DE" sz="2400" dirty="0" err="1" smtClean="0"/>
              <a:t>name</a:t>
            </a:r>
            <a:endParaRPr lang="de-DE" sz="2400" dirty="0" smtClean="0"/>
          </a:p>
          <a:p>
            <a:pPr marL="285750" indent="-285750">
              <a:buFontTx/>
              <a:buChar char="-"/>
            </a:pPr>
            <a:r>
              <a:rPr lang="de-DE" sz="2400" dirty="0" smtClean="0"/>
              <a:t>Beziehung „wählt“</a:t>
            </a:r>
          </a:p>
          <a:p>
            <a:pPr marL="285750" indent="-285750">
              <a:buFontTx/>
              <a:buChar char="-"/>
            </a:pPr>
            <a:endParaRPr lang="de-DE" sz="2400" dirty="0" smtClean="0"/>
          </a:p>
          <a:p>
            <a:pPr marL="285750" indent="-285750">
              <a:buFontTx/>
              <a:buChar char="-"/>
            </a:pPr>
            <a:endParaRPr lang="de-DE" sz="2400" dirty="0"/>
          </a:p>
          <a:p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111123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1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467544" y="1340768"/>
            <a:ext cx="802655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/>
              <a:t>Erstellen Sie ein ER-Diagramm mit folgenden Elementen:</a:t>
            </a:r>
          </a:p>
          <a:p>
            <a:endParaRPr lang="de-DE" sz="2400" dirty="0"/>
          </a:p>
          <a:p>
            <a:pPr marL="285750" indent="-285750">
              <a:buFontTx/>
              <a:buChar char="-"/>
            </a:pPr>
            <a:r>
              <a:rPr lang="de-DE" sz="2400" dirty="0" smtClean="0"/>
              <a:t>Entität „Partei“ – Attribute </a:t>
            </a:r>
            <a:r>
              <a:rPr lang="de-DE" sz="2400" dirty="0" err="1" smtClean="0"/>
              <a:t>id</a:t>
            </a:r>
            <a:r>
              <a:rPr lang="de-DE" sz="2400" dirty="0" smtClean="0"/>
              <a:t>, </a:t>
            </a:r>
            <a:r>
              <a:rPr lang="de-DE" sz="2400" dirty="0" err="1" smtClean="0"/>
              <a:t>name</a:t>
            </a:r>
            <a:endParaRPr lang="de-DE" sz="2400" dirty="0" smtClean="0"/>
          </a:p>
          <a:p>
            <a:pPr marL="285750" indent="-285750">
              <a:buFontTx/>
              <a:buChar char="-"/>
            </a:pPr>
            <a:r>
              <a:rPr lang="de-DE" sz="2400" dirty="0" smtClean="0"/>
              <a:t>Entität „Wähler“ – Attribute </a:t>
            </a:r>
            <a:r>
              <a:rPr lang="de-DE" sz="2400" dirty="0" err="1" smtClean="0"/>
              <a:t>nummer</a:t>
            </a:r>
            <a:r>
              <a:rPr lang="de-DE" sz="2400" dirty="0" smtClean="0"/>
              <a:t>, </a:t>
            </a:r>
            <a:r>
              <a:rPr lang="de-DE" sz="2400" dirty="0" err="1" smtClean="0"/>
              <a:t>vorname</a:t>
            </a:r>
            <a:r>
              <a:rPr lang="de-DE" sz="2400" dirty="0" smtClean="0"/>
              <a:t>, </a:t>
            </a:r>
            <a:r>
              <a:rPr lang="de-DE" sz="2400" dirty="0" err="1" smtClean="0"/>
              <a:t>name</a:t>
            </a:r>
            <a:endParaRPr lang="de-DE" sz="2400" dirty="0" smtClean="0"/>
          </a:p>
          <a:p>
            <a:pPr marL="285750" indent="-285750">
              <a:buFontTx/>
              <a:buChar char="-"/>
            </a:pPr>
            <a:r>
              <a:rPr lang="de-DE" sz="2400" dirty="0" smtClean="0"/>
              <a:t>Beziehung „wählt“</a:t>
            </a:r>
          </a:p>
          <a:p>
            <a:pPr marL="285750" indent="-285750">
              <a:buFontTx/>
              <a:buChar char="-"/>
            </a:pPr>
            <a:endParaRPr lang="de-DE" sz="2400" dirty="0" smtClean="0"/>
          </a:p>
          <a:p>
            <a:pPr marL="285750" indent="-285750">
              <a:buFontTx/>
              <a:buChar char="-"/>
            </a:pPr>
            <a:endParaRPr lang="de-DE" sz="2400" dirty="0"/>
          </a:p>
          <a:p>
            <a:endParaRPr lang="de-DE" sz="2400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16190"/>
            <a:ext cx="9144000" cy="354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24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z="4000">
                <a:ea typeface="ＭＳ Ｐゴシック" pitchFamily="-1" charset="-128"/>
                <a:cs typeface="ＭＳ Ｐゴシック" pitchFamily="-1" charset="-128"/>
              </a:rPr>
              <a:t>Vereinfachte Notation nach Chen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96975"/>
            <a:ext cx="8229600" cy="54006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de-DE" sz="2400" b="1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Entitätstyp</a:t>
            </a:r>
            <a:r>
              <a:rPr lang="de-DE" sz="2400" b="1">
                <a:ea typeface="ＭＳ Ｐゴシック" pitchFamily="-1" charset="-128"/>
                <a:cs typeface="ＭＳ Ｐゴシック" pitchFamily="-1" charset="-128"/>
              </a:rPr>
              <a:t>= Rechteck</a:t>
            </a:r>
            <a:r>
              <a:rPr lang="de-DE" sz="2400">
                <a:ea typeface="ＭＳ Ｐゴシック" pitchFamily="-1" charset="-128"/>
                <a:cs typeface="ＭＳ Ｐゴシック" pitchFamily="-1" charset="-128"/>
              </a:rPr>
              <a:t> – Ein Entitätstyp bildet Dinge der realen Welt ab (Kunden, Artikel, Gegenstände, Rechnungen, Aufträge usw.). I.d.R. </a:t>
            </a:r>
            <a:r>
              <a:rPr lang="de-DE" sz="2400" b="1">
                <a:ea typeface="ＭＳ Ｐゴシック" pitchFamily="-1" charset="-128"/>
                <a:cs typeface="ＭＳ Ｐゴシック" pitchFamily="-1" charset="-128"/>
              </a:rPr>
              <a:t>wird ein Entitätstyp in einer relationalen Datenbank durch eine Tabelle realisiert</a:t>
            </a:r>
            <a:r>
              <a:rPr lang="de-DE" sz="2400">
                <a:ea typeface="ＭＳ Ｐゴシック" pitchFamily="-1" charset="-128"/>
                <a:cs typeface="ＭＳ Ｐゴシック" pitchFamily="-1" charset="-128"/>
              </a:rPr>
              <a:t>. Die Objekte der realen Welt, die dadurch modelliert werden, sind Entitäten.</a:t>
            </a:r>
            <a:endParaRPr lang="de-DE" sz="2400" b="1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de-DE" sz="2400" b="1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Attribut </a:t>
            </a:r>
            <a:r>
              <a:rPr lang="de-DE" sz="2400" b="1">
                <a:ea typeface="ＭＳ Ｐゴシック" pitchFamily="-1" charset="-128"/>
                <a:cs typeface="ＭＳ Ｐゴシック" pitchFamily="-1" charset="-128"/>
              </a:rPr>
              <a:t>= Ellipse</a:t>
            </a:r>
            <a:r>
              <a:rPr lang="de-DE" sz="2400">
                <a:ea typeface="ＭＳ Ｐゴシック" pitchFamily="-1" charset="-128"/>
                <a:cs typeface="ＭＳ Ｐゴシック" pitchFamily="-1" charset="-128"/>
              </a:rPr>
              <a:t> – Attribute sind Eigenschaften von Entitätstypen (Name, Anzahl, Größe, Farbe, Lagerbestand, laufende Nummer … ). Die Schlüssel werden unterstrichen (z.B. Primärschlüssel).</a:t>
            </a:r>
            <a:endParaRPr lang="de-DE" sz="2400" b="1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de-DE" sz="2400" b="1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Beziehungstyp </a:t>
            </a:r>
            <a:r>
              <a:rPr lang="de-DE" sz="2400" b="1">
                <a:ea typeface="ＭＳ Ｐゴシック" pitchFamily="-1" charset="-128"/>
                <a:cs typeface="ＭＳ Ｐゴシック" pitchFamily="-1" charset="-128"/>
              </a:rPr>
              <a:t>= Raute</a:t>
            </a:r>
            <a:r>
              <a:rPr lang="de-DE" sz="2400">
                <a:ea typeface="ＭＳ Ｐゴシック" pitchFamily="-1" charset="-128"/>
                <a:cs typeface="ＭＳ Ｐゴシック" pitchFamily="-1" charset="-128"/>
              </a:rPr>
              <a:t> – Entitätstypen sind durch Beziehungstypen miteinander verbunden. Die Kardinalität (Anzahl) werden mit Zahlen bzw. Buchstaben angegeben (1, C, N, M). Das liest sich im folgenden Beispiel so: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de-DE" sz="2400" i="1">
                <a:ea typeface="ＭＳ Ｐゴシック" pitchFamily="-1" charset="-128"/>
                <a:cs typeface="ＭＳ Ｐゴシック" pitchFamily="-1" charset="-128"/>
              </a:rPr>
              <a:t>Jeder Kunde kann mehrere (n) Artikel kaufen. Jeder Artikel kann nur von einem (1) Kunden gekauft werden.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176463" y="6397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Assoziationstypen</a:t>
            </a: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Werden einem Objekt genau 1 oder mehrere andere Objekte zugeordnet?</a:t>
            </a:r>
          </a:p>
          <a:p>
            <a:pPr eaLnBrk="1" hangingPunct="1">
              <a:buFontTx/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Tx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Kann es sein, dass einem Objekt kein Objekt zugeordnet wird ("C" = conditional)?</a:t>
            </a:r>
          </a:p>
          <a:p>
            <a:pPr eaLnBrk="1" hangingPunct="1">
              <a:buFontTx/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0" y="3581400"/>
            <a:ext cx="9144000" cy="1477963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de-DE"/>
              <a:t>Beispiele:</a:t>
            </a:r>
          </a:p>
          <a:p>
            <a:pPr>
              <a:buFontTx/>
              <a:buChar char="-"/>
              <a:defRPr/>
            </a:pPr>
            <a:r>
              <a:rPr lang="de-DE"/>
              <a:t>An wie viele Kunden gleichzeitig kann die DVD Nr. 812 ("Fluch der Karibik")</a:t>
            </a:r>
          </a:p>
          <a:p>
            <a:pPr>
              <a:defRPr/>
            </a:pPr>
            <a:r>
              <a:rPr lang="de-DE"/>
              <a:t>ausgeliehen werden?</a:t>
            </a:r>
          </a:p>
          <a:p>
            <a:pPr>
              <a:defRPr/>
            </a:pPr>
            <a:r>
              <a:rPr lang="de-DE"/>
              <a:t>			</a:t>
            </a:r>
          </a:p>
          <a:p>
            <a:pPr>
              <a:defRPr/>
            </a:pPr>
            <a:r>
              <a:rPr lang="de-DE"/>
              <a:t>-Wie viele Supermarkt-Artikel kann ein Kunde in seinem Einkaufswagen haben?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Assoziationstypen</a:t>
            </a:r>
          </a:p>
        </p:txBody>
      </p:sp>
      <p:sp>
        <p:nvSpPr>
          <p:cNvPr id="18435" name="Inhaltsplatzhalt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Werden einem Objekt genau 1 oder mehrere andere Objekte zugeordnet?</a:t>
            </a:r>
          </a:p>
          <a:p>
            <a:pPr eaLnBrk="1" hangingPunct="1">
              <a:buFontTx/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Tx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Kann es sein, dass einem Objekt kein Objekt zugeordnet wird ("C" = conditional)?</a:t>
            </a:r>
          </a:p>
          <a:p>
            <a:pPr eaLnBrk="1" hangingPunct="1">
              <a:buFontTx/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</p:txBody>
      </p:sp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2"/>
          <a:srcRect t="51231"/>
          <a:stretch>
            <a:fillRect/>
          </a:stretch>
        </p:blipFill>
        <p:spPr bwMode="auto">
          <a:xfrm>
            <a:off x="228600" y="2895600"/>
            <a:ext cx="8005763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 err="1" smtClean="0">
                <a:ea typeface="ＭＳ Ｐゴシック" pitchFamily="-1" charset="-128"/>
                <a:cs typeface="ＭＳ Ｐゴシック" pitchFamily="-1" charset="-128"/>
              </a:rPr>
              <a:t>Kardinalitäten</a:t>
            </a:r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 / Assoziationstypen</a:t>
            </a:r>
          </a:p>
        </p:txBody>
      </p:sp>
      <p:sp>
        <p:nvSpPr>
          <p:cNvPr id="19459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de-DE" sz="1800" dirty="0" smtClean="0">
                <a:ea typeface="ＭＳ Ｐゴシック" pitchFamily="-1" charset="-128"/>
                <a:cs typeface="ＭＳ Ｐゴシック" pitchFamily="-1" charset="-128"/>
              </a:rPr>
              <a:t>1:1 – Jedem Objekt ist genau 1 Objekt zugeordnet</a:t>
            </a:r>
          </a:p>
          <a:p>
            <a:pPr eaLnBrk="1" hangingPunct="1">
              <a:buFontTx/>
              <a:buNone/>
            </a:pPr>
            <a:r>
              <a:rPr lang="de-DE" sz="1800" dirty="0" smtClean="0">
                <a:ea typeface="ＭＳ Ｐゴシック" pitchFamily="-1" charset="-128"/>
                <a:cs typeface="ＭＳ Ｐゴシック" pitchFamily="-1" charset="-128"/>
              </a:rPr>
              <a:t>1:C – Dem Objekt ist ein oder kein Objekt zugeordnet</a:t>
            </a:r>
          </a:p>
          <a:p>
            <a:pPr eaLnBrk="1" hangingPunct="1">
              <a:buFontTx/>
              <a:buNone/>
            </a:pPr>
            <a:r>
              <a:rPr lang="de-DE" sz="1800" dirty="0" smtClean="0">
                <a:ea typeface="ＭＳ Ｐゴシック" pitchFamily="-1" charset="-128"/>
                <a:cs typeface="ＭＳ Ｐゴシック" pitchFamily="-1" charset="-128"/>
              </a:rPr>
              <a:t>1:N – Einem Objekt ist ein oder mehrere Objekte zugeordnet</a:t>
            </a:r>
          </a:p>
          <a:p>
            <a:pPr eaLnBrk="1" hangingPunct="1">
              <a:buFontTx/>
              <a:buNone/>
            </a:pPr>
            <a:r>
              <a:rPr lang="de-DE" sz="1800" dirty="0" smtClean="0">
                <a:ea typeface="ＭＳ Ｐゴシック" pitchFamily="-1" charset="-128"/>
                <a:cs typeface="ＭＳ Ｐゴシック" pitchFamily="-1" charset="-128"/>
              </a:rPr>
              <a:t>1:NC – Einem Objekt ist kein, ein oder mehrere Objekte zugeordnet</a:t>
            </a:r>
          </a:p>
          <a:p>
            <a:pPr eaLnBrk="1" hangingPunct="1">
              <a:buFontTx/>
              <a:buNone/>
            </a:pPr>
            <a:r>
              <a:rPr lang="de-DE" sz="1800" dirty="0" smtClean="0">
                <a:ea typeface="ＭＳ Ｐゴシック" pitchFamily="-1" charset="-128"/>
                <a:cs typeface="ＭＳ Ｐゴシック" pitchFamily="-1" charset="-128"/>
              </a:rPr>
              <a:t>N:M – Einem oder mehrere Objekten ist ein oder mehrere Objekte zugeordnet</a:t>
            </a:r>
          </a:p>
          <a:p>
            <a:pPr eaLnBrk="1" hangingPunct="1">
              <a:buFontTx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usw.</a:t>
            </a:r>
          </a:p>
          <a:p>
            <a:pPr eaLnBrk="1" hangingPunct="1">
              <a:buFontTx/>
              <a:buNone/>
            </a:pPr>
            <a:endParaRPr lang="de-DE" sz="2400" b="1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Tx/>
              <a:buNone/>
            </a:pPr>
            <a:r>
              <a:rPr lang="de-DE" sz="2400" b="1" dirty="0" smtClean="0">
                <a:ea typeface="ＭＳ Ｐゴシック" pitchFamily="-1" charset="-128"/>
                <a:cs typeface="ＭＳ Ｐゴシック" pitchFamily="-1" charset="-128"/>
              </a:rPr>
              <a:t>1: Einfache Assoziation</a:t>
            </a:r>
          </a:p>
          <a:p>
            <a:pPr eaLnBrk="1" hangingPunct="1">
              <a:buFontTx/>
              <a:buNone/>
            </a:pPr>
            <a:r>
              <a:rPr lang="de-DE" sz="2400" b="1" dirty="0" smtClean="0">
                <a:ea typeface="ＭＳ Ｐゴシック" pitchFamily="-1" charset="-128"/>
                <a:cs typeface="ＭＳ Ｐゴシック" pitchFamily="-1" charset="-128"/>
              </a:rPr>
              <a:t>C: konditionelle Assoziation (0 oder 1)</a:t>
            </a:r>
          </a:p>
          <a:p>
            <a:pPr eaLnBrk="1" hangingPunct="1">
              <a:buFontTx/>
              <a:buNone/>
            </a:pPr>
            <a:r>
              <a:rPr lang="de-DE" sz="2400" b="1" dirty="0" smtClean="0">
                <a:ea typeface="ＭＳ Ｐゴシック" pitchFamily="-1" charset="-128"/>
                <a:cs typeface="ＭＳ Ｐゴシック" pitchFamily="-1" charset="-128"/>
              </a:rPr>
              <a:t>N: multiple Assoziation (1 oder viele)</a:t>
            </a:r>
          </a:p>
          <a:p>
            <a:pPr eaLnBrk="1" hangingPunct="1">
              <a:buFontTx/>
              <a:buNone/>
            </a:pPr>
            <a:r>
              <a:rPr lang="de-DE" sz="2400" b="1" dirty="0" smtClean="0">
                <a:ea typeface="ＭＳ Ｐゴシック" pitchFamily="-1" charset="-128"/>
                <a:cs typeface="ＭＳ Ｐゴシック" pitchFamily="-1" charset="-128"/>
              </a:rPr>
              <a:t>NC: multipel-konditionelle Assoziation (0, 1 oder viele)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2699792" y="531158"/>
            <a:ext cx="29161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b="1" dirty="0" err="1" smtClean="0"/>
              <a:t>Kardinalitäten</a:t>
            </a:r>
            <a:endParaRPr lang="de-DE" sz="32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/>
          <a:srcRect t="54310"/>
          <a:stretch/>
        </p:blipFill>
        <p:spPr bwMode="auto">
          <a:xfrm>
            <a:off x="467544" y="1175464"/>
            <a:ext cx="8412073" cy="2325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899592" y="4054772"/>
            <a:ext cx="635494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b="1" dirty="0" smtClean="0"/>
              <a:t>Wir betrachten </a:t>
            </a:r>
            <a:r>
              <a:rPr lang="de-DE" sz="2800" b="1" u="sng" dirty="0" smtClean="0"/>
              <a:t>eine</a:t>
            </a:r>
            <a:r>
              <a:rPr lang="de-DE" sz="2800" b="1" dirty="0" smtClean="0"/>
              <a:t> Entität genauer:</a:t>
            </a:r>
          </a:p>
          <a:p>
            <a:endParaRPr lang="de-DE" sz="2800" dirty="0"/>
          </a:p>
          <a:p>
            <a:r>
              <a:rPr lang="de-DE" sz="2800" b="1" dirty="0" smtClean="0">
                <a:solidFill>
                  <a:srgbClr val="00B050"/>
                </a:solidFill>
              </a:rPr>
              <a:t>Wie viele Artikel kauft ein Kunde?</a:t>
            </a:r>
            <a:endParaRPr lang="de-DE" sz="2800" b="1" dirty="0">
              <a:solidFill>
                <a:srgbClr val="00B050"/>
              </a:solidFill>
            </a:endParaRPr>
          </a:p>
        </p:txBody>
      </p:sp>
      <p:sp>
        <p:nvSpPr>
          <p:cNvPr id="6" name="Ellipse 3"/>
          <p:cNvSpPr/>
          <p:nvPr/>
        </p:nvSpPr>
        <p:spPr>
          <a:xfrm>
            <a:off x="899592" y="1175464"/>
            <a:ext cx="2218748" cy="1461448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2699792" y="531158"/>
            <a:ext cx="29161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b="1" dirty="0" err="1" smtClean="0"/>
              <a:t>Kardinalitäten</a:t>
            </a:r>
            <a:endParaRPr lang="de-DE" sz="32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/>
          <a:srcRect t="54310"/>
          <a:stretch/>
        </p:blipFill>
        <p:spPr bwMode="auto">
          <a:xfrm>
            <a:off x="467544" y="1175464"/>
            <a:ext cx="8412073" cy="2325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Ellipse 3"/>
          <p:cNvSpPr/>
          <p:nvPr/>
        </p:nvSpPr>
        <p:spPr>
          <a:xfrm>
            <a:off x="899592" y="1175464"/>
            <a:ext cx="2218748" cy="1461448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" name="Gerade Verbindung mit Pfeil 6"/>
          <p:cNvCxnSpPr/>
          <p:nvPr/>
        </p:nvCxnSpPr>
        <p:spPr>
          <a:xfrm flipH="1" flipV="1">
            <a:off x="6660232" y="1916832"/>
            <a:ext cx="792088" cy="302433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feld 7"/>
          <p:cNvSpPr txBox="1"/>
          <p:nvPr/>
        </p:nvSpPr>
        <p:spPr>
          <a:xfrm>
            <a:off x="899592" y="4054772"/>
            <a:ext cx="72919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b="1" dirty="0" smtClean="0">
                <a:solidFill>
                  <a:srgbClr val="00B050"/>
                </a:solidFill>
              </a:rPr>
              <a:t>Wir betrachten </a:t>
            </a:r>
            <a:r>
              <a:rPr lang="de-DE" sz="2800" b="1" u="sng" dirty="0" smtClean="0">
                <a:solidFill>
                  <a:srgbClr val="00B050"/>
                </a:solidFill>
              </a:rPr>
              <a:t>eine</a:t>
            </a:r>
            <a:r>
              <a:rPr lang="de-DE" sz="2800" b="1" dirty="0" smtClean="0">
                <a:solidFill>
                  <a:srgbClr val="00B050"/>
                </a:solidFill>
              </a:rPr>
              <a:t> Entität</a:t>
            </a:r>
            <a:r>
              <a:rPr lang="de-DE" sz="2800" b="1" dirty="0" smtClean="0"/>
              <a:t> genauer:</a:t>
            </a:r>
          </a:p>
          <a:p>
            <a:endParaRPr lang="de-DE" sz="2800" dirty="0" smtClean="0"/>
          </a:p>
          <a:p>
            <a:r>
              <a:rPr lang="de-DE" sz="2800" b="1" dirty="0" smtClean="0"/>
              <a:t>Wie viele Artikel kauft </a:t>
            </a:r>
            <a:r>
              <a:rPr lang="de-DE" sz="2800" b="1" dirty="0" smtClean="0">
                <a:solidFill>
                  <a:srgbClr val="00B050"/>
                </a:solidFill>
              </a:rPr>
              <a:t>ein Kunde</a:t>
            </a:r>
            <a:r>
              <a:rPr lang="de-DE" sz="2800" b="1" dirty="0" smtClean="0"/>
              <a:t>? </a:t>
            </a:r>
            <a:r>
              <a:rPr lang="de-DE" sz="2800" b="1" dirty="0" smtClean="0">
                <a:sym typeface="Wingdings" panose="05000000000000000000" pitchFamily="2" charset="2"/>
              </a:rPr>
              <a:t> viele</a:t>
            </a:r>
            <a:endParaRPr lang="de-DE" sz="2800" b="1" dirty="0"/>
          </a:p>
        </p:txBody>
      </p:sp>
    </p:spTree>
    <p:extLst>
      <p:ext uri="{BB962C8B-B14F-4D97-AF65-F5344CB8AC3E}">
        <p14:creationId xmlns:p14="http://schemas.microsoft.com/office/powerpoint/2010/main" val="307658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2699792" y="531158"/>
            <a:ext cx="29161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b="1" dirty="0" err="1" smtClean="0"/>
              <a:t>Kardinalitäten</a:t>
            </a:r>
            <a:endParaRPr lang="de-DE" sz="32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/>
          <a:srcRect t="54310"/>
          <a:stretch/>
        </p:blipFill>
        <p:spPr bwMode="auto">
          <a:xfrm>
            <a:off x="467544" y="1175464"/>
            <a:ext cx="8412073" cy="2325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683568" y="3547120"/>
            <a:ext cx="79928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>
                <a:solidFill>
                  <a:srgbClr val="00B050"/>
                </a:solidFill>
              </a:rPr>
              <a:t>Wir betrachten </a:t>
            </a:r>
            <a:r>
              <a:rPr lang="de-DE" sz="2800" b="1" u="sng" dirty="0">
                <a:solidFill>
                  <a:srgbClr val="00B050"/>
                </a:solidFill>
              </a:rPr>
              <a:t>eine</a:t>
            </a:r>
            <a:r>
              <a:rPr lang="de-DE" sz="2800" b="1" dirty="0">
                <a:solidFill>
                  <a:srgbClr val="00B050"/>
                </a:solidFill>
              </a:rPr>
              <a:t> Entität</a:t>
            </a:r>
            <a:r>
              <a:rPr lang="de-DE" sz="2800" b="1" dirty="0"/>
              <a:t> genauer:</a:t>
            </a:r>
          </a:p>
          <a:p>
            <a:endParaRPr lang="de-DE" sz="2800" dirty="0"/>
          </a:p>
          <a:p>
            <a:r>
              <a:rPr lang="de-DE" sz="2800" b="1" dirty="0" smtClean="0">
                <a:solidFill>
                  <a:srgbClr val="00B050"/>
                </a:solidFill>
              </a:rPr>
              <a:t>Ein Artikel</a:t>
            </a:r>
            <a:r>
              <a:rPr lang="de-DE" sz="2800" b="1" dirty="0"/>
              <a:t> </a:t>
            </a:r>
            <a:r>
              <a:rPr lang="mr-IN" sz="2800" b="1" dirty="0" smtClean="0"/>
              <a:t>–</a:t>
            </a:r>
            <a:r>
              <a:rPr lang="de-DE" sz="2800" b="1" dirty="0" smtClean="0"/>
              <a:t> von wie vielen Kunden kann er gekauft werden? </a:t>
            </a:r>
            <a:r>
              <a:rPr lang="de-DE" sz="2800" b="1" dirty="0">
                <a:sym typeface="Wingdings" panose="05000000000000000000" pitchFamily="2" charset="2"/>
              </a:rPr>
              <a:t> </a:t>
            </a:r>
            <a:r>
              <a:rPr lang="de-DE" sz="2800" b="1" dirty="0" smtClean="0">
                <a:sym typeface="Wingdings" panose="05000000000000000000" pitchFamily="2" charset="2"/>
              </a:rPr>
              <a:t>von einem</a:t>
            </a:r>
            <a:endParaRPr lang="de-DE" sz="2800" b="1" dirty="0"/>
          </a:p>
        </p:txBody>
      </p:sp>
      <p:sp>
        <p:nvSpPr>
          <p:cNvPr id="4" name="Ellipse 3"/>
          <p:cNvSpPr/>
          <p:nvPr/>
        </p:nvSpPr>
        <p:spPr>
          <a:xfrm>
            <a:off x="6732240" y="1221576"/>
            <a:ext cx="2411760" cy="1461448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" name="Gerade Verbindung mit Pfeil 6"/>
          <p:cNvCxnSpPr/>
          <p:nvPr/>
        </p:nvCxnSpPr>
        <p:spPr>
          <a:xfrm flipH="1" flipV="1">
            <a:off x="3131840" y="1952300"/>
            <a:ext cx="1584176" cy="30608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727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2699792" y="531158"/>
            <a:ext cx="29161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b="1" dirty="0" err="1" smtClean="0"/>
              <a:t>Kardinalitäten</a:t>
            </a:r>
            <a:endParaRPr lang="de-DE" sz="32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/>
          <a:srcRect t="54310"/>
          <a:stretch/>
        </p:blipFill>
        <p:spPr bwMode="auto">
          <a:xfrm>
            <a:off x="467544" y="1175464"/>
            <a:ext cx="8412073" cy="2325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683568" y="3547120"/>
            <a:ext cx="79928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 smtClean="0">
                <a:solidFill>
                  <a:schemeClr val="accent6">
                    <a:lumMod val="75000"/>
                  </a:schemeClr>
                </a:solidFill>
              </a:rPr>
              <a:t>Problem „Exemplar“ / „Typ“:</a:t>
            </a:r>
          </a:p>
          <a:p>
            <a:endParaRPr lang="de-DE" sz="20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de-DE" sz="2000" dirty="0" smtClean="0">
                <a:solidFill>
                  <a:schemeClr val="accent6">
                    <a:lumMod val="75000"/>
                  </a:schemeClr>
                </a:solidFill>
              </a:rPr>
              <a:t>Wie viele Kunden können das iPhone 7 mit der Seriennummer XKS3121 kaufen? - EXEMPLAR</a:t>
            </a:r>
          </a:p>
          <a:p>
            <a:endParaRPr lang="de-DE" sz="20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de-DE" sz="2000" dirty="0" smtClean="0">
                <a:solidFill>
                  <a:schemeClr val="accent6">
                    <a:lumMod val="75000"/>
                  </a:schemeClr>
                </a:solidFill>
              </a:rPr>
              <a:t>Wie viele Kunden können einen Espresso bestellen? - TYP</a:t>
            </a:r>
          </a:p>
          <a:p>
            <a:endParaRPr lang="de-DE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Ellipse 3"/>
          <p:cNvSpPr/>
          <p:nvPr/>
        </p:nvSpPr>
        <p:spPr>
          <a:xfrm>
            <a:off x="6732240" y="1221576"/>
            <a:ext cx="2411760" cy="1461448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004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Bild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143000"/>
            <a:ext cx="6985000" cy="444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feld 2"/>
          <p:cNvSpPr txBox="1">
            <a:spLocks noChangeArrowheads="1"/>
          </p:cNvSpPr>
          <p:nvPr/>
        </p:nvSpPr>
        <p:spPr bwMode="auto">
          <a:xfrm>
            <a:off x="381000" y="5562600"/>
            <a:ext cx="8391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Tipp: Beginnen Sie Ihre Beschreibung immer mit dem Wort "Ein ..."</a:t>
            </a:r>
          </a:p>
          <a:p>
            <a:r>
              <a:rPr lang="de-DE"/>
              <a:t>Erleichternd ist oft die Frage: "Wie viele x kann EIN y [Beziehung, z.B. 'kaufen']?"</a:t>
            </a:r>
          </a:p>
        </p:txBody>
      </p:sp>
      <p:sp>
        <p:nvSpPr>
          <p:cNvPr id="2" name="Textfeld 1"/>
          <p:cNvSpPr txBox="1"/>
          <p:nvPr/>
        </p:nvSpPr>
        <p:spPr>
          <a:xfrm>
            <a:off x="2699792" y="531158"/>
            <a:ext cx="29161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b="1" dirty="0" err="1" smtClean="0"/>
              <a:t>Kardinalitäten</a:t>
            </a:r>
            <a:endParaRPr lang="de-DE" sz="3200" b="1" dirty="0"/>
          </a:p>
        </p:txBody>
      </p:sp>
    </p:spTree>
    <p:extLst>
      <p:ext uri="{BB962C8B-B14F-4D97-AF65-F5344CB8AC3E}">
        <p14:creationId xmlns:p14="http://schemas.microsoft.com/office/powerpoint/2010/main" val="1727300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1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/>
          <p:cNvPicPr>
            <a:picLocks noChangeAspect="1" noChangeArrowheads="1"/>
          </p:cNvPicPr>
          <p:nvPr/>
        </p:nvPicPr>
        <p:blipFill>
          <a:blip r:embed="rId2"/>
          <a:srcRect l="-633" t="50000" r="-633" b="32922"/>
          <a:stretch>
            <a:fillRect/>
          </a:stretch>
        </p:blipFill>
        <p:spPr bwMode="auto">
          <a:xfrm>
            <a:off x="1143000" y="3657600"/>
            <a:ext cx="7034213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feld 2"/>
          <p:cNvSpPr txBox="1">
            <a:spLocks noChangeArrowheads="1"/>
          </p:cNvSpPr>
          <p:nvPr/>
        </p:nvSpPr>
        <p:spPr bwMode="auto">
          <a:xfrm>
            <a:off x="1676400" y="1295400"/>
            <a:ext cx="5392738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alternative Notationsform:</a:t>
            </a:r>
          </a:p>
          <a:p>
            <a:endParaRPr lang="de-DE"/>
          </a:p>
          <a:p>
            <a:r>
              <a:rPr lang="de-DE" sz="2400"/>
              <a:t>Welcher Assoziationstyp besteht hier?</a:t>
            </a:r>
          </a:p>
          <a:p>
            <a:endParaRPr lang="de-DE"/>
          </a:p>
          <a:p>
            <a:r>
              <a:rPr lang="de-DE"/>
              <a:t>(von links nach rechts: "</a:t>
            </a:r>
            <a:r>
              <a:rPr lang="de-DE" b="1"/>
              <a:t>Eine </a:t>
            </a:r>
            <a:r>
              <a:rPr lang="de-DE"/>
              <a:t>Person ..."</a:t>
            </a:r>
          </a:p>
          <a:p>
            <a:r>
              <a:rPr lang="de-DE"/>
              <a:t>von rechts nach links: "An </a:t>
            </a:r>
            <a:r>
              <a:rPr lang="de-DE" b="1"/>
              <a:t>einem </a:t>
            </a:r>
            <a:r>
              <a:rPr lang="de-DE"/>
              <a:t>Ort ...")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1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/>
          <p:cNvPicPr>
            <a:picLocks noChangeAspect="1" noChangeArrowheads="1"/>
          </p:cNvPicPr>
          <p:nvPr/>
        </p:nvPicPr>
        <p:blipFill>
          <a:blip r:embed="rId2"/>
          <a:srcRect l="-633" t="50000" r="-633" b="32922"/>
          <a:stretch>
            <a:fillRect/>
          </a:stretch>
        </p:blipFill>
        <p:spPr bwMode="auto">
          <a:xfrm>
            <a:off x="755576" y="2132856"/>
            <a:ext cx="7034213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feld 2"/>
          <p:cNvSpPr txBox="1">
            <a:spLocks noChangeArrowheads="1"/>
          </p:cNvSpPr>
          <p:nvPr/>
        </p:nvSpPr>
        <p:spPr bwMode="auto">
          <a:xfrm>
            <a:off x="1671051" y="116632"/>
            <a:ext cx="5392738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/>
              <a:t>alternative Notationsform:</a:t>
            </a:r>
          </a:p>
          <a:p>
            <a:endParaRPr lang="de-DE" dirty="0"/>
          </a:p>
          <a:p>
            <a:r>
              <a:rPr lang="de-DE" sz="2400" dirty="0"/>
              <a:t>Welcher Assoziationstyp besteht hier?</a:t>
            </a:r>
          </a:p>
          <a:p>
            <a:endParaRPr lang="de-DE" dirty="0"/>
          </a:p>
          <a:p>
            <a:r>
              <a:rPr lang="de-DE" dirty="0"/>
              <a:t>(von links nach rechts: "</a:t>
            </a:r>
            <a:r>
              <a:rPr lang="de-DE" b="1" dirty="0"/>
              <a:t>Eine </a:t>
            </a:r>
            <a:r>
              <a:rPr lang="de-DE" dirty="0"/>
              <a:t>Person ..."</a:t>
            </a:r>
          </a:p>
          <a:p>
            <a:r>
              <a:rPr lang="de-DE" dirty="0"/>
              <a:t>von rechts nach links: "An </a:t>
            </a:r>
            <a:r>
              <a:rPr lang="de-DE" b="1" dirty="0"/>
              <a:t>einem </a:t>
            </a:r>
            <a:r>
              <a:rPr lang="de-DE" dirty="0"/>
              <a:t>Ort ...")</a:t>
            </a:r>
          </a:p>
        </p:txBody>
      </p:sp>
      <p:pic>
        <p:nvPicPr>
          <p:cNvPr id="4" name="Grafik 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30" t="37498" r="51715" b="22294"/>
          <a:stretch/>
        </p:blipFill>
        <p:spPr bwMode="auto">
          <a:xfrm>
            <a:off x="2016527" y="4216271"/>
            <a:ext cx="4512310" cy="26333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028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90813" y="528638"/>
            <a:ext cx="3762375" cy="580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feld 2"/>
          <p:cNvSpPr txBox="1">
            <a:spLocks noChangeArrowheads="1"/>
          </p:cNvSpPr>
          <p:nvPr/>
        </p:nvSpPr>
        <p:spPr bwMode="auto">
          <a:xfrm>
            <a:off x="228600" y="0"/>
            <a:ext cx="30718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alternative Notationsformen:</a:t>
            </a:r>
          </a:p>
          <a:p>
            <a:endParaRPr lang="de-DE"/>
          </a:p>
        </p:txBody>
      </p:sp>
      <p:sp>
        <p:nvSpPr>
          <p:cNvPr id="22532" name="Textfeld 3"/>
          <p:cNvSpPr txBox="1">
            <a:spLocks noChangeArrowheads="1"/>
          </p:cNvSpPr>
          <p:nvPr/>
        </p:nvSpPr>
        <p:spPr bwMode="auto">
          <a:xfrm>
            <a:off x="7291388" y="6096000"/>
            <a:ext cx="18526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(Bild: Wikipedia)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1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feld 2"/>
          <p:cNvSpPr txBox="1">
            <a:spLocks noChangeArrowheads="1"/>
          </p:cNvSpPr>
          <p:nvPr/>
        </p:nvSpPr>
        <p:spPr bwMode="auto">
          <a:xfrm>
            <a:off x="198623" y="476672"/>
            <a:ext cx="8643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Übung</a:t>
            </a:r>
            <a:endParaRPr lang="de-D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1" t="13481" r="12809" b="8758"/>
          <a:stretch/>
        </p:blipFill>
        <p:spPr bwMode="auto">
          <a:xfrm>
            <a:off x="1403648" y="1528665"/>
            <a:ext cx="6874666" cy="5328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feld 3"/>
          <p:cNvSpPr txBox="1">
            <a:spLocks noChangeArrowheads="1"/>
          </p:cNvSpPr>
          <p:nvPr/>
        </p:nvSpPr>
        <p:spPr bwMode="auto">
          <a:xfrm>
            <a:off x="1433786" y="307395"/>
            <a:ext cx="655272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de-DE" sz="3200" dirty="0" smtClean="0"/>
              <a:t>Dönerläden verkaufen Gerichte, und zwar folgende:</a:t>
            </a:r>
            <a:endParaRPr lang="de-DE" sz="3200" dirty="0"/>
          </a:p>
        </p:txBody>
      </p:sp>
    </p:spTree>
    <p:extLst>
      <p:ext uri="{BB962C8B-B14F-4D97-AF65-F5344CB8AC3E}">
        <p14:creationId xmlns:p14="http://schemas.microsoft.com/office/powerpoint/2010/main" val="240558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1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feld 2"/>
          <p:cNvSpPr txBox="1">
            <a:spLocks noChangeArrowheads="1"/>
          </p:cNvSpPr>
          <p:nvPr/>
        </p:nvSpPr>
        <p:spPr bwMode="auto">
          <a:xfrm>
            <a:off x="198623" y="476672"/>
            <a:ext cx="105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mtClean="0"/>
              <a:t>Übung 2</a:t>
            </a:r>
            <a:endParaRPr lang="de-DE" dirty="0"/>
          </a:p>
        </p:txBody>
      </p:sp>
      <p:sp>
        <p:nvSpPr>
          <p:cNvPr id="22532" name="Textfeld 3"/>
          <p:cNvSpPr txBox="1">
            <a:spLocks noChangeArrowheads="1"/>
          </p:cNvSpPr>
          <p:nvPr/>
        </p:nvSpPr>
        <p:spPr bwMode="auto">
          <a:xfrm>
            <a:off x="899592" y="1844824"/>
            <a:ext cx="655272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de-DE" sz="3200" dirty="0" smtClean="0"/>
              <a:t>In verschiedenen Filialen werden DVDs verliehen.</a:t>
            </a:r>
            <a:endParaRPr lang="de-DE" sz="3200" dirty="0"/>
          </a:p>
        </p:txBody>
      </p:sp>
    </p:spTree>
    <p:extLst>
      <p:ext uri="{BB962C8B-B14F-4D97-AF65-F5344CB8AC3E}">
        <p14:creationId xmlns:p14="http://schemas.microsoft.com/office/powerpoint/2010/main" val="3510571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1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feld 2"/>
          <p:cNvSpPr txBox="1">
            <a:spLocks noChangeArrowheads="1"/>
          </p:cNvSpPr>
          <p:nvPr/>
        </p:nvSpPr>
        <p:spPr bwMode="auto">
          <a:xfrm>
            <a:off x="198623" y="476672"/>
            <a:ext cx="105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Übung 3</a:t>
            </a:r>
            <a:endParaRPr lang="de-DE" dirty="0"/>
          </a:p>
        </p:txBody>
      </p:sp>
      <p:sp>
        <p:nvSpPr>
          <p:cNvPr id="22532" name="Textfeld 3"/>
          <p:cNvSpPr txBox="1">
            <a:spLocks noChangeArrowheads="1"/>
          </p:cNvSpPr>
          <p:nvPr/>
        </p:nvSpPr>
        <p:spPr bwMode="auto">
          <a:xfrm>
            <a:off x="899592" y="1844824"/>
            <a:ext cx="655272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de-DE" sz="3200" smtClean="0"/>
              <a:t>McDonalds verkauft in seinen Filialen Fastfood.</a:t>
            </a:r>
            <a:endParaRPr lang="de-DE" sz="3200" dirty="0"/>
          </a:p>
        </p:txBody>
      </p:sp>
    </p:spTree>
    <p:extLst>
      <p:ext uri="{BB962C8B-B14F-4D97-AF65-F5344CB8AC3E}">
        <p14:creationId xmlns:p14="http://schemas.microsoft.com/office/powerpoint/2010/main" val="11722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1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feld 2"/>
          <p:cNvSpPr txBox="1">
            <a:spLocks noChangeArrowheads="1"/>
          </p:cNvSpPr>
          <p:nvPr/>
        </p:nvSpPr>
        <p:spPr bwMode="auto">
          <a:xfrm>
            <a:off x="198623" y="476672"/>
            <a:ext cx="105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Übung 3</a:t>
            </a:r>
            <a:endParaRPr lang="de-DE" dirty="0"/>
          </a:p>
        </p:txBody>
      </p:sp>
      <p:sp>
        <p:nvSpPr>
          <p:cNvPr id="22532" name="Textfeld 3"/>
          <p:cNvSpPr txBox="1">
            <a:spLocks noChangeArrowheads="1"/>
          </p:cNvSpPr>
          <p:nvPr/>
        </p:nvSpPr>
        <p:spPr bwMode="auto">
          <a:xfrm>
            <a:off x="899592" y="1844824"/>
            <a:ext cx="655272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de-DE" sz="3200" dirty="0" smtClean="0"/>
              <a:t>McDonalds verkauft in seinen Filialen Fastfood. Von jedem Fastfood-Gericht wollen wir den Vitamingehalt speichern.</a:t>
            </a:r>
          </a:p>
          <a:p>
            <a:endParaRPr lang="de-DE" sz="3200" dirty="0"/>
          </a:p>
          <a:p>
            <a:r>
              <a:rPr lang="de-DE" sz="3200" dirty="0" smtClean="0"/>
              <a:t>(Beispiel: Ein </a:t>
            </a:r>
            <a:r>
              <a:rPr lang="de-DE" sz="3200" dirty="0" err="1" smtClean="0"/>
              <a:t>TofuMac</a:t>
            </a:r>
            <a:r>
              <a:rPr lang="de-DE" sz="3200" dirty="0" smtClean="0"/>
              <a:t> </a:t>
            </a:r>
            <a:r>
              <a:rPr lang="de-DE" sz="3200" smtClean="0"/>
              <a:t>hat Vitamin </a:t>
            </a:r>
            <a:r>
              <a:rPr lang="de-DE" sz="3200" dirty="0" smtClean="0"/>
              <a:t>B1 und Vitamin C)</a:t>
            </a:r>
            <a:endParaRPr lang="de-DE" sz="3200" dirty="0"/>
          </a:p>
        </p:txBody>
      </p:sp>
    </p:spTree>
    <p:extLst>
      <p:ext uri="{BB962C8B-B14F-4D97-AF65-F5344CB8AC3E}">
        <p14:creationId xmlns:p14="http://schemas.microsoft.com/office/powerpoint/2010/main" val="235896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1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feld 2"/>
          <p:cNvSpPr txBox="1">
            <a:spLocks noChangeArrowheads="1"/>
          </p:cNvSpPr>
          <p:nvPr/>
        </p:nvSpPr>
        <p:spPr bwMode="auto">
          <a:xfrm>
            <a:off x="198623" y="476672"/>
            <a:ext cx="105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Übung </a:t>
            </a:r>
            <a:r>
              <a:rPr lang="de-DE" dirty="0"/>
              <a:t>4</a:t>
            </a:r>
          </a:p>
        </p:txBody>
      </p:sp>
      <p:sp>
        <p:nvSpPr>
          <p:cNvPr id="22532" name="Textfeld 3"/>
          <p:cNvSpPr txBox="1">
            <a:spLocks noChangeArrowheads="1"/>
          </p:cNvSpPr>
          <p:nvPr/>
        </p:nvSpPr>
        <p:spPr bwMode="auto">
          <a:xfrm>
            <a:off x="899592" y="1844824"/>
            <a:ext cx="792088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de-DE" sz="3200" dirty="0" smtClean="0"/>
              <a:t>In der Carl-Helbing-Schule werden Schüler in verschiedenen Klassenzimmern unterrichtet.</a:t>
            </a:r>
          </a:p>
          <a:p>
            <a:endParaRPr lang="de-DE" sz="3200" dirty="0"/>
          </a:p>
          <a:p>
            <a:r>
              <a:rPr lang="de-DE" sz="2400" dirty="0" smtClean="0"/>
              <a:t>(Wir wollen herausfinden z.B.:</a:t>
            </a:r>
          </a:p>
          <a:p>
            <a:pPr marL="457200" indent="-457200">
              <a:buFontTx/>
              <a:buChar char="-"/>
            </a:pPr>
            <a:r>
              <a:rPr lang="de-DE" sz="2400" dirty="0" smtClean="0"/>
              <a:t>In welchen Klassenzimmern war ein bestimmter Schüler und hat seine Apfelbutzen liegen lassen?</a:t>
            </a:r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370575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1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feld 2"/>
          <p:cNvSpPr txBox="1">
            <a:spLocks noChangeArrowheads="1"/>
          </p:cNvSpPr>
          <p:nvPr/>
        </p:nvSpPr>
        <p:spPr bwMode="auto">
          <a:xfrm>
            <a:off x="198623" y="476672"/>
            <a:ext cx="11849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dirty="0" smtClean="0"/>
              <a:t>Übung 4b</a:t>
            </a:r>
            <a:endParaRPr lang="de-DE" dirty="0"/>
          </a:p>
        </p:txBody>
      </p:sp>
      <p:sp>
        <p:nvSpPr>
          <p:cNvPr id="22532" name="Textfeld 3"/>
          <p:cNvSpPr txBox="1">
            <a:spLocks noChangeArrowheads="1"/>
          </p:cNvSpPr>
          <p:nvPr/>
        </p:nvSpPr>
        <p:spPr bwMode="auto">
          <a:xfrm>
            <a:off x="899592" y="1844824"/>
            <a:ext cx="655272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de-DE" sz="3200" dirty="0" smtClean="0"/>
              <a:t>In der Carl-Helbing-Schule werden Schüler in verschiedenen Klassenzimmern </a:t>
            </a:r>
            <a:r>
              <a:rPr lang="de-DE" sz="3200" dirty="0" smtClean="0">
                <a:solidFill>
                  <a:srgbClr val="FF0000"/>
                </a:solidFill>
              </a:rPr>
              <a:t>von vielen Lehrern </a:t>
            </a:r>
            <a:r>
              <a:rPr lang="de-DE" sz="3200" dirty="0" smtClean="0"/>
              <a:t>unterrichtet.</a:t>
            </a:r>
            <a:endParaRPr lang="de-DE" sz="3200" dirty="0"/>
          </a:p>
        </p:txBody>
      </p:sp>
    </p:spTree>
    <p:extLst>
      <p:ext uri="{BB962C8B-B14F-4D97-AF65-F5344CB8AC3E}">
        <p14:creationId xmlns:p14="http://schemas.microsoft.com/office/powerpoint/2010/main" val="82500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1028</Words>
  <Application>Microsoft Office PowerPoint</Application>
  <PresentationFormat>Bildschirmpräsentation (4:3)</PresentationFormat>
  <Paragraphs>183</Paragraphs>
  <Slides>30</Slides>
  <Notes>7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30</vt:i4>
      </vt:variant>
    </vt:vector>
  </HeadingPairs>
  <TitlesOfParts>
    <vt:vector size="35" baseType="lpstr">
      <vt:lpstr>ＭＳ Ｐゴシック</vt:lpstr>
      <vt:lpstr>Arial</vt:lpstr>
      <vt:lpstr>Calibri</vt:lpstr>
      <vt:lpstr>Wingdings</vt:lpstr>
      <vt:lpstr>Standarddesign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Vereinfachte Notation nach Chen</vt:lpstr>
      <vt:lpstr>Assoziationstypen</vt:lpstr>
      <vt:lpstr>Assoziationstypen</vt:lpstr>
      <vt:lpstr>Kardinalitäten / Assoziationstypen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KSE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ME</dc:creator>
  <cp:lastModifiedBy>Metz, Berthold</cp:lastModifiedBy>
  <cp:revision>62</cp:revision>
  <cp:lastPrinted>2010-09-16T06:57:22Z</cp:lastPrinted>
  <dcterms:created xsi:type="dcterms:W3CDTF">2012-01-29T22:39:16Z</dcterms:created>
  <dcterms:modified xsi:type="dcterms:W3CDTF">2018-10-12T13:20:22Z</dcterms:modified>
</cp:coreProperties>
</file>