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1" r:id="rId3"/>
    <p:sldId id="257" r:id="rId4"/>
    <p:sldId id="266" r:id="rId5"/>
    <p:sldId id="272" r:id="rId6"/>
    <p:sldId id="267" r:id="rId7"/>
    <p:sldId id="268" r:id="rId8"/>
    <p:sldId id="262" r:id="rId9"/>
    <p:sldId id="269" r:id="rId10"/>
    <p:sldId id="271" r:id="rId11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+mn-ea"/>
        <a:cs typeface="+mn-cs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+mn-ea"/>
        <a:cs typeface="+mn-cs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+mn-ea"/>
        <a:cs typeface="+mn-cs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+mn-ea"/>
        <a:cs typeface="+mn-cs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ittlere Formatvorlage 3 - Akz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ittlere Formatvorlage 1 - Akz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>
      <p:cViewPr varScale="1">
        <p:scale>
          <a:sx n="121" d="100"/>
          <a:sy n="121" d="100"/>
        </p:scale>
        <p:origin x="1904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5257800" y="6477000"/>
            <a:ext cx="2895600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8F7199A9-F264-CB40-8C17-371160A391E2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5257800" y="6477000"/>
            <a:ext cx="2895600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DBC2B7C8-3D45-6D46-9FEC-8B4BBAA22E31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257800" y="6477000"/>
            <a:ext cx="2895600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F5B131EC-74C3-5B4F-86CF-30E0CE8E3A6B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>
          <a:xfrm>
            <a:off x="5257800" y="6477000"/>
            <a:ext cx="2895600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7336A07D-55A8-544C-AAA1-EF1CF1519F8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5257800" y="6477000"/>
            <a:ext cx="2895600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FEA04E39-B46C-F444-9571-42B58E85B76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5257800" y="6477000"/>
            <a:ext cx="2895600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41FA97F9-D371-3241-865A-01D85C993E5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257800" y="6477000"/>
            <a:ext cx="2895600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6CD62AF8-1083-7646-868B-44FDD657D5A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257800" y="6477000"/>
            <a:ext cx="2895600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50C74653-F239-9B41-90A8-07B97D0CB84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5257800" y="6477000"/>
            <a:ext cx="2895600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919FD7F6-B049-7D47-AE9F-B52184578F9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5257800" y="6477000"/>
            <a:ext cx="2895600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B168BE2C-EF85-7A4C-9229-7B1BB00B94AA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Textfeld 5"/>
          <p:cNvSpPr txBox="1"/>
          <p:nvPr userDrawn="1"/>
        </p:nvSpPr>
        <p:spPr>
          <a:xfrm>
            <a:off x="7427913" y="6637338"/>
            <a:ext cx="1804987" cy="2460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00" b="1">
                <a:solidFill>
                  <a:schemeClr val="bg1">
                    <a:lumMod val="65000"/>
                  </a:schemeClr>
                </a:solidFill>
                <a:latin typeface="Arial"/>
                <a:cs typeface="Arial"/>
              </a:rPr>
              <a:t>www.informatikzentrale.de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4"/>
          <p:cNvSpPr txBox="1">
            <a:spLocks noChangeArrowheads="1"/>
          </p:cNvSpPr>
          <p:nvPr/>
        </p:nvSpPr>
        <p:spPr bwMode="auto">
          <a:xfrm>
            <a:off x="1371600" y="2081213"/>
            <a:ext cx="6553200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de-DE" sz="4400" b="1"/>
              <a:t>Datenbanken:</a:t>
            </a:r>
          </a:p>
          <a:p>
            <a:pPr algn="ctr"/>
            <a:r>
              <a:rPr lang="de-DE" sz="4400" b="1"/>
              <a:t>Grundlagen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4"/>
          <p:cNvSpPr txBox="1">
            <a:spLocks noChangeArrowheads="1"/>
          </p:cNvSpPr>
          <p:nvPr/>
        </p:nvSpPr>
        <p:spPr bwMode="auto">
          <a:xfrm>
            <a:off x="533400" y="838200"/>
            <a:ext cx="8229600" cy="387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742950" indent="-742950">
              <a:lnSpc>
                <a:spcPct val="200000"/>
              </a:lnSpc>
              <a:buFontTx/>
              <a:buAutoNum type="arabicParenR"/>
            </a:pPr>
            <a:r>
              <a:rPr lang="de-DE" sz="3200" b="1" dirty="0"/>
              <a:t>Definition "Datenbank"</a:t>
            </a:r>
          </a:p>
          <a:p>
            <a:pPr marL="742950" indent="-742950">
              <a:lnSpc>
                <a:spcPct val="200000"/>
              </a:lnSpc>
              <a:buFontTx/>
              <a:buAutoNum type="arabicParenR"/>
            </a:pPr>
            <a:r>
              <a:rPr lang="de-DE" sz="3200" b="1" dirty="0"/>
              <a:t>Was steht in einer DB?</a:t>
            </a:r>
          </a:p>
          <a:p>
            <a:pPr marL="742950" indent="-742950">
              <a:lnSpc>
                <a:spcPct val="200000"/>
              </a:lnSpc>
              <a:buFontTx/>
              <a:buAutoNum type="arabicParenR"/>
            </a:pPr>
            <a:r>
              <a:rPr lang="de-DE" sz="3200" b="1" dirty="0"/>
              <a:t>Relationales Datenbankmodell</a:t>
            </a:r>
          </a:p>
          <a:p>
            <a:pPr marL="742950" indent="-742950">
              <a:lnSpc>
                <a:spcPct val="200000"/>
              </a:lnSpc>
              <a:buFontTx/>
              <a:buAutoNum type="arabicParenR"/>
            </a:pPr>
            <a:r>
              <a:rPr lang="de-DE" sz="3200" b="1" dirty="0"/>
              <a:t>Aufbau Datentabelle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>
                <a:ea typeface="ＭＳ Ｐゴシック" pitchFamily="-1" charset="-128"/>
                <a:cs typeface="ＭＳ Ｐゴシック" pitchFamily="-1" charset="-128"/>
              </a:rPr>
              <a:t>Definition</a:t>
            </a:r>
          </a:p>
        </p:txBody>
      </p:sp>
      <p:sp>
        <p:nvSpPr>
          <p:cNvPr id="1536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de-DE">
                <a:ea typeface="ＭＳ Ｐゴシック" pitchFamily="-1" charset="-128"/>
                <a:cs typeface="ＭＳ Ｐゴシック" pitchFamily="-1" charset="-128"/>
              </a:rPr>
              <a:t>Datenbank speichert Informationen mit logischem Zusammenhang, z.B. zu</a:t>
            </a:r>
          </a:p>
          <a:p>
            <a:pPr eaLnBrk="1" hangingPunct="1">
              <a:buFontTx/>
              <a:buNone/>
            </a:pPr>
            <a:endParaRPr lang="de-DE">
              <a:ea typeface="ＭＳ Ｐゴシック" pitchFamily="-1" charset="-128"/>
              <a:cs typeface="ＭＳ Ｐゴシック" pitchFamily="-1" charset="-128"/>
            </a:endParaRPr>
          </a:p>
          <a:p>
            <a:pPr eaLnBrk="1" hangingPunct="1">
              <a:buFontTx/>
              <a:buChar char="-"/>
            </a:pPr>
            <a:r>
              <a:rPr lang="de-DE">
                <a:ea typeface="ＭＳ Ｐゴシック" pitchFamily="-1" charset="-128"/>
                <a:cs typeface="ＭＳ Ｐゴシック" pitchFamily="-1" charset="-128"/>
              </a:rPr>
              <a:t>Weltwissen (Wikipedia (?))</a:t>
            </a:r>
          </a:p>
          <a:p>
            <a:pPr eaLnBrk="1" hangingPunct="1">
              <a:buFontTx/>
              <a:buChar char="-"/>
            </a:pPr>
            <a:r>
              <a:rPr lang="de-DE">
                <a:ea typeface="ＭＳ Ｐゴシック" pitchFamily="-1" charset="-128"/>
                <a:cs typeface="ＭＳ Ｐゴシック" pitchFamily="-1" charset="-128"/>
              </a:rPr>
              <a:t>Artikel der Alnatura-Kette</a:t>
            </a:r>
          </a:p>
          <a:p>
            <a:pPr eaLnBrk="1" hangingPunct="1">
              <a:buFontTx/>
              <a:buChar char="-"/>
            </a:pPr>
            <a:r>
              <a:rPr lang="de-DE">
                <a:ea typeface="ＭＳ Ｐゴシック" pitchFamily="-1" charset="-128"/>
                <a:cs typeface="ＭＳ Ｐゴシック" pitchFamily="-1" charset="-128"/>
              </a:rPr>
              <a:t>Schüler/innen dieser Schule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>
                <a:ea typeface="ＭＳ Ｐゴシック" pitchFamily="-1" charset="-128"/>
                <a:cs typeface="ＭＳ Ｐゴシック" pitchFamily="-1" charset="-128"/>
              </a:rPr>
              <a:t>Realität vs. Datenbankinhalt</a:t>
            </a:r>
          </a:p>
        </p:txBody>
      </p:sp>
      <p:sp>
        <p:nvSpPr>
          <p:cNvPr id="16387" name="Inhaltsplatzhalt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334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de-DE">
                <a:ea typeface="ＭＳ Ｐゴシック" pitchFamily="-1" charset="-128"/>
                <a:cs typeface="ＭＳ Ｐゴシック" pitchFamily="-1" charset="-128"/>
              </a:rPr>
              <a:t>Bsp.: Artikel eines Textilienmarkts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648" y="1988840"/>
            <a:ext cx="2736304" cy="2595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hteck 1"/>
          <p:cNvSpPr/>
          <p:nvPr/>
        </p:nvSpPr>
        <p:spPr>
          <a:xfrm>
            <a:off x="0" y="6572444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1200"/>
              <a:t>www.flickr.com/photos/39208526@N08/3597994575</a:t>
            </a:r>
          </a:p>
        </p:txBody>
      </p:sp>
    </p:spTree>
    <p:extLst>
      <p:ext uri="{BB962C8B-B14F-4D97-AF65-F5344CB8AC3E}">
        <p14:creationId xmlns:p14="http://schemas.microsoft.com/office/powerpoint/2010/main" val="542724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>
                <a:ea typeface="ＭＳ Ｐゴシック" pitchFamily="-1" charset="-128"/>
                <a:cs typeface="ＭＳ Ｐゴシック" pitchFamily="-1" charset="-128"/>
              </a:rPr>
              <a:t>Realität vs. Datenbankinhalt</a:t>
            </a:r>
          </a:p>
        </p:txBody>
      </p:sp>
      <p:sp>
        <p:nvSpPr>
          <p:cNvPr id="16387" name="Inhaltsplatzhalt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334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de-DE">
                <a:ea typeface="ＭＳ Ｐゴシック" pitchFamily="-1" charset="-128"/>
                <a:cs typeface="ＭＳ Ｐゴシック" pitchFamily="-1" charset="-128"/>
              </a:rPr>
              <a:t>Bsp.: Artikel eines Textilienmarkts</a:t>
            </a: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5506811"/>
              </p:ext>
            </p:extLst>
          </p:nvPr>
        </p:nvGraphicFramePr>
        <p:xfrm>
          <a:off x="762000" y="5410200"/>
          <a:ext cx="7848600" cy="91440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289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345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62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62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DE" sz="2400"/>
                        <a:t>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400"/>
                        <a:t>Art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400"/>
                        <a:t>Größe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400"/>
                        <a:t>Preis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2400"/>
                        <a:t>T-Shirt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400"/>
                        <a:t>Grundausstattung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400"/>
                        <a:t>XL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400"/>
                        <a:t>52,00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648" y="1988840"/>
            <a:ext cx="2736304" cy="2595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Pfeil nach oben und unten 9"/>
          <p:cNvSpPr/>
          <p:nvPr/>
        </p:nvSpPr>
        <p:spPr>
          <a:xfrm>
            <a:off x="3810000" y="4191000"/>
            <a:ext cx="609600" cy="1066800"/>
          </a:xfrm>
          <a:prstGeom prst="upDown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/>
          </a:p>
        </p:txBody>
      </p:sp>
      <p:sp>
        <p:nvSpPr>
          <p:cNvPr id="2" name="Rechteck 1"/>
          <p:cNvSpPr/>
          <p:nvPr/>
        </p:nvSpPr>
        <p:spPr>
          <a:xfrm>
            <a:off x="0" y="6572444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1200"/>
              <a:t>www.flickr.com/photos/39208526@N08/3597994575</a:t>
            </a:r>
          </a:p>
        </p:txBody>
      </p:sp>
    </p:spTree>
    <p:extLst>
      <p:ext uri="{BB962C8B-B14F-4D97-AF65-F5344CB8AC3E}">
        <p14:creationId xmlns:p14="http://schemas.microsoft.com/office/powerpoint/2010/main" val="8877541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>
                <a:ea typeface="ＭＳ Ｐゴシック" pitchFamily="-1" charset="-128"/>
                <a:cs typeface="ＭＳ Ｐゴシック" pitchFamily="-1" charset="-128"/>
              </a:rPr>
              <a:t>Realität vs. Datenbankinhalt</a:t>
            </a: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334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de-DE">
                <a:ea typeface="ＭＳ Ｐゴシック" pitchFamily="-1" charset="-128"/>
                <a:cs typeface="ＭＳ Ｐゴシック" pitchFamily="-1" charset="-128"/>
              </a:rPr>
              <a:t>Bsp.: Artikel eines Textilienmarkts</a:t>
            </a:r>
          </a:p>
        </p:txBody>
      </p:sp>
      <p:sp>
        <p:nvSpPr>
          <p:cNvPr id="17413" name="Textfeld 5"/>
          <p:cNvSpPr txBox="1">
            <a:spLocks noChangeArrowheads="1"/>
          </p:cNvSpPr>
          <p:nvPr/>
        </p:nvSpPr>
        <p:spPr bwMode="auto">
          <a:xfrm>
            <a:off x="1524000" y="1905000"/>
            <a:ext cx="572060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/>
              <a:t>für Verwaltung des Textiliengeschäfts von Bedeutung?</a:t>
            </a:r>
          </a:p>
        </p:txBody>
      </p:sp>
      <p:sp>
        <p:nvSpPr>
          <p:cNvPr id="17414" name="Textfeld 6"/>
          <p:cNvSpPr txBox="1">
            <a:spLocks noChangeArrowheads="1"/>
          </p:cNvSpPr>
          <p:nvPr/>
        </p:nvSpPr>
        <p:spPr bwMode="auto">
          <a:xfrm>
            <a:off x="474195" y="2274332"/>
            <a:ext cx="105670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4200" b="1">
                <a:solidFill>
                  <a:srgbClr val="FF0000"/>
                </a:solidFill>
              </a:rPr>
              <a:t>ja</a:t>
            </a:r>
          </a:p>
          <a:p>
            <a:pPr algn="ctr"/>
            <a:r>
              <a:rPr lang="de-DE" b="1"/>
              <a:t>Preis</a:t>
            </a:r>
          </a:p>
          <a:p>
            <a:pPr algn="ctr"/>
            <a:r>
              <a:rPr lang="de-DE" b="1"/>
              <a:t>Größe</a:t>
            </a:r>
          </a:p>
          <a:p>
            <a:pPr algn="ctr"/>
            <a:r>
              <a:rPr lang="de-DE" b="1"/>
              <a:t>Material</a:t>
            </a:r>
          </a:p>
        </p:txBody>
      </p:sp>
      <p:sp>
        <p:nvSpPr>
          <p:cNvPr id="17415" name="Textfeld 7"/>
          <p:cNvSpPr txBox="1">
            <a:spLocks noChangeArrowheads="1"/>
          </p:cNvSpPr>
          <p:nvPr/>
        </p:nvSpPr>
        <p:spPr bwMode="auto">
          <a:xfrm>
            <a:off x="7267126" y="2420888"/>
            <a:ext cx="150554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4200" b="1">
                <a:solidFill>
                  <a:srgbClr val="FF0000"/>
                </a:solidFill>
              </a:rPr>
              <a:t>nein</a:t>
            </a:r>
          </a:p>
          <a:p>
            <a:pPr algn="ctr"/>
            <a:r>
              <a:rPr lang="de-DE" b="1"/>
              <a:t>Geruch</a:t>
            </a:r>
          </a:p>
          <a:p>
            <a:pPr algn="ctr"/>
            <a:r>
              <a:rPr lang="de-DE" b="1"/>
              <a:t>Haptik</a:t>
            </a:r>
          </a:p>
          <a:p>
            <a:pPr algn="ctr"/>
            <a:r>
              <a:rPr lang="de-DE" b="1"/>
              <a:t>Schadstoffe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437" y="3356992"/>
            <a:ext cx="5191125" cy="295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hteck 9"/>
          <p:cNvSpPr/>
          <p:nvPr/>
        </p:nvSpPr>
        <p:spPr>
          <a:xfrm>
            <a:off x="0" y="6575978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1100"/>
              <a:t>http://www.flickr.com/photos/oatsy40/9475504359/</a:t>
            </a:r>
          </a:p>
        </p:txBody>
      </p:sp>
    </p:spTree>
    <p:extLst>
      <p:ext uri="{BB962C8B-B14F-4D97-AF65-F5344CB8AC3E}">
        <p14:creationId xmlns:p14="http://schemas.microsoft.com/office/powerpoint/2010/main" val="17306846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el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1143000"/>
          </a:xfrm>
        </p:spPr>
        <p:txBody>
          <a:bodyPr/>
          <a:lstStyle/>
          <a:p>
            <a:pPr eaLnBrk="1" hangingPunct="1"/>
            <a:r>
              <a:rPr lang="de-DE">
                <a:ea typeface="ＭＳ Ｐゴシック" pitchFamily="-1" charset="-128"/>
                <a:cs typeface="ＭＳ Ｐゴシック" pitchFamily="-1" charset="-128"/>
              </a:rPr>
              <a:t>DB-Inhalt: nur Ausschnitt</a:t>
            </a:r>
            <a:br>
              <a:rPr lang="de-DE">
                <a:ea typeface="ＭＳ Ｐゴシック" pitchFamily="-1" charset="-128"/>
                <a:cs typeface="ＭＳ Ｐゴシック" pitchFamily="-1" charset="-128"/>
              </a:rPr>
            </a:br>
            <a:r>
              <a:rPr lang="de-DE">
                <a:ea typeface="ＭＳ Ｐゴシック" pitchFamily="-1" charset="-128"/>
                <a:cs typeface="ＭＳ Ｐゴシック" pitchFamily="-1" charset="-128"/>
              </a:rPr>
              <a:t>= "</a:t>
            </a:r>
            <a:r>
              <a:rPr lang="de-DE" sz="7700" b="1">
                <a:solidFill>
                  <a:srgbClr val="FF0000"/>
                </a:solidFill>
                <a:ea typeface="ＭＳ Ｐゴシック" pitchFamily="-1" charset="-128"/>
                <a:cs typeface="ＭＳ Ｐゴシック" pitchFamily="-1" charset="-128"/>
              </a:rPr>
              <a:t>Abstraktion</a:t>
            </a:r>
            <a:r>
              <a:rPr lang="de-DE">
                <a:ea typeface="ＭＳ Ｐゴシック" pitchFamily="-1" charset="-128"/>
                <a:cs typeface="ＭＳ Ｐゴシック" pitchFamily="-1" charset="-128"/>
              </a:rPr>
              <a:t>"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437" y="3356992"/>
            <a:ext cx="5191125" cy="295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hteck 1"/>
          <p:cNvSpPr/>
          <p:nvPr/>
        </p:nvSpPr>
        <p:spPr>
          <a:xfrm>
            <a:off x="0" y="6575978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1100"/>
              <a:t>http://www.flickr.com/photos/oatsy40/9475504359/</a:t>
            </a:r>
          </a:p>
        </p:txBody>
      </p:sp>
    </p:spTree>
    <p:extLst>
      <p:ext uri="{BB962C8B-B14F-4D97-AF65-F5344CB8AC3E}">
        <p14:creationId xmlns:p14="http://schemas.microsoft.com/office/powerpoint/2010/main" val="23831219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>
                <a:ea typeface="ＭＳ Ｐゴシック" pitchFamily="-1" charset="-128"/>
                <a:cs typeface="ＭＳ Ｐゴシック" pitchFamily="-1" charset="-128"/>
              </a:rPr>
              <a:t>Relationales Datenbankmodell</a:t>
            </a:r>
          </a:p>
        </p:txBody>
      </p:sp>
      <p:sp>
        <p:nvSpPr>
          <p:cNvPr id="21507" name="Textfeld 14"/>
          <p:cNvSpPr txBox="1">
            <a:spLocks noChangeArrowheads="1"/>
          </p:cNvSpPr>
          <p:nvPr/>
        </p:nvSpPr>
        <p:spPr bwMode="auto">
          <a:xfrm>
            <a:off x="609600" y="1447800"/>
            <a:ext cx="47609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/>
              <a:t>Daten werden in Tabellenstrukturen abgelegt</a:t>
            </a:r>
          </a:p>
        </p:txBody>
      </p:sp>
      <p:pic>
        <p:nvPicPr>
          <p:cNvPr id="21508" name="Bild 1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3607" y="1828800"/>
            <a:ext cx="6880007" cy="20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Textfeld 17"/>
          <p:cNvSpPr txBox="1">
            <a:spLocks noChangeArrowheads="1"/>
          </p:cNvSpPr>
          <p:nvPr/>
        </p:nvSpPr>
        <p:spPr bwMode="auto">
          <a:xfrm>
            <a:off x="685800" y="4797152"/>
            <a:ext cx="39624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e-DE" dirty="0"/>
              <a:t>Andere Modelle z.B.</a:t>
            </a:r>
          </a:p>
          <a:p>
            <a:pPr>
              <a:buFontTx/>
              <a:buChar char="-"/>
            </a:pPr>
            <a:r>
              <a:rPr lang="de-DE" dirty="0"/>
              <a:t>Objektorientiertes DB-Modell</a:t>
            </a:r>
          </a:p>
          <a:p>
            <a:pPr>
              <a:buFontTx/>
              <a:buChar char="-"/>
            </a:pPr>
            <a:r>
              <a:rPr lang="de-DE" dirty="0"/>
              <a:t> hierarchisches DB-Modell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>
                <a:ea typeface="ＭＳ Ｐゴシック" pitchFamily="-1" charset="-128"/>
                <a:cs typeface="ＭＳ Ｐゴシック" pitchFamily="-1" charset="-128"/>
              </a:rPr>
              <a:t>Aufbau einer Datentabelle</a:t>
            </a:r>
          </a:p>
        </p:txBody>
      </p:sp>
      <p:sp>
        <p:nvSpPr>
          <p:cNvPr id="22532" name="Textfeld 3"/>
          <p:cNvSpPr txBox="1">
            <a:spLocks noChangeArrowheads="1"/>
          </p:cNvSpPr>
          <p:nvPr/>
        </p:nvSpPr>
        <p:spPr bwMode="auto">
          <a:xfrm>
            <a:off x="4708222" y="5661248"/>
            <a:ext cx="175881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/>
              <a:t>Spalten =</a:t>
            </a:r>
          </a:p>
          <a:p>
            <a:pPr algn="ctr"/>
            <a:r>
              <a:rPr lang="de-DE" sz="2400" b="1">
                <a:solidFill>
                  <a:srgbClr val="FF0000"/>
                </a:solidFill>
              </a:rPr>
              <a:t>"</a:t>
            </a:r>
            <a:r>
              <a:rPr lang="de-DE" sz="2400" b="1" dirty="0">
                <a:solidFill>
                  <a:srgbClr val="FF0000"/>
                </a:solidFill>
              </a:rPr>
              <a:t>Attribute"</a:t>
            </a:r>
          </a:p>
        </p:txBody>
      </p:sp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9981723"/>
              </p:ext>
            </p:extLst>
          </p:nvPr>
        </p:nvGraphicFramePr>
        <p:xfrm>
          <a:off x="2331958" y="3087455"/>
          <a:ext cx="6576392" cy="237626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4916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23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23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27991">
                <a:tc>
                  <a:txBody>
                    <a:bodyPr/>
                    <a:lstStyle/>
                    <a:p>
                      <a:r>
                        <a:rPr lang="de-DE" sz="2000"/>
                        <a:t>Artikelnummer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/>
                        <a:t>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/>
                        <a:t>Preis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2758">
                <a:tc>
                  <a:txBody>
                    <a:bodyPr/>
                    <a:lstStyle/>
                    <a:p>
                      <a:r>
                        <a:rPr lang="de-DE" sz="200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/>
                        <a:t>Lappen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/>
                        <a:t>1,99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2758">
                <a:tc>
                  <a:txBody>
                    <a:bodyPr/>
                    <a:lstStyle/>
                    <a:p>
                      <a:r>
                        <a:rPr lang="de-DE" sz="200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/>
                        <a:t>Spülmittel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/>
                        <a:t>4,88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2758">
                <a:tc>
                  <a:txBody>
                    <a:bodyPr/>
                    <a:lstStyle/>
                    <a:p>
                      <a:r>
                        <a:rPr lang="de-DE" sz="200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/>
                        <a:t>Waschmittel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/>
                        <a:t>3,49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extfeld 3"/>
          <p:cNvSpPr txBox="1">
            <a:spLocks noChangeArrowheads="1"/>
          </p:cNvSpPr>
          <p:nvPr/>
        </p:nvSpPr>
        <p:spPr bwMode="auto">
          <a:xfrm>
            <a:off x="157965" y="3946530"/>
            <a:ext cx="211949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/>
              <a:t>Zeilen = </a:t>
            </a:r>
          </a:p>
          <a:p>
            <a:pPr algn="ctr"/>
            <a:r>
              <a:rPr lang="de-DE" sz="2400" b="1">
                <a:solidFill>
                  <a:srgbClr val="FF0000"/>
                </a:solidFill>
              </a:rPr>
              <a:t>„Datensätze“</a:t>
            </a:r>
            <a:endParaRPr lang="de-DE" sz="2400" b="1" dirty="0">
              <a:solidFill>
                <a:srgbClr val="FF0000"/>
              </a:solidFill>
            </a:endParaRPr>
          </a:p>
        </p:txBody>
      </p:sp>
      <p:sp>
        <p:nvSpPr>
          <p:cNvPr id="7" name="Textfeld 3"/>
          <p:cNvSpPr txBox="1">
            <a:spLocks noChangeArrowheads="1"/>
          </p:cNvSpPr>
          <p:nvPr/>
        </p:nvSpPr>
        <p:spPr bwMode="auto">
          <a:xfrm>
            <a:off x="3635896" y="2311916"/>
            <a:ext cx="336021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/>
              <a:t>Spaltenüberschriften = </a:t>
            </a:r>
          </a:p>
          <a:p>
            <a:pPr algn="ctr"/>
            <a:r>
              <a:rPr lang="de-DE" sz="2400" b="1">
                <a:solidFill>
                  <a:srgbClr val="FF0000"/>
                </a:solidFill>
              </a:rPr>
              <a:t>„Feldname“</a:t>
            </a:r>
            <a:endParaRPr lang="de-DE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9486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>
                <a:ea typeface="ＭＳ Ｐゴシック" pitchFamily="-1" charset="-128"/>
                <a:cs typeface="ＭＳ Ｐゴシック" pitchFamily="-1" charset="-128"/>
              </a:rPr>
              <a:t>Aufbau einer Datentabelle</a:t>
            </a:r>
          </a:p>
        </p:txBody>
      </p:sp>
      <p:sp>
        <p:nvSpPr>
          <p:cNvPr id="22532" name="Textfeld 3"/>
          <p:cNvSpPr txBox="1">
            <a:spLocks noChangeArrowheads="1"/>
          </p:cNvSpPr>
          <p:nvPr/>
        </p:nvSpPr>
        <p:spPr bwMode="auto">
          <a:xfrm>
            <a:off x="4708222" y="5661248"/>
            <a:ext cx="175881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/>
              <a:t>Spalten =</a:t>
            </a:r>
          </a:p>
          <a:p>
            <a:pPr algn="ctr"/>
            <a:r>
              <a:rPr lang="de-DE" sz="2400" b="1">
                <a:solidFill>
                  <a:srgbClr val="00B050"/>
                </a:solidFill>
              </a:rPr>
              <a:t>"</a:t>
            </a:r>
            <a:r>
              <a:rPr lang="de-DE" sz="2400" b="1" dirty="0">
                <a:solidFill>
                  <a:srgbClr val="00B050"/>
                </a:solidFill>
              </a:rPr>
              <a:t>Attribute"</a:t>
            </a:r>
          </a:p>
        </p:txBody>
      </p:sp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3097982"/>
              </p:ext>
            </p:extLst>
          </p:nvPr>
        </p:nvGraphicFramePr>
        <p:xfrm>
          <a:off x="2331958" y="3087455"/>
          <a:ext cx="6576392" cy="237626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4916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23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23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27991">
                <a:tc>
                  <a:txBody>
                    <a:bodyPr/>
                    <a:lstStyle/>
                    <a:p>
                      <a:r>
                        <a:rPr lang="de-DE" sz="2000" dirty="0">
                          <a:solidFill>
                            <a:srgbClr val="FF0000"/>
                          </a:solidFill>
                        </a:rPr>
                        <a:t>Feldname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>
                          <a:solidFill>
                            <a:srgbClr val="FF0000"/>
                          </a:solidFill>
                        </a:rPr>
                        <a:t>Feldname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>
                          <a:solidFill>
                            <a:srgbClr val="FF0000"/>
                          </a:solidFill>
                        </a:rPr>
                        <a:t>Feldname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2758">
                <a:tc>
                  <a:txBody>
                    <a:bodyPr/>
                    <a:lstStyle/>
                    <a:p>
                      <a:r>
                        <a:rPr lang="de-DE" sz="2000"/>
                        <a:t>1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de-DE" sz="2000"/>
                        <a:t>Lappen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de-DE" sz="2000"/>
                        <a:t>1,99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2758">
                <a:tc gridSpan="3">
                  <a:txBody>
                    <a:bodyPr/>
                    <a:lstStyle/>
                    <a:p>
                      <a:pPr algn="ctr"/>
                      <a:r>
                        <a:rPr lang="de-DE" sz="2000"/>
                        <a:t>Ich bin ein Datensatz!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 sz="20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 sz="2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2758">
                <a:tc>
                  <a:txBody>
                    <a:bodyPr/>
                    <a:lstStyle/>
                    <a:p>
                      <a:r>
                        <a:rPr lang="de-DE" sz="2000"/>
                        <a:t>3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de-DE" sz="2000"/>
                        <a:t>Waschmittel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de-DE" sz="2000" dirty="0"/>
                        <a:t>3,49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extfeld 3"/>
          <p:cNvSpPr txBox="1">
            <a:spLocks noChangeArrowheads="1"/>
          </p:cNvSpPr>
          <p:nvPr/>
        </p:nvSpPr>
        <p:spPr bwMode="auto">
          <a:xfrm>
            <a:off x="157965" y="3946530"/>
            <a:ext cx="211949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/>
              <a:t>Zeilen = </a:t>
            </a:r>
          </a:p>
          <a:p>
            <a:pPr algn="ctr"/>
            <a:r>
              <a:rPr lang="de-DE" sz="2400" b="1">
                <a:solidFill>
                  <a:srgbClr val="00B0F0"/>
                </a:solidFill>
              </a:rPr>
              <a:t>„Datensätze“</a:t>
            </a:r>
            <a:endParaRPr lang="de-DE" sz="2400" b="1" dirty="0">
              <a:solidFill>
                <a:srgbClr val="00B0F0"/>
              </a:solidFill>
            </a:endParaRPr>
          </a:p>
        </p:txBody>
      </p:sp>
      <p:sp>
        <p:nvSpPr>
          <p:cNvPr id="7" name="Textfeld 3"/>
          <p:cNvSpPr txBox="1">
            <a:spLocks noChangeArrowheads="1"/>
          </p:cNvSpPr>
          <p:nvPr/>
        </p:nvSpPr>
        <p:spPr bwMode="auto">
          <a:xfrm>
            <a:off x="3635896" y="2311916"/>
            <a:ext cx="336021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2400"/>
              <a:t>Spaltenüberschriften = </a:t>
            </a:r>
          </a:p>
          <a:p>
            <a:pPr algn="ctr"/>
            <a:r>
              <a:rPr lang="de-DE" sz="2400" b="1">
                <a:solidFill>
                  <a:srgbClr val="FF0000"/>
                </a:solidFill>
              </a:rPr>
              <a:t>„Feldname“</a:t>
            </a:r>
            <a:endParaRPr lang="de-DE" sz="2400" b="1" dirty="0">
              <a:solidFill>
                <a:srgbClr val="FF0000"/>
              </a:solidFill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6887467" y="2849860"/>
            <a:ext cx="1584176" cy="3024336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21528741"/>
      </p:ext>
    </p:extLst>
  </p:cSld>
  <p:clrMapOvr>
    <a:masterClrMapping/>
  </p:clrMapOvr>
</p:sld>
</file>

<file path=ppt/theme/theme1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222</Words>
  <Application>Microsoft Macintosh PowerPoint</Application>
  <PresentationFormat>Bildschirmpräsentation (4:3)</PresentationFormat>
  <Paragraphs>81</Paragraphs>
  <Slides>10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1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2" baseType="lpstr">
      <vt:lpstr>Arial</vt:lpstr>
      <vt:lpstr>Standarddesign</vt:lpstr>
      <vt:lpstr>PowerPoint-Präsentation</vt:lpstr>
      <vt:lpstr>PowerPoint-Präsentation</vt:lpstr>
      <vt:lpstr>Definition</vt:lpstr>
      <vt:lpstr>Realität vs. Datenbankinhalt</vt:lpstr>
      <vt:lpstr>Realität vs. Datenbankinhalt</vt:lpstr>
      <vt:lpstr>Realität vs. Datenbankinhalt</vt:lpstr>
      <vt:lpstr>DB-Inhalt: nur Ausschnitt = "Abstraktion"</vt:lpstr>
      <vt:lpstr>Relationales Datenbankmodell</vt:lpstr>
      <vt:lpstr>Aufbau einer Datentabelle</vt:lpstr>
      <vt:lpstr>Aufbau einer Datentabelle</vt:lpstr>
    </vt:vector>
  </TitlesOfParts>
  <Company>KSE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ME</dc:creator>
  <cp:lastModifiedBy>Office2016L0003</cp:lastModifiedBy>
  <cp:revision>40</cp:revision>
  <dcterms:created xsi:type="dcterms:W3CDTF">2012-01-29T22:39:17Z</dcterms:created>
  <dcterms:modified xsi:type="dcterms:W3CDTF">2019-09-22T05:58:33Z</dcterms:modified>
</cp:coreProperties>
</file>