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de-DE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52" d="100"/>
          <a:sy n="152" d="100"/>
        </p:scale>
        <p:origin x="-1720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printerSettings" Target="printerSettings/printerSettings1.bin"/><Relationship Id="rId8" Type="http://schemas.openxmlformats.org/officeDocument/2006/relationships/presProps" Target="presProps.xml"/><Relationship Id="rId9" Type="http://schemas.openxmlformats.org/officeDocument/2006/relationships/viewProps" Target="viewProps.xml"/><Relationship Id="rId10" Type="http://schemas.openxmlformats.org/officeDocument/2006/relationships/theme" Target="theme/theme1.xml"/><Relationship Id="rId1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Mastertitelformat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Master-Untertitelformat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A5973F-0D4A-FA42-AC90-0ABB6B36FA78}" type="datetime1">
              <a:rPr lang="de-DE"/>
              <a:pPr>
                <a:defRPr/>
              </a:pPr>
              <a:t>18.10.15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36CBDB-19F0-154F-AC22-5DA98271C0DB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BBEA1F-B998-2C46-BB85-D0BF0D04844D}" type="datetime1">
              <a:rPr lang="de-DE"/>
              <a:pPr>
                <a:defRPr/>
              </a:pPr>
              <a:t>18.10.15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320EB4-445E-4C4F-99C3-3992CB058E20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502BC-F232-BA42-B4E4-AB107A5B6343}" type="datetime1">
              <a:rPr lang="de-DE"/>
              <a:pPr>
                <a:defRPr/>
              </a:pPr>
              <a:t>18.10.15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B8D27-5F37-7741-8EB0-9E098EF3AC46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D2209A-E09D-7545-9CC9-F993FAC9B7FC}" type="datetime1">
              <a:rPr lang="de-DE"/>
              <a:pPr>
                <a:defRPr/>
              </a:pPr>
              <a:t>18.10.15</a:t>
            </a:fld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0ADA82-2895-114C-AEF1-64550A708AE4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BB5CEC-99EB-EF4D-95E1-8340E11AAE79}" type="datetime1">
              <a:rPr lang="de-DE"/>
              <a:pPr>
                <a:defRPr/>
              </a:pPr>
              <a:t>18.10.15</a:t>
            </a:fld>
            <a:endParaRPr lang="de-DE"/>
          </a:p>
        </p:txBody>
      </p:sp>
      <p:sp>
        <p:nvSpPr>
          <p:cNvPr id="8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EEB46D-98E0-9F43-9AB1-263FAB16B0E4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37EFDC-54F4-7640-A2AA-C6FD2B9BDE62}" type="datetime1">
              <a:rPr lang="de-DE"/>
              <a:pPr>
                <a:defRPr/>
              </a:pPr>
              <a:t>18.10.15</a:t>
            </a:fld>
            <a:endParaRPr lang="de-DE"/>
          </a:p>
        </p:txBody>
      </p:sp>
      <p:sp>
        <p:nvSpPr>
          <p:cNvPr id="4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2F598A-2DEA-F048-A298-6C9A8D5D9B53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DA4EDF-6BC9-0B4C-BE9C-82F735B7259E}" type="datetime1">
              <a:rPr lang="de-DE"/>
              <a:pPr>
                <a:defRPr/>
              </a:pPr>
              <a:t>18.10.15</a:t>
            </a:fld>
            <a:endParaRPr lang="de-DE"/>
          </a:p>
        </p:txBody>
      </p:sp>
      <p:sp>
        <p:nvSpPr>
          <p:cNvPr id="3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3C642D-32A0-1347-A329-512EA6E760EB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DBC853-3762-8C43-8961-860D1DCBBB83}" type="datetime1">
              <a:rPr lang="de-DE"/>
              <a:pPr>
                <a:defRPr/>
              </a:pPr>
              <a:t>18.10.15</a:t>
            </a:fld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14E02D-CDFD-D743-9252-7605B61776E4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F29499-B7D0-704B-8F0E-1D70CA4C4AC9}" type="datetime1">
              <a:rPr lang="de-DE"/>
              <a:pPr>
                <a:defRPr/>
              </a:pPr>
              <a:t>18.10.15</a:t>
            </a:fld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213E2B-DE7B-6B47-B324-183C06932D82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80A293-22E7-D844-A134-9DA2180B8089}" type="datetime1">
              <a:rPr lang="de-DE"/>
              <a:pPr>
                <a:defRPr/>
              </a:pPr>
              <a:t>18.10.15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DB5498-0E78-D342-89E4-CF4D2DC9802D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D8B9D0-257E-3A42-B07D-04C7AC941232}" type="datetime1">
              <a:rPr lang="de-DE"/>
              <a:pPr>
                <a:defRPr/>
              </a:pPr>
              <a:t>18.10.15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88EBBB-F4A3-A748-9AC6-E23BDEE32A88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elplatzhalt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Mastertitelformat bearbeiten</a:t>
            </a:r>
            <a:endParaRPr lang="de-DE"/>
          </a:p>
        </p:txBody>
      </p:sp>
      <p:sp>
        <p:nvSpPr>
          <p:cNvPr id="1027" name="Textplatzhalt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Mastertextformat bearbeiten</a:t>
            </a:r>
          </a:p>
          <a:p>
            <a:pPr lvl="1"/>
            <a:r>
              <a:rPr lang="en-US"/>
              <a:t>Zweite Ebene</a:t>
            </a:r>
          </a:p>
          <a:p>
            <a:pPr lvl="2"/>
            <a:r>
              <a:rPr lang="en-US"/>
              <a:t>Dritte Ebene</a:t>
            </a:r>
          </a:p>
          <a:p>
            <a:pPr lvl="3"/>
            <a:r>
              <a:rPr lang="en-US"/>
              <a:t>Vierte Ebene</a:t>
            </a:r>
          </a:p>
          <a:p>
            <a:pPr lvl="4"/>
            <a:r>
              <a:rPr lang="en-US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2D97A171-BD5F-9C49-A112-83B520ABBB6C}" type="datetime1">
              <a:rPr lang="de-DE"/>
              <a:pPr>
                <a:defRPr/>
              </a:pPr>
              <a:t>18.10.15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74281A6E-484F-F04B-A72F-C94A80666EFC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  <p:sp>
        <p:nvSpPr>
          <p:cNvPr id="7" name="Textfeld 6"/>
          <p:cNvSpPr txBox="1"/>
          <p:nvPr userDrawn="1"/>
        </p:nvSpPr>
        <p:spPr>
          <a:xfrm>
            <a:off x="7427913" y="6637338"/>
            <a:ext cx="1804987" cy="2460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1000" b="1">
                <a:solidFill>
                  <a:schemeClr val="bg1">
                    <a:lumMod val="65000"/>
                  </a:schemeClr>
                </a:solidFill>
                <a:latin typeface="Arial"/>
                <a:ea typeface="+mn-ea"/>
                <a:cs typeface="Arial"/>
              </a:rPr>
              <a:t>www.informatikzentrale.de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-128"/>
          <a:cs typeface="ＭＳ Ｐゴシック" charset="-128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itchFamily="-1" charset="0"/>
        <a:buChar char="•"/>
        <a:defRPr sz="3200" kern="1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itchFamily="-1" charset="0"/>
        <a:buChar char="–"/>
        <a:defRPr sz="2800" kern="1200">
          <a:solidFill>
            <a:schemeClr val="tx1"/>
          </a:solidFill>
          <a:latin typeface="+mn-lt"/>
          <a:ea typeface="ＭＳ Ｐゴシック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-1" charset="0"/>
        <a:buChar char="•"/>
        <a:defRPr sz="2400" kern="1200">
          <a:solidFill>
            <a:schemeClr val="tx1"/>
          </a:solidFill>
          <a:latin typeface="+mn-lt"/>
          <a:ea typeface="ＭＳ Ｐゴシック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-1" charset="0"/>
        <a:buChar char="–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-1" charset="0"/>
        <a:buChar char="»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de-DE" smtClean="0">
                <a:ea typeface="ＭＳ Ｐゴシック" pitchFamily="-1" charset="-128"/>
                <a:cs typeface="ＭＳ Ｐゴシック" pitchFamily="-1" charset="-128"/>
              </a:rPr>
              <a:t>HTML:</a:t>
            </a:r>
            <a:br>
              <a:rPr lang="de-DE" smtClean="0">
                <a:ea typeface="ＭＳ Ｐゴシック" pitchFamily="-1" charset="-128"/>
                <a:cs typeface="ＭＳ Ｐゴシック" pitchFamily="-1" charset="-128"/>
              </a:rPr>
            </a:br>
            <a:r>
              <a:rPr lang="de-DE" smtClean="0">
                <a:ea typeface="ＭＳ Ｐゴシック" pitchFamily="-1" charset="-128"/>
                <a:cs typeface="ＭＳ Ｐゴシック" pitchFamily="-1" charset="-128"/>
              </a:rPr>
              <a:t>Listen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endParaRPr lang="de-DE" smtClean="0"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smtClean="0">
                <a:ea typeface="ＭＳ Ｐゴシック" pitchFamily="-1" charset="-128"/>
                <a:cs typeface="ＭＳ Ｐゴシック" pitchFamily="-1" charset="-128"/>
              </a:rPr>
              <a:t>Syntax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de-DE" sz="2500" b="1" smtClean="0">
                <a:solidFill>
                  <a:srgbClr val="E46C0A"/>
                </a:solidFill>
                <a:latin typeface="Courier"/>
                <a:ea typeface="+mn-ea"/>
                <a:cs typeface="Courier"/>
              </a:rPr>
              <a:t>&lt;ul&gt;</a:t>
            </a:r>
          </a:p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de-DE" sz="2500" b="1" smtClean="0">
                <a:solidFill>
                  <a:srgbClr val="FF0000"/>
                </a:solidFill>
                <a:latin typeface="Courier"/>
                <a:ea typeface="+mn-ea"/>
                <a:cs typeface="Courier"/>
              </a:rPr>
              <a:t>	</a:t>
            </a:r>
            <a:r>
              <a:rPr lang="de-DE" sz="2500" b="1" smtClean="0">
                <a:solidFill>
                  <a:srgbClr val="0000FF"/>
                </a:solidFill>
                <a:latin typeface="Courier"/>
                <a:ea typeface="+mn-ea"/>
                <a:cs typeface="Courier"/>
              </a:rPr>
              <a:t>&lt;li&gt;</a:t>
            </a:r>
            <a:r>
              <a:rPr lang="de-DE" sz="2500" b="1" smtClean="0">
                <a:latin typeface="Courier"/>
                <a:ea typeface="+mn-ea"/>
                <a:cs typeface="Courier"/>
              </a:rPr>
              <a:t>Listenelement 1</a:t>
            </a:r>
            <a:r>
              <a:rPr lang="de-DE" sz="2500" b="1" smtClean="0">
                <a:solidFill>
                  <a:srgbClr val="0000FF"/>
                </a:solidFill>
                <a:latin typeface="Courier"/>
                <a:ea typeface="+mn-ea"/>
                <a:cs typeface="Courier"/>
              </a:rPr>
              <a:t>&lt;/li&gt;</a:t>
            </a:r>
          </a:p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de-DE" sz="2500" b="1" smtClean="0">
                <a:solidFill>
                  <a:srgbClr val="0000FF"/>
                </a:solidFill>
                <a:latin typeface="Courier"/>
                <a:ea typeface="+mn-ea"/>
                <a:cs typeface="Courier"/>
              </a:rPr>
              <a:t>	&lt;li&gt;</a:t>
            </a:r>
            <a:r>
              <a:rPr lang="de-DE" sz="2500" b="1" smtClean="0">
                <a:latin typeface="Courier"/>
                <a:ea typeface="+mn-ea"/>
                <a:cs typeface="Courier"/>
              </a:rPr>
              <a:t>Listenelement 2</a:t>
            </a:r>
            <a:r>
              <a:rPr lang="de-DE" sz="2500" b="1" smtClean="0">
                <a:solidFill>
                  <a:srgbClr val="0000FF"/>
                </a:solidFill>
                <a:latin typeface="Courier"/>
                <a:ea typeface="+mn-ea"/>
                <a:cs typeface="Courier"/>
              </a:rPr>
              <a:t>&lt;/li&gt;</a:t>
            </a:r>
          </a:p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de-DE" sz="2500" b="1" smtClean="0">
                <a:solidFill>
                  <a:schemeClr val="accent6">
                    <a:lumMod val="75000"/>
                  </a:schemeClr>
                </a:solidFill>
                <a:latin typeface="Courier"/>
                <a:ea typeface="+mn-ea"/>
                <a:cs typeface="Courier"/>
              </a:rPr>
              <a:t>&lt;/ul&gt;</a:t>
            </a:r>
          </a:p>
        </p:txBody>
      </p:sp>
      <p:sp>
        <p:nvSpPr>
          <p:cNvPr id="4" name="Textfeld 3"/>
          <p:cNvSpPr txBox="1"/>
          <p:nvPr/>
        </p:nvSpPr>
        <p:spPr>
          <a:xfrm>
            <a:off x="6188075" y="2101850"/>
            <a:ext cx="2498725" cy="9540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280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unnummerierte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280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Liste</a:t>
            </a:r>
          </a:p>
        </p:txBody>
      </p:sp>
      <p:sp>
        <p:nvSpPr>
          <p:cNvPr id="14341" name="Textfeld 4"/>
          <p:cNvSpPr txBox="1">
            <a:spLocks noChangeArrowheads="1"/>
          </p:cNvSpPr>
          <p:nvPr/>
        </p:nvSpPr>
        <p:spPr bwMode="auto">
          <a:xfrm>
            <a:off x="2185988" y="4819650"/>
            <a:ext cx="24241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2800">
                <a:solidFill>
                  <a:srgbClr val="0000FF"/>
                </a:solidFill>
                <a:latin typeface="Calibri" pitchFamily="-1" charset="0"/>
              </a:rPr>
              <a:t>Listenelemente</a:t>
            </a:r>
          </a:p>
        </p:txBody>
      </p:sp>
      <p:cxnSp>
        <p:nvCxnSpPr>
          <p:cNvPr id="12" name="Form 11"/>
          <p:cNvCxnSpPr>
            <a:stCxn id="14341" idx="3"/>
          </p:cNvCxnSpPr>
          <p:nvPr/>
        </p:nvCxnSpPr>
        <p:spPr>
          <a:xfrm flipV="1">
            <a:off x="4610100" y="2889250"/>
            <a:ext cx="908050" cy="2192338"/>
          </a:xfrm>
          <a:prstGeom prst="bentConnector2">
            <a:avLst/>
          </a:prstGeom>
          <a:ln>
            <a:solidFill>
              <a:srgbClr val="0000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Form 14"/>
          <p:cNvCxnSpPr>
            <a:stCxn id="14341" idx="1"/>
          </p:cNvCxnSpPr>
          <p:nvPr/>
        </p:nvCxnSpPr>
        <p:spPr>
          <a:xfrm rot="10800000">
            <a:off x="1457325" y="2889250"/>
            <a:ext cx="728663" cy="2192338"/>
          </a:xfrm>
          <a:prstGeom prst="bentConnector2">
            <a:avLst/>
          </a:prstGeom>
          <a:ln>
            <a:solidFill>
              <a:srgbClr val="0000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Form 17"/>
          <p:cNvCxnSpPr>
            <a:stCxn id="4" idx="2"/>
          </p:cNvCxnSpPr>
          <p:nvPr/>
        </p:nvCxnSpPr>
        <p:spPr>
          <a:xfrm rot="5400000">
            <a:off x="4350544" y="162719"/>
            <a:ext cx="193675" cy="5980113"/>
          </a:xfrm>
          <a:prstGeom prst="bentConnector2">
            <a:avLst/>
          </a:prstGeom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Form 20"/>
          <p:cNvCxnSpPr>
            <a:stCxn id="4" idx="0"/>
          </p:cNvCxnSpPr>
          <p:nvPr/>
        </p:nvCxnSpPr>
        <p:spPr>
          <a:xfrm rot="16200000" flipV="1">
            <a:off x="4260057" y="-1075531"/>
            <a:ext cx="233362" cy="6121400"/>
          </a:xfrm>
          <a:prstGeom prst="bentConnector2">
            <a:avLst/>
          </a:prstGeom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smtClean="0">
                <a:ea typeface="ＭＳ Ｐゴシック" pitchFamily="-1" charset="-128"/>
                <a:cs typeface="ＭＳ Ｐゴシック" pitchFamily="-1" charset="-128"/>
              </a:rPr>
              <a:t>Beispiel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de-DE" sz="2200" b="1" smtClean="0">
                <a:latin typeface="Courier"/>
                <a:ea typeface="+mn-ea"/>
                <a:cs typeface="Courier"/>
              </a:rPr>
              <a:t>&lt;ul&gt;</a:t>
            </a:r>
          </a:p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de-DE" sz="2200" b="1" smtClean="0">
                <a:latin typeface="Courier"/>
                <a:ea typeface="+mn-ea"/>
                <a:cs typeface="Courier"/>
              </a:rPr>
              <a:t>	&lt;li&gt;Listenelement 1&lt;/li&gt;</a:t>
            </a:r>
          </a:p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de-DE" sz="2200" b="1" smtClean="0">
                <a:latin typeface="Courier"/>
                <a:ea typeface="+mn-ea"/>
                <a:cs typeface="Courier"/>
              </a:rPr>
              <a:t>	&lt;li&gt;Listenelement 2&lt;/li&gt;</a:t>
            </a:r>
          </a:p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de-DE" sz="2200" b="1" smtClean="0">
                <a:latin typeface="Courier"/>
                <a:ea typeface="+mn-ea"/>
                <a:cs typeface="Courier"/>
              </a:rPr>
              <a:t>	&lt;li&gt;Listenelement 3&lt;/li&gt;</a:t>
            </a:r>
          </a:p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de-DE" sz="2200" b="1" smtClean="0">
                <a:latin typeface="Courier"/>
                <a:ea typeface="+mn-ea"/>
                <a:cs typeface="Courier"/>
              </a:rPr>
              <a:t>&lt;/ul&gt;</a:t>
            </a:r>
          </a:p>
        </p:txBody>
      </p:sp>
      <p:pic>
        <p:nvPicPr>
          <p:cNvPr id="15364" name="Bild 9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67325" y="1903413"/>
            <a:ext cx="3397250" cy="1709737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smtClean="0">
                <a:ea typeface="ＭＳ Ｐゴシック" pitchFamily="-1" charset="-128"/>
                <a:cs typeface="ＭＳ Ｐゴシック" pitchFamily="-1" charset="-128"/>
              </a:rPr>
              <a:t>un-/nummerierte Listen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2182813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de-DE" sz="2200" b="1" smtClean="0">
                <a:solidFill>
                  <a:srgbClr val="FF0000"/>
                </a:solidFill>
                <a:latin typeface="Courier"/>
                <a:ea typeface="+mn-ea"/>
                <a:cs typeface="Courier"/>
              </a:rPr>
              <a:t>&lt;ul&gt;</a:t>
            </a:r>
          </a:p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de-DE" sz="2200" b="1" smtClean="0">
                <a:latin typeface="Courier"/>
                <a:ea typeface="+mn-ea"/>
                <a:cs typeface="Courier"/>
              </a:rPr>
              <a:t>	&lt;li&gt;Listenelement 1&lt;/li&gt;</a:t>
            </a:r>
          </a:p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de-DE" sz="2200" b="1" smtClean="0">
                <a:latin typeface="Courier"/>
                <a:ea typeface="+mn-ea"/>
                <a:cs typeface="Courier"/>
              </a:rPr>
              <a:t>	&lt;li&gt;Listenelement 2&lt;/li&gt;</a:t>
            </a:r>
          </a:p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de-DE" sz="2200" b="1" smtClean="0">
                <a:latin typeface="Courier"/>
                <a:ea typeface="+mn-ea"/>
                <a:cs typeface="Courier"/>
              </a:rPr>
              <a:t>	&lt;li&gt;Listenelement 3&lt;/li&gt;</a:t>
            </a:r>
          </a:p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de-DE" sz="2200" b="1" smtClean="0">
                <a:solidFill>
                  <a:srgbClr val="FF0000"/>
                </a:solidFill>
                <a:latin typeface="Courier"/>
                <a:ea typeface="+mn-ea"/>
                <a:cs typeface="Courier"/>
              </a:rPr>
              <a:t>&lt;/ul&gt;</a:t>
            </a:r>
          </a:p>
        </p:txBody>
      </p:sp>
      <p:pic>
        <p:nvPicPr>
          <p:cNvPr id="16388" name="Bild 9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67325" y="1903413"/>
            <a:ext cx="3397250" cy="1709737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5" name="Inhaltsplatzhalter 2"/>
          <p:cNvSpPr txBox="1">
            <a:spLocks/>
          </p:cNvSpPr>
          <p:nvPr/>
        </p:nvSpPr>
        <p:spPr bwMode="auto">
          <a:xfrm>
            <a:off x="500063" y="4175125"/>
            <a:ext cx="8229600" cy="2182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normAutofit/>
          </a:bodyPr>
          <a:lstStyle/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/>
              <a:buNone/>
              <a:defRPr/>
            </a:pPr>
            <a:r>
              <a:rPr lang="de-DE" sz="2200" b="1">
                <a:solidFill>
                  <a:srgbClr val="0000FF"/>
                </a:solidFill>
                <a:latin typeface="Courier"/>
                <a:ea typeface="+mn-ea"/>
                <a:cs typeface="Courier"/>
              </a:rPr>
              <a:t>&lt;ol&gt;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/>
              <a:buNone/>
              <a:defRPr/>
            </a:pPr>
            <a:r>
              <a:rPr lang="de-DE" sz="2200" b="1">
                <a:latin typeface="Courier"/>
                <a:ea typeface="+mn-ea"/>
                <a:cs typeface="Courier"/>
              </a:rPr>
              <a:t>	&lt;li&gt;Listenelement 1&lt;/li&gt;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/>
              <a:buNone/>
              <a:defRPr/>
            </a:pPr>
            <a:r>
              <a:rPr lang="de-DE" sz="2200" b="1">
                <a:latin typeface="Courier"/>
                <a:ea typeface="+mn-ea"/>
                <a:cs typeface="Courier"/>
              </a:rPr>
              <a:t>	&lt;li&gt;Listenelement 2&lt;/li&gt;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/>
              <a:buNone/>
              <a:defRPr/>
            </a:pPr>
            <a:r>
              <a:rPr lang="de-DE" sz="2200" b="1">
                <a:latin typeface="Courier"/>
                <a:ea typeface="+mn-ea"/>
                <a:cs typeface="Courier"/>
              </a:rPr>
              <a:t>	&lt;li&gt;Listenelement 3&lt;/li&gt;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/>
              <a:buNone/>
              <a:defRPr/>
            </a:pPr>
            <a:r>
              <a:rPr lang="de-DE" sz="2200" b="1">
                <a:solidFill>
                  <a:srgbClr val="0000FF"/>
                </a:solidFill>
                <a:latin typeface="Courier"/>
                <a:ea typeface="+mn-ea"/>
                <a:cs typeface="Courier"/>
              </a:rPr>
              <a:t>&lt;/ol&gt;</a:t>
            </a:r>
          </a:p>
        </p:txBody>
      </p:sp>
      <p:pic>
        <p:nvPicPr>
          <p:cNvPr id="16390" name="Bild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73688" y="4330700"/>
            <a:ext cx="3290887" cy="1681163"/>
          </a:xfrm>
          <a:prstGeom prst="rect">
            <a:avLst/>
          </a:prstGeom>
          <a:noFill/>
          <a:ln w="28575">
            <a:solidFill>
              <a:srgbClr val="0000FF"/>
            </a:solidFill>
            <a:miter lim="800000"/>
            <a:headEnd/>
            <a:tailEnd/>
          </a:ln>
        </p:spPr>
      </p:pic>
      <p:sp>
        <p:nvSpPr>
          <p:cNvPr id="16391" name="Textfeld 6"/>
          <p:cNvSpPr txBox="1">
            <a:spLocks noChangeArrowheads="1"/>
          </p:cNvSpPr>
          <p:nvPr/>
        </p:nvSpPr>
        <p:spPr bwMode="auto">
          <a:xfrm>
            <a:off x="1343025" y="1346200"/>
            <a:ext cx="2906713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2700" b="1" i="1"/>
              <a:t>"</a:t>
            </a:r>
            <a:r>
              <a:rPr lang="de-DE" sz="2700" b="1" i="1">
                <a:solidFill>
                  <a:srgbClr val="FF0000"/>
                </a:solidFill>
              </a:rPr>
              <a:t>u</a:t>
            </a:r>
            <a:r>
              <a:rPr lang="de-DE" sz="2700" b="1" i="1"/>
              <a:t>nordered</a:t>
            </a:r>
            <a:r>
              <a:rPr lang="de-DE" sz="2700" b="1" i="1">
                <a:solidFill>
                  <a:srgbClr val="FF0000"/>
                </a:solidFill>
              </a:rPr>
              <a:t> l</a:t>
            </a:r>
            <a:r>
              <a:rPr lang="de-DE" sz="2700" b="1" i="1">
                <a:solidFill>
                  <a:srgbClr val="000000"/>
                </a:solidFill>
              </a:rPr>
              <a:t>ist"</a:t>
            </a:r>
          </a:p>
        </p:txBody>
      </p:sp>
      <p:sp>
        <p:nvSpPr>
          <p:cNvPr id="16392" name="Textfeld 7"/>
          <p:cNvSpPr txBox="1">
            <a:spLocks noChangeArrowheads="1"/>
          </p:cNvSpPr>
          <p:nvPr/>
        </p:nvSpPr>
        <p:spPr bwMode="auto">
          <a:xfrm>
            <a:off x="1343025" y="3921125"/>
            <a:ext cx="2482850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2700" b="1" i="1">
                <a:solidFill>
                  <a:srgbClr val="000000"/>
                </a:solidFill>
              </a:rPr>
              <a:t>"</a:t>
            </a:r>
            <a:r>
              <a:rPr lang="de-DE" sz="2700" b="1" i="1">
                <a:solidFill>
                  <a:srgbClr val="0000FF"/>
                </a:solidFill>
              </a:rPr>
              <a:t>o</a:t>
            </a:r>
            <a:r>
              <a:rPr lang="de-DE" sz="2700" b="1" i="1">
                <a:solidFill>
                  <a:srgbClr val="000000"/>
                </a:solidFill>
              </a:rPr>
              <a:t>rdered </a:t>
            </a:r>
            <a:r>
              <a:rPr lang="de-DE" sz="2700" b="1" i="1">
                <a:solidFill>
                  <a:srgbClr val="0000FF"/>
                </a:solidFill>
              </a:rPr>
              <a:t>l</a:t>
            </a:r>
            <a:r>
              <a:rPr lang="de-DE" sz="2700" b="1" i="1">
                <a:solidFill>
                  <a:srgbClr val="000000"/>
                </a:solidFill>
              </a:rPr>
              <a:t>ist"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smtClean="0">
                <a:ea typeface="ＭＳ Ｐゴシック" pitchFamily="-1" charset="-128"/>
                <a:cs typeface="ＭＳ Ｐゴシック" pitchFamily="-1" charset="-128"/>
              </a:rPr>
              <a:t>HTML-Listen: Übung</a:t>
            </a:r>
          </a:p>
        </p:txBody>
      </p:sp>
      <p:sp>
        <p:nvSpPr>
          <p:cNvPr id="16391" name="Textfeld 6"/>
          <p:cNvSpPr txBox="1">
            <a:spLocks noChangeArrowheads="1"/>
          </p:cNvSpPr>
          <p:nvPr/>
        </p:nvSpPr>
        <p:spPr bwMode="auto">
          <a:xfrm>
            <a:off x="1343025" y="1346200"/>
            <a:ext cx="7016821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2700"/>
              <a:t>Erstellen Sie eine HTML-Seite, auf der diese</a:t>
            </a:r>
          </a:p>
          <a:p>
            <a:r>
              <a:rPr lang="de-DE" sz="2700">
                <a:solidFill>
                  <a:srgbClr val="000000"/>
                </a:solidFill>
              </a:rPr>
              <a:t>beiden Listen angezeigt werden:</a:t>
            </a:r>
            <a:endParaRPr lang="de-DE" sz="2700">
              <a:solidFill>
                <a:srgbClr val="000000"/>
              </a:solidFill>
            </a:endParaRPr>
          </a:p>
        </p:txBody>
      </p:sp>
      <p:sp>
        <p:nvSpPr>
          <p:cNvPr id="4" name="Textfeld 3"/>
          <p:cNvSpPr txBox="1"/>
          <p:nvPr/>
        </p:nvSpPr>
        <p:spPr>
          <a:xfrm>
            <a:off x="2072152" y="2423173"/>
            <a:ext cx="5873885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200" b="1"/>
              <a:t>Projektplan</a:t>
            </a:r>
          </a:p>
          <a:p>
            <a:pPr marL="342900" indent="-342900">
              <a:buAutoNum type="arabicPeriod"/>
            </a:pPr>
            <a:r>
              <a:rPr lang="de-DE" sz="2400"/>
              <a:t>Pflichtenheft</a:t>
            </a:r>
          </a:p>
          <a:p>
            <a:pPr marL="342900" indent="-342900">
              <a:buAutoNum type="arabicPeriod"/>
            </a:pPr>
            <a:r>
              <a:rPr lang="de-DE" sz="2400"/>
              <a:t>Technikcheck</a:t>
            </a:r>
          </a:p>
          <a:p>
            <a:pPr marL="342900" indent="-342900">
              <a:buAutoNum type="arabicPeriod"/>
            </a:pPr>
            <a:r>
              <a:rPr lang="de-DE" sz="2400"/>
              <a:t>Programmierung</a:t>
            </a:r>
          </a:p>
          <a:p>
            <a:pPr marL="342900" indent="-342900">
              <a:buAutoNum type="arabicPeriod"/>
            </a:pPr>
            <a:r>
              <a:rPr lang="de-DE" sz="2400"/>
              <a:t>Abnahme</a:t>
            </a:r>
          </a:p>
          <a:p>
            <a:pPr marL="342900" indent="-342900">
              <a:buAutoNum type="arabicPeriod"/>
            </a:pPr>
            <a:endParaRPr lang="de-DE"/>
          </a:p>
          <a:p>
            <a:r>
              <a:rPr lang="de-DE" sz="3200" b="1"/>
              <a:t>Bitte beachten:</a:t>
            </a:r>
          </a:p>
          <a:p>
            <a:pPr marL="285750" indent="-285750">
              <a:buFont typeface="Arial"/>
              <a:buChar char="•"/>
            </a:pPr>
            <a:r>
              <a:rPr lang="de-DE" sz="2400"/>
              <a:t>Serverstandort USA!</a:t>
            </a:r>
          </a:p>
          <a:p>
            <a:pPr marL="285750" indent="-285750">
              <a:buFont typeface="Arial"/>
              <a:buChar char="•"/>
            </a:pPr>
            <a:r>
              <a:rPr lang="de-DE" sz="2400"/>
              <a:t>valides HTML 5 produzieren</a:t>
            </a:r>
          </a:p>
          <a:p>
            <a:pPr marL="285750" indent="-285750">
              <a:buFont typeface="Arial"/>
              <a:buChar char="•"/>
            </a:pPr>
            <a:r>
              <a:rPr lang="de-DE" sz="2400"/>
              <a:t>Timeline einhalten!</a:t>
            </a:r>
          </a:p>
        </p:txBody>
      </p:sp>
    </p:spTree>
    <p:extLst>
      <p:ext uri="{BB962C8B-B14F-4D97-AF65-F5344CB8AC3E}">
        <p14:creationId xmlns:p14="http://schemas.microsoft.com/office/powerpoint/2010/main" val="35453142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70</Words>
  <Application>Microsoft Macintosh PowerPoint</Application>
  <PresentationFormat>Bildschirmpräsentation (4:3)</PresentationFormat>
  <Paragraphs>41</Paragraphs>
  <Slides>5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5</vt:i4>
      </vt:variant>
    </vt:vector>
  </HeadingPairs>
  <TitlesOfParts>
    <vt:vector size="6" baseType="lpstr">
      <vt:lpstr>Office-Design</vt:lpstr>
      <vt:lpstr>HTML: Listen</vt:lpstr>
      <vt:lpstr>Syntax</vt:lpstr>
      <vt:lpstr>Beispiel</vt:lpstr>
      <vt:lpstr>un-/nummerierte Listen</vt:lpstr>
      <vt:lpstr>HTML-Listen: Übung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HTML: Tabellen</dc:title>
  <dc:creator>Bert</dc:creator>
  <cp:lastModifiedBy>B. M.</cp:lastModifiedBy>
  <cp:revision>20</cp:revision>
  <dcterms:created xsi:type="dcterms:W3CDTF">2012-01-29T22:42:54Z</dcterms:created>
  <dcterms:modified xsi:type="dcterms:W3CDTF">2015-10-18T13:26:38Z</dcterms:modified>
</cp:coreProperties>
</file>