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-17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1800-9764-0C43-B627-0A4212DB8556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42346-FEAD-1C4B-B926-99ACC1FC112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D9DC2-F108-2045-9009-1D5DAEE40FC6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E357-A731-D245-BF05-1D05B5A133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A39F9-B641-A940-A430-D73247A114B1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89B32-5863-424B-8C93-A9F075F779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81750-6315-704C-BD47-51D76FA41604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09921-3A4C-0E4E-A61B-3811BDB042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C6457-A2EA-A140-B1AC-0789B63E0560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7686E-25DA-F045-A73E-639A1E5413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5F436-4A6C-CB40-8DC0-EFCE01CA658D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33777-B439-834D-8D83-8B1DA33720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D6652-443D-9F49-8255-B56B8F3B8990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38125-A03B-3143-83CA-A2C0F243F0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8885-DDAE-0D42-8955-E23BB98FA41D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18661-DD1B-EE45-88D3-3F832DBE747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EAAAB-531C-EA43-859E-7963FDD915A0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336D0-D4A9-C341-A653-A87475CD1A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1B9BF-6801-254A-8A97-D8666EFF9C16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ADC1B-2E9E-1B46-879E-42CC361FED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8463A-9D84-6148-A5DE-3B2B12A9D475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CC01F-1CCF-7746-85D4-29E967257A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709730-01A5-F443-AF03-7220885B3440}" type="datetime1">
              <a:rPr lang="de-DE"/>
              <a:pPr>
                <a:defRPr/>
              </a:pPr>
              <a:t>18.10.15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EA9945-DB5E-5E42-9D2F-8B23E4B7E3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HTML: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Tabellen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smtClean="0">
                <a:solidFill>
                  <a:srgbClr val="E46C0A"/>
                </a:solidFill>
                <a:latin typeface="Courier"/>
                <a:ea typeface="+mn-ea"/>
                <a:cs typeface="Courier"/>
              </a:rPr>
              <a:t>&lt;table&gt;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smtClean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	</a:t>
            </a:r>
            <a:r>
              <a:rPr lang="de-DE" sz="2500" b="1" smtClean="0">
                <a:solidFill>
                  <a:srgbClr val="0000FF"/>
                </a:solidFill>
                <a:latin typeface="Courier"/>
                <a:ea typeface="+mn-ea"/>
                <a:cs typeface="Courier"/>
              </a:rPr>
              <a:t>&lt;tr&gt;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smtClean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			</a:t>
            </a:r>
            <a:r>
              <a:rPr lang="de-DE" sz="2500" b="1" smtClean="0">
                <a:solidFill>
                  <a:srgbClr val="77933C"/>
                </a:solidFill>
                <a:latin typeface="Courier"/>
                <a:ea typeface="+mn-ea"/>
                <a:cs typeface="Courier"/>
              </a:rPr>
              <a:t>&lt;td&gt;</a:t>
            </a:r>
            <a:r>
              <a:rPr lang="de-DE" sz="2500" b="1" smtClean="0">
                <a:solidFill>
                  <a:schemeClr val="bg1">
                    <a:lumMod val="50000"/>
                  </a:schemeClr>
                </a:solidFill>
                <a:latin typeface="Courier"/>
                <a:ea typeface="+mn-ea"/>
                <a:cs typeface="Courier"/>
              </a:rPr>
              <a:t>&lt;p&gt;Inhalt</a:t>
            </a:r>
            <a:r>
              <a:rPr lang="de-DE" sz="2500" b="1" smtClean="0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&lt;/p&gt;</a:t>
            </a:r>
            <a:r>
              <a:rPr lang="de-DE" sz="2500" b="1" smtClean="0">
                <a:solidFill>
                  <a:srgbClr val="77933C"/>
                </a:solidFill>
                <a:latin typeface="Courier"/>
                <a:ea typeface="+mn-ea"/>
                <a:cs typeface="Courier"/>
              </a:rPr>
              <a:t>&lt;/td&gt;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smtClean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			</a:t>
            </a:r>
            <a:r>
              <a:rPr lang="de-DE" sz="2500" b="1" smtClean="0">
                <a:solidFill>
                  <a:srgbClr val="77933C"/>
                </a:solidFill>
                <a:latin typeface="Courier"/>
                <a:ea typeface="+mn-ea"/>
                <a:cs typeface="Courier"/>
              </a:rPr>
              <a:t>&lt;td&gt;</a:t>
            </a:r>
            <a:r>
              <a:rPr lang="de-DE" sz="2500" b="1" smtClean="0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&amp;nbsp;</a:t>
            </a:r>
            <a:r>
              <a:rPr lang="de-DE" sz="2500" b="1" smtClean="0">
                <a:solidFill>
                  <a:srgbClr val="77933C"/>
                </a:solidFill>
                <a:latin typeface="Courier"/>
                <a:ea typeface="+mn-ea"/>
                <a:cs typeface="Courier"/>
              </a:rPr>
              <a:t>&lt;/td&gt;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smtClean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	</a:t>
            </a:r>
            <a:r>
              <a:rPr lang="de-DE" sz="2500" b="1" smtClean="0">
                <a:solidFill>
                  <a:srgbClr val="0000FF"/>
                </a:solidFill>
                <a:latin typeface="Courier"/>
                <a:ea typeface="+mn-ea"/>
                <a:cs typeface="Courier"/>
              </a:rPr>
              <a:t>&lt;/tr&gt;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smtClean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&lt;/table&gt;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794625" y="2795588"/>
            <a:ext cx="12144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Tabelle</a:t>
            </a:r>
          </a:p>
        </p:txBody>
      </p:sp>
      <p:sp>
        <p:nvSpPr>
          <p:cNvPr id="14341" name="Textfeld 4"/>
          <p:cNvSpPr txBox="1">
            <a:spLocks noChangeArrowheads="1"/>
          </p:cNvSpPr>
          <p:nvPr/>
        </p:nvSpPr>
        <p:spPr bwMode="auto">
          <a:xfrm>
            <a:off x="6110288" y="2795588"/>
            <a:ext cx="869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rgbClr val="0000FF"/>
                </a:solidFill>
                <a:latin typeface="Calibri" pitchFamily="-1" charset="0"/>
              </a:rPr>
              <a:t>Zeile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325688" y="5145088"/>
            <a:ext cx="10588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Zellen</a:t>
            </a:r>
          </a:p>
        </p:txBody>
      </p:sp>
      <p:cxnSp>
        <p:nvCxnSpPr>
          <p:cNvPr id="8" name="Form 7"/>
          <p:cNvCxnSpPr>
            <a:stCxn id="6" idx="1"/>
          </p:cNvCxnSpPr>
          <p:nvPr/>
        </p:nvCxnSpPr>
        <p:spPr>
          <a:xfrm rot="10800000">
            <a:off x="1817688" y="3319463"/>
            <a:ext cx="508000" cy="2087562"/>
          </a:xfrm>
          <a:prstGeom prst="bentConnector2">
            <a:avLst/>
          </a:prstGeom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Form 8"/>
          <p:cNvCxnSpPr>
            <a:stCxn id="6" idx="3"/>
          </p:cNvCxnSpPr>
          <p:nvPr/>
        </p:nvCxnSpPr>
        <p:spPr>
          <a:xfrm flipV="1">
            <a:off x="3384550" y="3319463"/>
            <a:ext cx="554038" cy="2087562"/>
          </a:xfrm>
          <a:prstGeom prst="bentConnector2">
            <a:avLst/>
          </a:prstGeom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Form 11"/>
          <p:cNvCxnSpPr>
            <a:stCxn id="14341" idx="0"/>
          </p:cNvCxnSpPr>
          <p:nvPr/>
        </p:nvCxnSpPr>
        <p:spPr>
          <a:xfrm rot="16200000" flipV="1">
            <a:off x="3844131" y="94457"/>
            <a:ext cx="474663" cy="4927600"/>
          </a:xfrm>
          <a:prstGeom prst="bentConnector2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Form 14"/>
          <p:cNvCxnSpPr>
            <a:stCxn id="14341" idx="2"/>
          </p:cNvCxnSpPr>
          <p:nvPr/>
        </p:nvCxnSpPr>
        <p:spPr>
          <a:xfrm rot="5400000">
            <a:off x="3982245" y="1154906"/>
            <a:ext cx="398462" cy="4727575"/>
          </a:xfrm>
          <a:prstGeom prst="bentConnector2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Form 17"/>
          <p:cNvCxnSpPr>
            <a:stCxn id="4" idx="2"/>
          </p:cNvCxnSpPr>
          <p:nvPr/>
        </p:nvCxnSpPr>
        <p:spPr>
          <a:xfrm rot="5400000">
            <a:off x="4805363" y="579438"/>
            <a:ext cx="855662" cy="6335712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Form 20"/>
          <p:cNvCxnSpPr>
            <a:stCxn id="4" idx="0"/>
          </p:cNvCxnSpPr>
          <p:nvPr/>
        </p:nvCxnSpPr>
        <p:spPr>
          <a:xfrm rot="16200000" flipV="1">
            <a:off x="4652962" y="-952499"/>
            <a:ext cx="912813" cy="6583362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</a:t>
            </a:r>
          </a:p>
        </p:txBody>
      </p:sp>
      <p:pic>
        <p:nvPicPr>
          <p:cNvPr id="15363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1975" y="4954588"/>
            <a:ext cx="5399088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328613" y="1260475"/>
            <a:ext cx="8172450" cy="3694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Courier"/>
                <a:ea typeface="ＭＳ Ｐゴシック" charset="-128"/>
                <a:cs typeface="Courier"/>
              </a:rPr>
              <a:t>&lt;table&gt;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</a:t>
            </a:r>
            <a:r>
              <a:rPr lang="de-DE">
                <a:solidFill>
                  <a:srgbClr val="0000FF"/>
                </a:solidFill>
                <a:latin typeface="Courier"/>
                <a:ea typeface="ＭＳ Ｐゴシック" charset="-128"/>
                <a:cs typeface="Courier"/>
              </a:rPr>
              <a:t>&lt;tr&gt;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	</a:t>
            </a:r>
            <a:r>
              <a:rPr lang="de-DE">
                <a:solidFill>
                  <a:schemeClr val="accent3">
                    <a:lumMod val="75000"/>
                  </a:schemeClr>
                </a:solidFill>
                <a:latin typeface="Courier"/>
                <a:ea typeface="ＭＳ Ｐゴシック" charset="-128"/>
                <a:cs typeface="Courier"/>
              </a:rPr>
              <a:t>&lt;td&gt;</a:t>
            </a:r>
            <a:r>
              <a:rPr lang="de-DE">
                <a:latin typeface="Courier"/>
                <a:ea typeface="ＭＳ Ｐゴシック" charset="-128"/>
                <a:cs typeface="Courier"/>
              </a:rPr>
              <a:t>Ich bin eine Zelle.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&lt;/td&gt;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	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&lt;td&gt;</a:t>
            </a:r>
            <a:r>
              <a:rPr lang="de-DE">
                <a:latin typeface="Courier"/>
                <a:ea typeface="ＭＳ Ｐゴシック" charset="-128"/>
                <a:cs typeface="Courier"/>
              </a:rPr>
              <a:t>Ich bin eine Zelle.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&lt;/td&gt;</a:t>
            </a:r>
          </a:p>
          <a:p>
            <a:pPr>
              <a:defRPr/>
            </a:pPr>
            <a:r>
              <a:rPr lang="de-DE">
                <a:solidFill>
                  <a:srgbClr val="0000FF"/>
                </a:solidFill>
                <a:latin typeface="Courier"/>
                <a:ea typeface="ＭＳ Ｐゴシック" charset="-128"/>
                <a:cs typeface="Courier"/>
              </a:rPr>
              <a:t>	&lt;/tr&gt;</a:t>
            </a:r>
          </a:p>
          <a:p>
            <a:pPr>
              <a:defRPr/>
            </a:pPr>
            <a:r>
              <a:rPr lang="de-DE">
                <a:solidFill>
                  <a:srgbClr val="0000FF"/>
                </a:solidFill>
                <a:latin typeface="Courier"/>
                <a:ea typeface="ＭＳ Ｐゴシック" charset="-128"/>
                <a:cs typeface="Courier"/>
              </a:rPr>
              <a:t>	&lt;tr&gt;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	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&lt;td&gt;</a:t>
            </a:r>
            <a:r>
              <a:rPr lang="de-DE">
                <a:latin typeface="Courier"/>
                <a:ea typeface="ＭＳ Ｐゴシック" charset="-128"/>
                <a:cs typeface="Courier"/>
              </a:rPr>
              <a:t>Ich bin eine Zelle.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&lt;/td&gt;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	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&lt;td&gt;</a:t>
            </a:r>
            <a:r>
              <a:rPr lang="de-DE">
                <a:latin typeface="Courier"/>
                <a:ea typeface="ＭＳ Ｐゴシック" charset="-128"/>
                <a:cs typeface="Courier"/>
              </a:rPr>
              <a:t>Ich bin eine Zelle.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&lt;/td&gt;</a:t>
            </a:r>
          </a:p>
          <a:p>
            <a:pPr>
              <a:defRPr/>
            </a:pPr>
            <a:r>
              <a:rPr lang="de-DE">
                <a:solidFill>
                  <a:srgbClr val="0000FF"/>
                </a:solidFill>
                <a:latin typeface="Courier"/>
                <a:ea typeface="ＭＳ Ｐゴシック" charset="-128"/>
                <a:cs typeface="Courier"/>
              </a:rPr>
              <a:t>	&lt;/tr&gt;</a:t>
            </a:r>
          </a:p>
          <a:p>
            <a:pPr>
              <a:defRPr/>
            </a:pPr>
            <a:r>
              <a:rPr lang="de-DE">
                <a:solidFill>
                  <a:srgbClr val="0000FF"/>
                </a:solidFill>
                <a:latin typeface="Courier"/>
                <a:ea typeface="ＭＳ Ｐゴシック" charset="-128"/>
                <a:cs typeface="Courier"/>
              </a:rPr>
              <a:t>	&lt;tr&gt;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	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&lt;td colspan="2"&gt;</a:t>
            </a:r>
            <a:r>
              <a:rPr lang="de-DE">
                <a:latin typeface="Courier"/>
                <a:ea typeface="ＭＳ Ｐゴシック" charset="-128"/>
                <a:cs typeface="Courier"/>
              </a:rPr>
              <a:t>Ich bin eine verbundene Zelle.</a:t>
            </a:r>
            <a:r>
              <a:rPr lang="de-DE">
                <a:solidFill>
                  <a:srgbClr val="77933C"/>
                </a:solidFill>
                <a:latin typeface="Courier"/>
                <a:ea typeface="ＭＳ Ｐゴシック" charset="-128"/>
                <a:cs typeface="Courier"/>
              </a:rPr>
              <a:t>&lt;/td&gt;</a:t>
            </a:r>
          </a:p>
          <a:p>
            <a:pPr>
              <a:defRPr/>
            </a:pPr>
            <a:r>
              <a:rPr lang="de-DE">
                <a:solidFill>
                  <a:srgbClr val="0000FF"/>
                </a:solidFill>
                <a:latin typeface="Courier"/>
                <a:ea typeface="ＭＳ Ｐゴシック" charset="-128"/>
                <a:cs typeface="Courier"/>
              </a:rPr>
              <a:t>	&lt;/tr&gt;</a:t>
            </a:r>
          </a:p>
          <a:p>
            <a:pPr>
              <a:defRPr/>
            </a:pPr>
            <a:r>
              <a:rPr lang="de-DE">
                <a:solidFill>
                  <a:srgbClr val="E46C0A"/>
                </a:solidFill>
                <a:latin typeface="Courier"/>
                <a:ea typeface="ＭＳ Ｐゴシック" charset="-128"/>
                <a:cs typeface="Courier"/>
              </a:rPr>
              <a:t>&lt;/table&gt;</a:t>
            </a:r>
          </a:p>
        </p:txBody>
      </p:sp>
      <p:sp>
        <p:nvSpPr>
          <p:cNvPr id="15365" name="Textfeld 5"/>
          <p:cNvSpPr txBox="1">
            <a:spLocks noChangeArrowheads="1"/>
          </p:cNvSpPr>
          <p:nvPr/>
        </p:nvSpPr>
        <p:spPr bwMode="auto">
          <a:xfrm>
            <a:off x="3983038" y="4540250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77933C"/>
                </a:solidFill>
              </a:rPr>
              <a:t>td</a:t>
            </a:r>
          </a:p>
        </p:txBody>
      </p:sp>
      <p:sp>
        <p:nvSpPr>
          <p:cNvPr id="15366" name="Textfeld 6"/>
          <p:cNvSpPr txBox="1">
            <a:spLocks noChangeArrowheads="1"/>
          </p:cNvSpPr>
          <p:nvPr/>
        </p:nvSpPr>
        <p:spPr bwMode="auto">
          <a:xfrm>
            <a:off x="7023100" y="4540250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77933C"/>
                </a:solidFill>
              </a:rPr>
              <a:t>td</a:t>
            </a:r>
          </a:p>
        </p:txBody>
      </p:sp>
      <p:cxnSp>
        <p:nvCxnSpPr>
          <p:cNvPr id="9" name="Gerade Verbindung mit Pfeil 8"/>
          <p:cNvCxnSpPr/>
          <p:nvPr/>
        </p:nvCxnSpPr>
        <p:spPr>
          <a:xfrm rot="5400000">
            <a:off x="3888582" y="5258594"/>
            <a:ext cx="609600" cy="1587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rot="5400000">
            <a:off x="7031832" y="5258594"/>
            <a:ext cx="609600" cy="1587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69" name="Textfeld 10"/>
          <p:cNvSpPr txBox="1">
            <a:spLocks noChangeArrowheads="1"/>
          </p:cNvSpPr>
          <p:nvPr/>
        </p:nvSpPr>
        <p:spPr bwMode="auto">
          <a:xfrm>
            <a:off x="2463800" y="5064125"/>
            <a:ext cx="44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0000FF"/>
                </a:solidFill>
              </a:rPr>
              <a:t>tr</a:t>
            </a:r>
          </a:p>
        </p:txBody>
      </p:sp>
      <p:sp>
        <p:nvSpPr>
          <p:cNvPr id="15370" name="Textfeld 11"/>
          <p:cNvSpPr txBox="1">
            <a:spLocks noChangeArrowheads="1"/>
          </p:cNvSpPr>
          <p:nvPr/>
        </p:nvSpPr>
        <p:spPr bwMode="auto">
          <a:xfrm>
            <a:off x="2463800" y="5564188"/>
            <a:ext cx="44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0000FF"/>
                </a:solidFill>
              </a:rPr>
              <a:t>tr</a:t>
            </a:r>
          </a:p>
        </p:txBody>
      </p:sp>
      <p:sp>
        <p:nvSpPr>
          <p:cNvPr id="15371" name="Textfeld 12"/>
          <p:cNvSpPr txBox="1">
            <a:spLocks noChangeArrowheads="1"/>
          </p:cNvSpPr>
          <p:nvPr/>
        </p:nvSpPr>
        <p:spPr bwMode="auto">
          <a:xfrm>
            <a:off x="2463800" y="6065838"/>
            <a:ext cx="44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0000FF"/>
                </a:solidFill>
              </a:rPr>
              <a:t>tr</a:t>
            </a:r>
          </a:p>
        </p:txBody>
      </p:sp>
      <p:cxnSp>
        <p:nvCxnSpPr>
          <p:cNvPr id="15" name="Gerade Verbindung mit Pfeil 14"/>
          <p:cNvCxnSpPr>
            <a:stCxn id="15369" idx="3"/>
          </p:cNvCxnSpPr>
          <p:nvPr/>
        </p:nvCxnSpPr>
        <p:spPr>
          <a:xfrm>
            <a:off x="2908300" y="5326063"/>
            <a:ext cx="765175" cy="952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2830513" y="5875338"/>
            <a:ext cx="765175" cy="952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2830513" y="6376988"/>
            <a:ext cx="765175" cy="952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Verbinden von Zellen</a:t>
            </a:r>
          </a:p>
        </p:txBody>
      </p:sp>
      <p:pic>
        <p:nvPicPr>
          <p:cNvPr id="16387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1975" y="4954588"/>
            <a:ext cx="5399088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328613" y="1260475"/>
            <a:ext cx="8172450" cy="3694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&lt;table&gt;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&lt;tr&gt;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	&lt;td&gt;Ich bin eine Zelle.&lt;/td&gt;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	&lt;td&gt;Ich bin eine Zelle.&lt;/td&gt;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&lt;/tr&gt;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&lt;tr&gt;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	&lt;td&gt;Ich bin eine Zelle.&lt;/td&gt;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	&lt;td&gt;Ich bin eine Zelle.&lt;/td&gt;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&lt;/tr&gt;</a:t>
            </a:r>
          </a:p>
          <a:p>
            <a:pPr>
              <a:defRPr/>
            </a:pPr>
            <a:r>
              <a:rPr lang="de-DE">
                <a:solidFill>
                  <a:schemeClr val="bg1">
                    <a:lumMod val="50000"/>
                  </a:schemeClr>
                </a:solidFill>
                <a:latin typeface="Courier"/>
                <a:ea typeface="ＭＳ Ｐゴシック" charset="-128"/>
                <a:cs typeface="Courier"/>
              </a:rPr>
              <a:t>	&lt;tr&gt;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		</a:t>
            </a:r>
            <a:r>
              <a:rPr lang="de-DE" b="1">
                <a:solidFill>
                  <a:srgbClr val="FF0000"/>
                </a:solidFill>
                <a:latin typeface="Courier"/>
                <a:ea typeface="ＭＳ Ｐゴシック" charset="-128"/>
                <a:cs typeface="Courier"/>
              </a:rPr>
              <a:t>&lt;td colspan="2"&gt;</a:t>
            </a:r>
            <a:r>
              <a:rPr lang="de-DE">
                <a:solidFill>
                  <a:srgbClr val="7F7F7F"/>
                </a:solidFill>
                <a:latin typeface="Courier"/>
                <a:ea typeface="ＭＳ Ｐゴシック" charset="-128"/>
                <a:cs typeface="Courier"/>
              </a:rPr>
              <a:t>Ich bin eine verbundene Zelle.&lt;/td&gt;</a:t>
            </a:r>
          </a:p>
          <a:p>
            <a:pPr>
              <a:defRPr/>
            </a:pPr>
            <a:r>
              <a:rPr lang="de-DE">
                <a:solidFill>
                  <a:srgbClr val="7F7F7F"/>
                </a:solidFill>
                <a:latin typeface="Courier"/>
                <a:ea typeface="ＭＳ Ｐゴシック" charset="-128"/>
                <a:cs typeface="Courier"/>
              </a:rPr>
              <a:t>	&lt;/tr&gt;</a:t>
            </a:r>
          </a:p>
          <a:p>
            <a:pPr>
              <a:defRPr/>
            </a:pPr>
            <a:r>
              <a:rPr lang="de-DE">
                <a:solidFill>
                  <a:srgbClr val="7F7F7F"/>
                </a:solidFill>
                <a:latin typeface="Courier"/>
                <a:ea typeface="ＭＳ Ｐゴシック" charset="-128"/>
                <a:cs typeface="Courier"/>
              </a:rPr>
              <a:t>&lt;/table&gt;</a:t>
            </a:r>
          </a:p>
        </p:txBody>
      </p:sp>
      <p:sp>
        <p:nvSpPr>
          <p:cNvPr id="18" name="Rechteck 17"/>
          <p:cNvSpPr/>
          <p:nvPr/>
        </p:nvSpPr>
        <p:spPr>
          <a:xfrm>
            <a:off x="3101975" y="6038850"/>
            <a:ext cx="5399088" cy="703263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21" name="Gerade Verbindung 20"/>
          <p:cNvCxnSpPr/>
          <p:nvPr/>
        </p:nvCxnSpPr>
        <p:spPr>
          <a:xfrm rot="16200000" flipH="1">
            <a:off x="2598738" y="4727575"/>
            <a:ext cx="1690687" cy="93186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2187575" y="4954588"/>
            <a:ext cx="4702175" cy="4143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 sz="2100">
                <a:solidFill>
                  <a:schemeClr val="tx1"/>
                </a:solidFill>
              </a:rPr>
              <a:t>2 "columns" (Spalten) werden verbunden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HTML-Tabellen: Übung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22327"/>
              </p:ext>
            </p:extLst>
          </p:nvPr>
        </p:nvGraphicFramePr>
        <p:xfrm>
          <a:off x="1390313" y="3226913"/>
          <a:ext cx="6096000" cy="289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3200"/>
                        <a:t>Montag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/>
                        <a:t>Schule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/>
                        <a:t>Dienstag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/>
                        <a:t>Schule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/>
                        <a:t>Mittwoch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/>
                        <a:t>frei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/>
                        <a:t>Donnerstag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/>
                        <a:t>frei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/>
                        <a:t>Freitag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/>
                        <a:t>Schule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1253317" y="1562530"/>
            <a:ext cx="607026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/>
              <a:t>Bauen Sie diese Tabelle in HTML.</a:t>
            </a:r>
          </a:p>
          <a:p>
            <a:endParaRPr lang="de-DE" sz="2800" b="1"/>
          </a:p>
          <a:p>
            <a:r>
              <a:rPr lang="de-DE" sz="2800" b="1"/>
              <a:t>Tipp: Arbeiten Sie mit Copy-Paste!</a:t>
            </a:r>
          </a:p>
        </p:txBody>
      </p:sp>
    </p:spTree>
    <p:extLst>
      <p:ext uri="{BB962C8B-B14F-4D97-AF65-F5344CB8AC3E}">
        <p14:creationId xmlns:p14="http://schemas.microsoft.com/office/powerpoint/2010/main" val="1060093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Macintosh PowerPoint</Application>
  <PresentationFormat>Bildschirmpräsentation 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Office-Design</vt:lpstr>
      <vt:lpstr>HTML: Tabellen</vt:lpstr>
      <vt:lpstr>Syntax</vt:lpstr>
      <vt:lpstr>Beispiel</vt:lpstr>
      <vt:lpstr>Verbinden von Zellen</vt:lpstr>
      <vt:lpstr>HTML-Tabellen: Übung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16</cp:revision>
  <dcterms:created xsi:type="dcterms:W3CDTF">2012-01-29T22:42:53Z</dcterms:created>
  <dcterms:modified xsi:type="dcterms:W3CDTF">2015-10-18T13:21:43Z</dcterms:modified>
</cp:coreProperties>
</file>