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1" r:id="rId4"/>
    <p:sldId id="262" r:id="rId5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152" d="100"/>
          <a:sy n="152" d="100"/>
        </p:scale>
        <p:origin x="-1720" y="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7311E6-6523-F844-B768-9326193D116A}" type="datetime1">
              <a:rPr lang="de-DE"/>
              <a:pPr>
                <a:defRPr/>
              </a:pPr>
              <a:t>18.10.15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EE21C7-F547-9545-BDC8-552C669A99E4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86D92-0854-B84D-8A2D-A19B67395215}" type="datetime1">
              <a:rPr lang="de-DE"/>
              <a:pPr>
                <a:defRPr/>
              </a:pPr>
              <a:t>18.10.15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84AFC-9F2C-AB4D-9F53-F2C69193EBF3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94FA5-D48A-6745-B64A-2CF0C54DDF6A}" type="datetime1">
              <a:rPr lang="de-DE"/>
              <a:pPr>
                <a:defRPr/>
              </a:pPr>
              <a:t>18.10.15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9007E9-80A9-C847-B6E1-8635D97E1B4E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DCA6E-01A9-C64C-AFE8-EC5DE7A7B9FB}" type="datetime1">
              <a:rPr lang="de-DE"/>
              <a:pPr>
                <a:defRPr/>
              </a:pPr>
              <a:t>18.10.15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4B9336-1E92-DF43-AB9D-912E11B8EE7A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B66783-43FD-2F44-97B7-729BBFCE4EA3}" type="datetime1">
              <a:rPr lang="de-DE"/>
              <a:pPr>
                <a:defRPr/>
              </a:pPr>
              <a:t>18.10.15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84EEC-5C42-7E4E-95F5-1B618FA83985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7A5B7C-330E-084C-A543-9A10E528B15C}" type="datetime1">
              <a:rPr lang="de-DE"/>
              <a:pPr>
                <a:defRPr/>
              </a:pPr>
              <a:t>18.10.15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A78D3-3874-A841-A4FD-F87F667700A2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D0B6A1-80C4-7048-84E4-D19091B07F88}" type="datetime1">
              <a:rPr lang="de-DE"/>
              <a:pPr>
                <a:defRPr/>
              </a:pPr>
              <a:t>18.10.15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74CFE-38E3-BF48-B61D-A03DDD4D54AC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201D5E-CEFE-7B4D-B6F0-311F937131A4}" type="datetime1">
              <a:rPr lang="de-DE"/>
              <a:pPr>
                <a:defRPr/>
              </a:pPr>
              <a:t>18.10.15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7338C8-8D1F-6E4C-9D7B-8122EC52EC96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1C345-F921-0541-91BD-F7FEC670134F}" type="datetime1">
              <a:rPr lang="de-DE"/>
              <a:pPr>
                <a:defRPr/>
              </a:pPr>
              <a:t>18.10.15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13AC1-EBE9-9D47-BB94-1D014979B62E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FFDE9-8ED5-9641-82B8-D255D4268A89}" type="datetime1">
              <a:rPr lang="de-DE"/>
              <a:pPr>
                <a:defRPr/>
              </a:pPr>
              <a:t>18.10.15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86716D-C796-344A-BE61-999C89BBB717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493D0F-71BD-7F42-BE25-64359D854A8C}" type="datetime1">
              <a:rPr lang="de-DE"/>
              <a:pPr>
                <a:defRPr/>
              </a:pPr>
              <a:t>18.10.15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6C3F95-BA40-4D47-9AD0-395DF0D204A2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4A8B22E-A379-8F4A-ADA8-B61002B474E6}" type="datetime1">
              <a:rPr lang="de-DE"/>
              <a:pPr>
                <a:defRPr/>
              </a:pPr>
              <a:t>18.10.15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D00A386-BEA4-C34A-8488-9206EC78520C}" type="slidenum">
              <a:rPr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HTML-Befehle:</a:t>
            </a:r>
            <a:br>
              <a:rPr lang="de-DE">
                <a:ea typeface="ＭＳ Ｐゴシック" pitchFamily="-1" charset="-128"/>
                <a:cs typeface="ＭＳ Ｐゴシック" pitchFamily="-1" charset="-128"/>
              </a:rPr>
            </a:br>
            <a:r>
              <a:rPr lang="de-DE">
                <a:ea typeface="ＭＳ Ｐゴシック" pitchFamily="-1" charset="-128"/>
                <a:cs typeface="ＭＳ Ｐゴシック" pitchFamily="-1" charset="-128"/>
              </a:rPr>
              <a:t>Bilder einfügen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img-Tag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28600" y="1600200"/>
            <a:ext cx="8763000" cy="29718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dirty="0">
                <a:ea typeface="+mn-ea"/>
                <a:cs typeface="+mn-cs"/>
              </a:rPr>
              <a:t>Zum Einfügen von Bildern verwendet man den </a:t>
            </a:r>
            <a:r>
              <a:rPr lang="de-DE" dirty="0" err="1">
                <a:ea typeface="+mn-ea"/>
                <a:cs typeface="+mn-cs"/>
              </a:rPr>
              <a:t>img</a:t>
            </a:r>
            <a:r>
              <a:rPr lang="de-DE" dirty="0">
                <a:ea typeface="+mn-ea"/>
                <a:cs typeface="+mn-cs"/>
              </a:rPr>
              <a:t>-Tag mit folgender Syntax: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378" b="1" dirty="0">
                <a:latin typeface="Courier"/>
                <a:ea typeface="+mn-ea"/>
                <a:cs typeface="Courier"/>
              </a:rPr>
              <a:t>	&lt;</a:t>
            </a:r>
            <a:r>
              <a:rPr lang="de-DE" sz="2378" b="1" dirty="0" err="1">
                <a:latin typeface="Courier"/>
                <a:ea typeface="+mn-ea"/>
                <a:cs typeface="Courier"/>
              </a:rPr>
              <a:t>img</a:t>
            </a:r>
            <a:r>
              <a:rPr lang="de-DE" sz="2378" b="1" dirty="0">
                <a:latin typeface="Courier"/>
                <a:ea typeface="+mn-ea"/>
                <a:cs typeface="Courier"/>
              </a:rPr>
              <a:t> </a:t>
            </a:r>
            <a:r>
              <a:rPr lang="de-DE" sz="2378" b="1" dirty="0" err="1">
                <a:solidFill>
                  <a:srgbClr val="FF0000"/>
                </a:solidFill>
                <a:latin typeface="Courier"/>
                <a:ea typeface="+mn-ea"/>
                <a:cs typeface="Courier"/>
              </a:rPr>
              <a:t>src</a:t>
            </a:r>
            <a:r>
              <a:rPr lang="de-DE" sz="2378" b="1" dirty="0">
                <a:latin typeface="Courier"/>
                <a:ea typeface="+mn-ea"/>
                <a:cs typeface="Courier"/>
              </a:rPr>
              <a:t>="bild.gif" </a:t>
            </a:r>
            <a:r>
              <a:rPr lang="de-DE" sz="2378" b="1" dirty="0">
                <a:solidFill>
                  <a:schemeClr val="accent6">
                    <a:lumMod val="75000"/>
                  </a:schemeClr>
                </a:solidFill>
                <a:latin typeface="Courier"/>
                <a:ea typeface="+mn-ea"/>
                <a:cs typeface="Courier"/>
              </a:rPr>
              <a:t>alt</a:t>
            </a:r>
            <a:r>
              <a:rPr lang="de-DE" sz="2378" b="1" dirty="0">
                <a:latin typeface="Courier"/>
                <a:ea typeface="+mn-ea"/>
                <a:cs typeface="Courier"/>
              </a:rPr>
              <a:t>="Beschreibung"</a:t>
            </a:r>
            <a:r>
              <a:rPr lang="de-DE" sz="2378" b="1" dirty="0" smtClean="0">
                <a:latin typeface="Courier"/>
                <a:ea typeface="+mn-ea"/>
                <a:cs typeface="Courier"/>
              </a:rPr>
              <a:t>&gt;</a:t>
            </a:r>
            <a:endParaRPr lang="de-DE" sz="2378" b="1" dirty="0">
              <a:latin typeface="Courier"/>
              <a:ea typeface="+mn-ea"/>
              <a:cs typeface="Courier"/>
            </a:endParaRPr>
          </a:p>
        </p:txBody>
      </p:sp>
      <p:sp>
        <p:nvSpPr>
          <p:cNvPr id="14340" name="Textfeld 10"/>
          <p:cNvSpPr txBox="1">
            <a:spLocks noChangeArrowheads="1"/>
          </p:cNvSpPr>
          <p:nvPr/>
        </p:nvSpPr>
        <p:spPr bwMode="auto">
          <a:xfrm>
            <a:off x="152400" y="4017963"/>
            <a:ext cx="3657600" cy="1754187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" charset="0"/>
              </a:rPr>
              <a:t>"</a:t>
            </a:r>
            <a:r>
              <a:rPr lang="de-DE">
                <a:solidFill>
                  <a:srgbClr val="FF0000"/>
                </a:solidFill>
                <a:latin typeface="Calibri" pitchFamily="-1" charset="0"/>
              </a:rPr>
              <a:t>Source</a:t>
            </a:r>
            <a:r>
              <a:rPr lang="de-DE">
                <a:latin typeface="Calibri" pitchFamily="-1" charset="0"/>
              </a:rPr>
              <a:t>" = Quelle des Bildes als Pfad-Angabe, z.B.</a:t>
            </a:r>
          </a:p>
          <a:p>
            <a:endParaRPr lang="de-DE">
              <a:latin typeface="Calibri" pitchFamily="-1" charset="0"/>
            </a:endParaRPr>
          </a:p>
          <a:p>
            <a:r>
              <a:rPr lang="de-DE">
                <a:latin typeface="Calibri" pitchFamily="-1" charset="0"/>
              </a:rPr>
              <a:t>bild.gif</a:t>
            </a:r>
          </a:p>
          <a:p>
            <a:r>
              <a:rPr lang="de-DE">
                <a:latin typeface="Calibri" pitchFamily="-1" charset="0"/>
              </a:rPr>
              <a:t>bilder/bild.gif</a:t>
            </a:r>
          </a:p>
          <a:p>
            <a:r>
              <a:rPr lang="de-DE">
                <a:latin typeface="Calibri" pitchFamily="-1" charset="0"/>
              </a:rPr>
              <a:t>http://www.xy.de/bilder/bild.gif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4419600" y="4017963"/>
            <a:ext cx="4572000" cy="2308225"/>
          </a:xfrm>
          <a:prstGeom prst="rect">
            <a:avLst/>
          </a:prstGeom>
          <a:noFill/>
          <a:ln w="25400">
            <a:solidFill>
              <a:schemeClr val="accent6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>
                <a:solidFill>
                  <a:srgbClr val="E46C0A"/>
                </a:solidFill>
                <a:latin typeface="+mn-lt"/>
                <a:ea typeface="+mn-ea"/>
                <a:cs typeface="+mn-cs"/>
              </a:rPr>
              <a:t>Alternativtext </a:t>
            </a:r>
            <a:r>
              <a:rPr lang="de-DE">
                <a:latin typeface="+mn-lt"/>
                <a:ea typeface="+mn-ea"/>
                <a:cs typeface="+mn-cs"/>
              </a:rPr>
              <a:t>= Beschreibung des Bildes, wichtig v.a. für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de-DE">
                <a:latin typeface="+mn-lt"/>
                <a:ea typeface="+mn-ea"/>
                <a:cs typeface="+mn-cs"/>
              </a:rPr>
              <a:t>Suchmaschinen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de-DE">
                <a:latin typeface="+mn-lt"/>
                <a:ea typeface="+mn-ea"/>
                <a:cs typeface="+mn-cs"/>
              </a:rPr>
              <a:t>Ausgabe mit Screenreader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de-DE">
              <a:latin typeface="+mn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>
                <a:latin typeface="+mn-lt"/>
                <a:ea typeface="+mn-ea"/>
                <a:cs typeface="+mn-cs"/>
              </a:rPr>
              <a:t>"Fotografie eines Tigers beim Fressen."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>
                <a:latin typeface="+mn-lt"/>
                <a:ea typeface="+mn-ea"/>
                <a:cs typeface="+mn-cs"/>
              </a:rPr>
              <a:t>"Zusammenhang zwischen Geschwindigkeit und Zeit (Schema-Zeichnung)"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img-Tag als "leeres Element"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506916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>
                <a:ea typeface="+mn-ea"/>
                <a:cs typeface="+mn-cs"/>
              </a:rPr>
              <a:t>Der img-Tag gehört zu den "leeren Elementen": Er schließt keine weiteren Inhalte ein und hat damit keinen End-Tag.</a:t>
            </a:r>
            <a:endParaRPr lang="de-DE" b="1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b="1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b="1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800">
                <a:latin typeface="Courier"/>
                <a:ea typeface="+mn-ea"/>
                <a:cs typeface="Courier"/>
              </a:rPr>
              <a:t>&lt;img src="bild.gif" alt="Beschreibung"&gt;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2800">
              <a:latin typeface="Courier"/>
              <a:ea typeface="+mn-ea"/>
              <a:cs typeface="Courier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>
                <a:ea typeface="+mn-ea"/>
                <a:cs typeface="+mn-cs"/>
              </a:rPr>
              <a:t>vs.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2800">
              <a:latin typeface="Courier"/>
              <a:ea typeface="+mn-ea"/>
              <a:cs typeface="Courier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800">
                <a:latin typeface="Courier"/>
                <a:ea typeface="+mn-ea"/>
                <a:cs typeface="Courier"/>
              </a:rPr>
              <a:t>&lt;p&gt;Ich bin ein Text.&lt;/p&gt;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HTML: Bild einfügen - Übung</a:t>
            </a:r>
            <a:endParaRPr lang="de-DE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506916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800">
                <a:latin typeface="Courier"/>
                <a:ea typeface="+mn-ea"/>
                <a:cs typeface="Courier"/>
              </a:rPr>
              <a:t>Erstellen Sie eine Webseite, die ungefähr so aussieht:</a:t>
            </a:r>
          </a:p>
        </p:txBody>
      </p:sp>
      <p:pic>
        <p:nvPicPr>
          <p:cNvPr id="2" name="Bild 1" descr="html06_blumen_shop_nachbauen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20"/>
          <a:stretch/>
        </p:blipFill>
        <p:spPr>
          <a:xfrm>
            <a:off x="1691680" y="2564903"/>
            <a:ext cx="4968552" cy="4535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644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159</Words>
  <Application>Microsoft Macintosh PowerPoint</Application>
  <PresentationFormat>Bildschirmpräsentation (4:3)</PresentationFormat>
  <Paragraphs>26</Paragraphs>
  <Slides>4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5" baseType="lpstr">
      <vt:lpstr>Office-Design</vt:lpstr>
      <vt:lpstr>HTML-Befehle: Bilder einfügen</vt:lpstr>
      <vt:lpstr>img-Tag</vt:lpstr>
      <vt:lpstr>img-Tag als "leeres Element"</vt:lpstr>
      <vt:lpstr>HTML: Bild einfügen - Übung</vt:lpstr>
    </vt:vector>
  </TitlesOfParts>
  <Company>-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erste Webseite in HTML</dc:title>
  <dc:creator>Bert</dc:creator>
  <cp:lastModifiedBy>B. M.</cp:lastModifiedBy>
  <cp:revision>25</cp:revision>
  <cp:lastPrinted>2009-09-09T11:06:00Z</cp:lastPrinted>
  <dcterms:created xsi:type="dcterms:W3CDTF">2012-01-29T22:42:52Z</dcterms:created>
  <dcterms:modified xsi:type="dcterms:W3CDTF">2015-10-18T12:44:54Z</dcterms:modified>
</cp:coreProperties>
</file>