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9" r:id="rId4"/>
    <p:sldId id="260" r:id="rId5"/>
    <p:sldId id="257" r:id="rId6"/>
    <p:sldId id="258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Objects="1">
      <p:cViewPr varScale="1">
        <p:scale>
          <a:sx n="121" d="100"/>
          <a:sy n="121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6F070-2344-8945-971E-F1331C87DC27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76A52-287F-5B44-AE2B-A28AC886968A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D689D-2416-3F4E-8307-D9B7E6F2AB39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2031-CAC8-9E4F-8F9A-40F1E45551DB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A1C52-DD39-744A-954E-1B3C076BB5D3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54CAA-7CCC-1C41-A978-8E5F6807E28D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41108-1F39-2740-ADB3-089B88993444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A80AA-92E8-A443-9862-ABB2C6142FB4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469C9-6CDD-1A48-9E0F-918A1F02D94F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AFD40-B672-2547-A8BD-4FE71F9FF4A4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3E575-6B2F-D04E-9C83-16769BEB8694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10118-162A-DC44-B18E-06EFC2DA6377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0C2F5-5BAD-E344-93B1-D4CA96268312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E970B-A6A6-0A49-8A4C-48626ABCE202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3836B-8643-1946-88B8-DFDA4A13C27A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42256-0734-9A41-B1D8-96D4637D80E9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0B03D-E2B2-D944-92D2-AD6B70A1ADD0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F9CA5-2E69-5747-B5CB-DD0B5152F084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81C67-EC0D-654F-8B80-286D9A60763B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B75FA-80AC-534C-81D7-363754E39B97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6AEB9-A550-F74A-B620-71EA3F07FDC8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43F6D-291A-B045-94A3-97C705D34914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D7A9634-9E82-A24F-AC09-066CF3CD3243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C94A99-0915-7242-AF69-DEF0689714B9}" type="slidenum">
              <a:rPr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Die erste Webseite in HTML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3.org/html/logo/downloads/HTML5_Logo_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230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Client-Server-Modell im WWW</a:t>
            </a:r>
          </a:p>
        </p:txBody>
      </p:sp>
      <p:pic>
        <p:nvPicPr>
          <p:cNvPr id="14339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556792"/>
            <a:ext cx="73025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7FE10D1-639C-7647-B4EC-372690DA9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3821268"/>
            <a:ext cx="3564681" cy="2589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Client-Server-Modell im WWW</a:t>
            </a:r>
          </a:p>
        </p:txBody>
      </p:sp>
      <p:pic>
        <p:nvPicPr>
          <p:cNvPr id="15363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92300"/>
            <a:ext cx="73025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E7EB097-29CD-6B45-82D3-2657CDB2F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4084694"/>
            <a:ext cx="3564681" cy="2589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feld 4"/>
          <p:cNvSpPr txBox="1"/>
          <p:nvPr/>
        </p:nvSpPr>
        <p:spPr>
          <a:xfrm>
            <a:off x="990600" y="5503863"/>
            <a:ext cx="6473825" cy="11382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 sz="3400"/>
              <a:t>Zurückgegebenes Dokument ist z.B.</a:t>
            </a:r>
          </a:p>
          <a:p>
            <a:pPr>
              <a:defRPr/>
            </a:pPr>
            <a:r>
              <a:rPr lang="de-DE" sz="3400"/>
              <a:t>ein HTML-Dokument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>
                <a:ea typeface="+mn-ea"/>
                <a:cs typeface="+mn-cs"/>
              </a:rPr>
              <a:t>HTML</a:t>
            </a:r>
            <a:r>
              <a:rPr lang="de-DE">
                <a:ea typeface="+mn-ea"/>
                <a:cs typeface="+mn-cs"/>
              </a:rPr>
              <a:t> = Hypertext Markup Language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>
                <a:ea typeface="+mn-ea"/>
                <a:cs typeface="+mn-cs"/>
              </a:rPr>
              <a:t>Verwendung von "Tags" </a:t>
            </a:r>
            <a:r>
              <a:rPr lang="de-DE">
                <a:ea typeface="+mn-ea"/>
                <a:cs typeface="+mn-cs"/>
              </a:rPr>
              <a:t>(in Spitzklammern), z.B.: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&lt;p&gt;</a:t>
            </a:r>
            <a:r>
              <a:rPr lang="de-DE">
                <a:latin typeface="Courier New"/>
                <a:ea typeface="+mn-ea"/>
                <a:cs typeface="Courier New"/>
              </a:rPr>
              <a:t>Ich bin ein Absatz.</a:t>
            </a:r>
            <a:r>
              <a:rPr lang="de-DE">
                <a:solidFill>
                  <a:srgbClr val="77933C"/>
                </a:solidFill>
                <a:latin typeface="Courier New"/>
                <a:ea typeface="+mn-ea"/>
                <a:cs typeface="Courier New"/>
              </a:rPr>
              <a:t>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&lt;title&gt;</a:t>
            </a:r>
            <a:r>
              <a:rPr lang="de-DE">
                <a:latin typeface="Courier New"/>
                <a:ea typeface="+mn-ea"/>
                <a:cs typeface="Courier New"/>
              </a:rPr>
              <a:t>Ich bin der Titel.</a:t>
            </a:r>
            <a:r>
              <a:rPr lang="de-DE">
                <a:solidFill>
                  <a:schemeClr val="accent3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&lt;/title&gt;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Dokumentname endet (vorerst) mit </a:t>
            </a:r>
            <a:r>
              <a:rPr lang="de-DE" b="1">
                <a:ea typeface="+mn-ea"/>
                <a:cs typeface="+mn-cs"/>
              </a:rPr>
              <a:t>.html</a:t>
            </a:r>
          </a:p>
        </p:txBody>
      </p:sp>
      <p:sp>
        <p:nvSpPr>
          <p:cNvPr id="16388" name="Textfeld 3"/>
          <p:cNvSpPr txBox="1">
            <a:spLocks noChangeArrowheads="1"/>
          </p:cNvSpPr>
          <p:nvPr/>
        </p:nvSpPr>
        <p:spPr bwMode="auto">
          <a:xfrm>
            <a:off x="457200" y="4552950"/>
            <a:ext cx="1295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" charset="0"/>
              </a:rPr>
              <a:t>öffnender Tag</a:t>
            </a:r>
          </a:p>
        </p:txBody>
      </p:sp>
      <p:sp>
        <p:nvSpPr>
          <p:cNvPr id="16389" name="Textfeld 4"/>
          <p:cNvSpPr txBox="1">
            <a:spLocks noChangeArrowheads="1"/>
          </p:cNvSpPr>
          <p:nvPr/>
        </p:nvSpPr>
        <p:spPr bwMode="auto">
          <a:xfrm>
            <a:off x="7315200" y="4552950"/>
            <a:ext cx="152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77933C"/>
                </a:solidFill>
                <a:latin typeface="Calibri" pitchFamily="-1" charset="0"/>
              </a:rPr>
              <a:t>schließender Tag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Struktur von HTML-Dokumenten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798" y="1124744"/>
            <a:ext cx="85344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ea typeface="+mn-ea"/>
                <a:cs typeface="+mn-cs"/>
              </a:rPr>
              <a:t>HTML-Dokumente haben zwingend folgende Struktur: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rgbClr val="00B050"/>
                </a:solidFill>
                <a:latin typeface="Courier New"/>
                <a:ea typeface="+mn-ea"/>
                <a:cs typeface="Courier New"/>
              </a:rPr>
              <a:t>&lt;!DOCTYPE </a:t>
            </a:r>
            <a:r>
              <a:rPr lang="de-DE" sz="2000" dirty="0" err="1">
                <a:solidFill>
                  <a:srgbClr val="00B050"/>
                </a:solidFill>
                <a:latin typeface="Courier New"/>
                <a:ea typeface="+mn-ea"/>
                <a:cs typeface="Courier New"/>
              </a:rPr>
              <a:t>html</a:t>
            </a:r>
            <a:r>
              <a:rPr lang="de-DE" sz="2000" dirty="0">
                <a:solidFill>
                  <a:srgbClr val="00B050"/>
                </a:solidFill>
                <a:latin typeface="Courier New"/>
                <a:ea typeface="+mn-ea"/>
                <a:cs typeface="Courier New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&lt;</a:t>
            </a:r>
            <a:r>
              <a:rPr lang="de-DE" sz="2000" dirty="0" err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html lang=</a:t>
            </a:r>
            <a:r>
              <a:rPr lang="de-DE" sz="200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"de"&gt;</a:t>
            </a:r>
            <a:endParaRPr lang="de-DE" sz="2000" dirty="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chemeClr val="accent1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	&lt;</a:t>
            </a:r>
            <a:r>
              <a:rPr lang="de-DE" sz="2000" dirty="0" err="1">
                <a:solidFill>
                  <a:schemeClr val="accent1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head</a:t>
            </a:r>
            <a:r>
              <a:rPr lang="de-DE" sz="2000" dirty="0">
                <a:solidFill>
                  <a:schemeClr val="accent1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 New"/>
                <a:ea typeface="+mn-ea"/>
                <a:cs typeface="Courier New"/>
              </a:rPr>
              <a:t>		&lt;title&gt;Dokumenttitel&lt;/title&gt;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chemeClr val="accent1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	&lt;/</a:t>
            </a:r>
            <a:r>
              <a:rPr lang="de-DE" sz="2000" dirty="0" err="1">
                <a:solidFill>
                  <a:schemeClr val="accent1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head</a:t>
            </a:r>
            <a:r>
              <a:rPr lang="de-DE" sz="2000" dirty="0">
                <a:solidFill>
                  <a:schemeClr val="accent1">
                    <a:lumMod val="75000"/>
                  </a:schemeClr>
                </a:solidFill>
                <a:latin typeface="Courier New"/>
                <a:ea typeface="+mn-ea"/>
                <a:cs typeface="Courier New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Courier New"/>
                <a:ea typeface="+mn-ea"/>
                <a:cs typeface="Courier New"/>
              </a:rPr>
              <a:t>	&lt;</a:t>
            </a:r>
            <a:r>
              <a:rPr lang="de-DE" sz="2000" dirty="0" err="1">
                <a:solidFill>
                  <a:schemeClr val="bg2">
                    <a:lumMod val="25000"/>
                  </a:schemeClr>
                </a:solidFill>
                <a:latin typeface="Courier New"/>
                <a:ea typeface="+mn-ea"/>
                <a:cs typeface="Courier New"/>
              </a:rPr>
              <a:t>body</a:t>
            </a: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Courier New"/>
                <a:ea typeface="+mn-ea"/>
                <a:cs typeface="Courier New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 New"/>
                <a:ea typeface="+mn-ea"/>
                <a:cs typeface="Courier New"/>
              </a:rPr>
              <a:t>		INHALTE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Courier New"/>
                <a:ea typeface="+mn-ea"/>
                <a:cs typeface="Courier New"/>
              </a:rPr>
              <a:t>	&lt;/</a:t>
            </a:r>
            <a:r>
              <a:rPr lang="de-DE" sz="2000" dirty="0" err="1">
                <a:solidFill>
                  <a:schemeClr val="bg2">
                    <a:lumMod val="25000"/>
                  </a:schemeClr>
                </a:solidFill>
                <a:latin typeface="Courier New"/>
                <a:ea typeface="+mn-ea"/>
                <a:cs typeface="Courier New"/>
              </a:rPr>
              <a:t>body</a:t>
            </a:r>
            <a:r>
              <a:rPr lang="de-DE" sz="2000" dirty="0">
                <a:solidFill>
                  <a:schemeClr val="bg2">
                    <a:lumMod val="25000"/>
                  </a:schemeClr>
                </a:solidFill>
                <a:latin typeface="Courier New"/>
                <a:ea typeface="+mn-ea"/>
                <a:cs typeface="Courier New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&lt;/</a:t>
            </a:r>
            <a:r>
              <a:rPr lang="de-DE" sz="2000" dirty="0" err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html</a:t>
            </a:r>
            <a:r>
              <a:rPr lang="de-DE" sz="2000" dirty="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ea typeface="+mn-ea"/>
              <a:cs typeface="+mn-cs"/>
            </a:endParaRPr>
          </a:p>
        </p:txBody>
      </p:sp>
      <p:pic>
        <p:nvPicPr>
          <p:cNvPr id="17412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823" y="3068960"/>
            <a:ext cx="5891055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Macintosh PowerPoint</Application>
  <PresentationFormat>Bildschirmpräsentation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Courier New</vt:lpstr>
      <vt:lpstr>Office-Design</vt:lpstr>
      <vt:lpstr>Die erste Webseite in HTML</vt:lpstr>
      <vt:lpstr>PowerPoint-Präsentation</vt:lpstr>
      <vt:lpstr>Client-Server-Modell im WWW</vt:lpstr>
      <vt:lpstr>Client-Server-Modell im WWW</vt:lpstr>
      <vt:lpstr>HTML</vt:lpstr>
      <vt:lpstr>Struktur von HTML-Dokumenten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erste Webseite in HTML</dc:title>
  <dc:creator>Bert</dc:creator>
  <cp:lastModifiedBy>Office2016L0003</cp:lastModifiedBy>
  <cp:revision>21</cp:revision>
  <dcterms:created xsi:type="dcterms:W3CDTF">2012-01-29T22:42:54Z</dcterms:created>
  <dcterms:modified xsi:type="dcterms:W3CDTF">2019-12-15T20:37:10Z</dcterms:modified>
</cp:coreProperties>
</file>